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69" r:id="rId5"/>
    <p:sldId id="263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E16"/>
    <a:srgbClr val="00CC00"/>
    <a:srgbClr val="1AE61A"/>
    <a:srgbClr val="FF3399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1T11:21:13.06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3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F35C-3C02-4C15-BB9B-CD5EFD12545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FDEE-BE06-438C-8623-9D25E9EF9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7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19592" y="1959402"/>
            <a:ext cx="4725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3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Secretaría de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67512" y="2497941"/>
            <a:ext cx="857805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s-ES" sz="66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Desarrollo Económico</a:t>
            </a:r>
            <a:br>
              <a:rPr lang="es-ES" sz="66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</a:br>
            <a:r>
              <a:rPr lang="es-ES" sz="66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y Medio Ambiente</a:t>
            </a:r>
          </a:p>
          <a:p>
            <a:pPr algn="r"/>
            <a:r>
              <a:rPr lang="es-ES" sz="40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Comité No. 3 Sentencia rio Bogotá</a:t>
            </a:r>
            <a:endParaRPr lang="es-ES" sz="40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DE5B8E2-F8BA-4569-B806-E8BB9AC53AE5}"/>
              </a:ext>
            </a:extLst>
          </p:cNvPr>
          <p:cNvSpPr/>
          <p:nvPr/>
        </p:nvSpPr>
        <p:spPr>
          <a:xfrm>
            <a:off x="6318078" y="3429000"/>
            <a:ext cx="52294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Puesta en marcha</a:t>
            </a:r>
            <a:endParaRPr lang="es-ES" sz="3200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  <a:p>
            <a:r>
              <a:rPr lang="es-ES" sz="32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 </a:t>
            </a:r>
            <a:endParaRPr lang="es-ES" sz="32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B38190-0B12-4C4E-93B3-B6C49B5E3258}"/>
              </a:ext>
            </a:extLst>
          </p:cNvPr>
          <p:cNvSpPr/>
          <p:nvPr/>
        </p:nvSpPr>
        <p:spPr>
          <a:xfrm>
            <a:off x="2825939" y="1270799"/>
            <a:ext cx="76949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SENTENCIA RIO BOGOTA 479 DE 2014</a:t>
            </a:r>
          </a:p>
          <a:p>
            <a:pPr algn="ctr"/>
            <a:r>
              <a:rPr lang="es-ES" sz="32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PTAR MUNICIPAL ORDEN 4.57</a:t>
            </a:r>
            <a:endParaRPr lang="es-ES" sz="32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3DA921-9961-1F46-8F6D-A4AF5ABDF8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6478" y="2610743"/>
            <a:ext cx="5017445" cy="29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1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B38190-0B12-4C4E-93B3-B6C49B5E3258}"/>
              </a:ext>
            </a:extLst>
          </p:cNvPr>
          <p:cNvSpPr/>
          <p:nvPr/>
        </p:nvSpPr>
        <p:spPr>
          <a:xfrm>
            <a:off x="2825939" y="1270799"/>
            <a:ext cx="76949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SENTENCIA RIO BOGOTA 479 DE 2014</a:t>
            </a:r>
          </a:p>
          <a:p>
            <a:pPr algn="ctr"/>
            <a:r>
              <a:rPr lang="es-ES" sz="32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POT-POMCA ORDEN 4.18</a:t>
            </a:r>
            <a:endParaRPr lang="es-ES" sz="32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1D1B48-2686-9842-A2BC-D60A0CFD4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21333" r="41389" b="13333"/>
          <a:stretch/>
        </p:blipFill>
        <p:spPr>
          <a:xfrm>
            <a:off x="195951" y="2240085"/>
            <a:ext cx="5812971" cy="42064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2938EA-2262-2B4A-AD51-E387529B7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21333" r="41269" b="12762"/>
          <a:stretch/>
        </p:blipFill>
        <p:spPr>
          <a:xfrm>
            <a:off x="6096000" y="2240085"/>
            <a:ext cx="5799040" cy="42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B38190-0B12-4C4E-93B3-B6C49B5E3258}"/>
              </a:ext>
            </a:extLst>
          </p:cNvPr>
          <p:cNvSpPr/>
          <p:nvPr/>
        </p:nvSpPr>
        <p:spPr>
          <a:xfrm>
            <a:off x="2825939" y="1270799"/>
            <a:ext cx="76949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SENTENCIA RIO BOGOTA 479 DE 2014</a:t>
            </a:r>
          </a:p>
          <a:p>
            <a:pPr algn="ctr"/>
            <a:r>
              <a:rPr lang="es-ES" sz="32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POT-POMCA ORDEN 4.18</a:t>
            </a:r>
            <a:endParaRPr lang="es-ES" sz="32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9F2B1-B0FC-8049-9A12-B22A0874E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21715" r="41150" b="12952"/>
          <a:stretch/>
        </p:blipFill>
        <p:spPr>
          <a:xfrm>
            <a:off x="351786" y="2344720"/>
            <a:ext cx="5395872" cy="38719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CB481-356E-A447-BB6C-67AFE9CE7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21333" r="41270" b="12191"/>
          <a:stretch/>
        </p:blipFill>
        <p:spPr>
          <a:xfrm>
            <a:off x="6274336" y="2344720"/>
            <a:ext cx="5395872" cy="39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6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" action="ppaction://hlinkshowjump?jump=previousslide"/>
          </p:cNvPr>
          <p:cNvSpPr/>
          <p:nvPr/>
        </p:nvSpPr>
        <p:spPr>
          <a:xfrm>
            <a:off x="5712879" y="6265880"/>
            <a:ext cx="13940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Contenido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EE53E3C-1966-3247-B50D-813237797B8F}"/>
              </a:ext>
            </a:extLst>
          </p:cNvPr>
          <p:cNvSpPr/>
          <p:nvPr/>
        </p:nvSpPr>
        <p:spPr>
          <a:xfrm>
            <a:off x="2714833" y="405966"/>
            <a:ext cx="7694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SENTENCIA RIO BOGOTA 479 DE 2014</a:t>
            </a:r>
          </a:p>
          <a:p>
            <a:pPr algn="ctr"/>
            <a:r>
              <a:rPr lang="es-ES" sz="32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POT-POMCA ORDEN 4.18</a:t>
            </a:r>
          </a:p>
          <a:p>
            <a:endParaRPr lang="es-ES" sz="32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E26CB-313C-2749-8AE6-7921510A5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21016" r="40787" b="55365"/>
          <a:stretch/>
        </p:blipFill>
        <p:spPr>
          <a:xfrm>
            <a:off x="2032482" y="1698172"/>
            <a:ext cx="8377278" cy="21371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79BD05-63FA-6B4A-AFF1-CC6AEFD83985}"/>
              </a:ext>
            </a:extLst>
          </p:cNvPr>
          <p:cNvSpPr txBox="1"/>
          <p:nvPr/>
        </p:nvSpPr>
        <p:spPr>
          <a:xfrm>
            <a:off x="2032482" y="4406163"/>
            <a:ext cx="925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Este es el ultimo cronograma actualizado a fecha 06 de Junio de 2021 por la Universidad Nacional</a:t>
            </a:r>
          </a:p>
        </p:txBody>
      </p:sp>
    </p:spTree>
    <p:extLst>
      <p:ext uri="{BB962C8B-B14F-4D97-AF65-F5344CB8AC3E}">
        <p14:creationId xmlns:p14="http://schemas.microsoft.com/office/powerpoint/2010/main" val="9354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" action="ppaction://hlinkshowjump?jump=previousslide"/>
          </p:cNvPr>
          <p:cNvSpPr/>
          <p:nvPr/>
        </p:nvSpPr>
        <p:spPr>
          <a:xfrm>
            <a:off x="5712879" y="6265880"/>
            <a:ext cx="13940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Contenido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AEF4EA-5F26-1E47-9D05-ADF1352BC3E5}"/>
              </a:ext>
            </a:extLst>
          </p:cNvPr>
          <p:cNvSpPr/>
          <p:nvPr/>
        </p:nvSpPr>
        <p:spPr>
          <a:xfrm>
            <a:off x="2562433" y="253566"/>
            <a:ext cx="76949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SENTENCIA RIO BOGOTA 479 DE 2014</a:t>
            </a:r>
          </a:p>
          <a:p>
            <a:pPr algn="ctr"/>
            <a:r>
              <a:rPr lang="es-ES" sz="32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COMITES DE VERIFICACION</a:t>
            </a:r>
            <a:endParaRPr lang="es-ES" sz="32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64FBEC4-F46E-A54E-96A3-56955529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50842"/>
              </p:ext>
            </p:extLst>
          </p:nvPr>
        </p:nvGraphicFramePr>
        <p:xfrm>
          <a:off x="983174" y="1330784"/>
          <a:ext cx="9677495" cy="4857477"/>
        </p:xfrm>
        <a:graphic>
          <a:graphicData uri="http://schemas.openxmlformats.org/drawingml/2006/table">
            <a:tbl>
              <a:tblPr/>
              <a:tblGrid>
                <a:gridCol w="802820">
                  <a:extLst>
                    <a:ext uri="{9D8B030D-6E8A-4147-A177-3AD203B41FA5}">
                      <a16:colId xmlns:a16="http://schemas.microsoft.com/office/drawing/2014/main" val="986524984"/>
                    </a:ext>
                  </a:extLst>
                </a:gridCol>
                <a:gridCol w="170473">
                  <a:extLst>
                    <a:ext uri="{9D8B030D-6E8A-4147-A177-3AD203B41FA5}">
                      <a16:colId xmlns:a16="http://schemas.microsoft.com/office/drawing/2014/main" val="4079377714"/>
                    </a:ext>
                  </a:extLst>
                </a:gridCol>
                <a:gridCol w="7081419">
                  <a:extLst>
                    <a:ext uri="{9D8B030D-6E8A-4147-A177-3AD203B41FA5}">
                      <a16:colId xmlns:a16="http://schemas.microsoft.com/office/drawing/2014/main" val="1002606471"/>
                    </a:ext>
                  </a:extLst>
                </a:gridCol>
                <a:gridCol w="170473">
                  <a:extLst>
                    <a:ext uri="{9D8B030D-6E8A-4147-A177-3AD203B41FA5}">
                      <a16:colId xmlns:a16="http://schemas.microsoft.com/office/drawing/2014/main" val="4163193774"/>
                    </a:ext>
                  </a:extLst>
                </a:gridCol>
                <a:gridCol w="1381818">
                  <a:extLst>
                    <a:ext uri="{9D8B030D-6E8A-4147-A177-3AD203B41FA5}">
                      <a16:colId xmlns:a16="http://schemas.microsoft.com/office/drawing/2014/main" val="1480055809"/>
                    </a:ext>
                  </a:extLst>
                </a:gridCol>
                <a:gridCol w="70492">
                  <a:extLst>
                    <a:ext uri="{9D8B030D-6E8A-4147-A177-3AD203B41FA5}">
                      <a16:colId xmlns:a16="http://schemas.microsoft.com/office/drawing/2014/main" val="459444431"/>
                    </a:ext>
                  </a:extLst>
                </a:gridCol>
              </a:tblGrid>
              <a:tr h="53723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effectLst/>
                          <a:latin typeface="Roboto" panose="02000000000000000000" pitchFamily="2" charset="0"/>
                        </a:rPr>
                        <a:t>Punto</a:t>
                      </a:r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16909" marR="16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effectLst/>
                          <a:latin typeface="Roboto" panose="02000000000000000000" pitchFamily="2" charset="0"/>
                        </a:rPr>
                        <a:t>Actividad</a:t>
                      </a:r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effectLst/>
                          <a:latin typeface="Roboto" panose="02000000000000000000" pitchFamily="2" charset="0"/>
                        </a:rPr>
                        <a:t>Duración</a:t>
                      </a:r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25184"/>
                  </a:ext>
                </a:extLst>
              </a:tr>
              <a:tr h="67637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16909" marR="1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Llamado a lista.</a:t>
                      </a: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30 minutos</a:t>
                      </a:r>
                    </a:p>
                  </a:txBody>
                  <a:tcPr marL="16909" marR="169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54536"/>
                  </a:ext>
                </a:extLst>
              </a:tr>
              <a:tr h="90183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16909" marR="1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Lectura del orden del día.</a:t>
                      </a: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 marL="22546" marR="22546" marT="11273" marB="112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44702458"/>
                  </a:ext>
                </a:extLst>
              </a:tr>
              <a:tr h="202912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16909" marR="1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Lectura del acta de la reunión anterior (sólo los puntos de asistentes y compromisos).</a:t>
                      </a: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 marL="22546" marR="22546" marT="11273" marB="112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52174340"/>
                  </a:ext>
                </a:extLst>
              </a:tr>
              <a:tr h="2434945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4</a:t>
                      </a:r>
                    </a:p>
                  </a:txBody>
                  <a:tcPr marL="16909" marR="1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Seguimiento al avance en los cronogramas de actividades mensualizados, presentados por parte de EPC y/o del equipo de gobierno del ente territorial, según corresponda, de la orden 4.20 PMAA (y conexas 4.21 PSMV, 4.33 PUEAA, 4.34 Garantía de disponibilidad de la oferta del Recurso Hídrico y 4.57 PTAR), </a:t>
                      </a:r>
                      <a:r>
                        <a:rPr lang="es-CO" sz="1200" b="1">
                          <a:effectLst/>
                          <a:latin typeface="Roboto" panose="02000000000000000000" pitchFamily="2" charset="0"/>
                        </a:rPr>
                        <a:t>teniendo como meta su viabilización a más tardar el </a:t>
                      </a:r>
                      <a:r>
                        <a:rPr lang="es-CO" sz="1200" b="1" u="sng">
                          <a:effectLst/>
                          <a:latin typeface="Roboto" panose="02000000000000000000" pitchFamily="2" charset="0"/>
                        </a:rPr>
                        <a:t>31 de diciembre de 2021</a:t>
                      </a:r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Basada en el archivo adjunto denominado “EPC - Proyectos presentados vs cierre financiero.XLSX”, EPC deberá: a) Presentar los cronogramas de actividades mensualizados para cada proyecto que aparece relacionado en la matriz de proyectos correspondiente al municipio de Tenjo; b) Presentar el presupuesto en Excel para cada proyecto relacionado en el literal anterior; c) Indicar las cantidades generales y su valor respecto de redes de acueducto y/o alcantarillado (pluvial y/o sanitario), plantas de tratamiento de agua potable y/o residual, tanques de almacenamiento y/o pozos profundos, según corresponda, para cada proyecto relacionado en el literal anterior, tal como se viene haciendo desde el mes anterior; y d) Indicar cuáles proyectos que aparecen relacionados en la matriz de proyectos del literal a): i) han sido ejecutados; ii) no tienen cierre financiero aún: y iii) cuentan con cierre financiero.</a:t>
                      </a: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30 minutos</a:t>
                      </a:r>
                    </a:p>
                  </a:txBody>
                  <a:tcPr marL="16909" marR="169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01406"/>
                  </a:ext>
                </a:extLst>
              </a:tr>
              <a:tr h="473462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5</a:t>
                      </a:r>
                    </a:p>
                  </a:txBody>
                  <a:tcPr marL="16909" marR="1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Seguimiento al avance en el cronograma de actividades mensualizados, presentados por parte del ente territorial, de la orden 4.18 POT, </a:t>
                      </a:r>
                      <a:r>
                        <a:rPr lang="es-CO" sz="1200" b="1">
                          <a:effectLst/>
                          <a:latin typeface="Roboto" panose="02000000000000000000" pitchFamily="2" charset="0"/>
                        </a:rPr>
                        <a:t>teniendo como meta su presentación para al Concejo Municipal para su adopción, a más tardar el </a:t>
                      </a:r>
                      <a:r>
                        <a:rPr lang="es-CO" sz="1200" b="1" u="sng">
                          <a:effectLst/>
                          <a:latin typeface="Roboto" panose="02000000000000000000" pitchFamily="2" charset="0"/>
                        </a:rPr>
                        <a:t>31 de octubre de 2021.</a:t>
                      </a:r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30 minutos</a:t>
                      </a:r>
                    </a:p>
                  </a:txBody>
                  <a:tcPr marL="16909" marR="169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012729"/>
                  </a:ext>
                </a:extLst>
              </a:tr>
              <a:tr h="608736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marL="16909" marR="1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Seguimiento al avance en el cronograma de actividades mensualizado, junto con los indicadores utilizados, de las actividades de CONTROL URBANÍSTICO (orden 4.9) llevadas a cabo en el último mes en los predios del municipio, </a:t>
                      </a:r>
                      <a:r>
                        <a:rPr lang="es-CO" sz="1200" b="1">
                          <a:effectLst/>
                          <a:latin typeface="Roboto" panose="02000000000000000000" pitchFamily="2" charset="0"/>
                        </a:rPr>
                        <a:t>teniendo como meta la revisión de todos estos, a más tardar el </a:t>
                      </a:r>
                      <a:r>
                        <a:rPr lang="es-CO" sz="1200" b="1" u="sng">
                          <a:effectLst/>
                          <a:latin typeface="Roboto" panose="02000000000000000000" pitchFamily="2" charset="0"/>
                        </a:rPr>
                        <a:t>31 de diciembre de 2021</a:t>
                      </a:r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.</a:t>
                      </a:r>
                    </a:p>
                  </a:txBody>
                  <a:tcPr marL="16909" marR="169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30 minutos</a:t>
                      </a:r>
                    </a:p>
                  </a:txBody>
                  <a:tcPr marL="16909" marR="169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621507"/>
                  </a:ext>
                </a:extLst>
              </a:tr>
              <a:tr h="338187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marL="16909" marR="1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Fin de la reunión.</a:t>
                      </a:r>
                    </a:p>
                  </a:txBody>
                  <a:tcPr marL="16909" marR="169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Tiempo total </a:t>
                      </a:r>
                      <a:r>
                        <a:rPr lang="es-CO" sz="1200">
                          <a:effectLst/>
                          <a:latin typeface="Wingdings" pitchFamily="2" charset="2"/>
                        </a:rPr>
                        <a:t>à</a:t>
                      </a:r>
                      <a:r>
                        <a:rPr lang="es-CO" sz="1200">
                          <a:effectLst/>
                          <a:latin typeface="Roboto" panose="02000000000000000000" pitchFamily="2" charset="0"/>
                        </a:rPr>
                        <a:t> 2 hora</a:t>
                      </a:r>
                    </a:p>
                  </a:txBody>
                  <a:tcPr marL="16909" marR="169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 marL="22546" marR="22546" marT="11273" marB="112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239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02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" action="ppaction://hlinkshowjump?jump=previousslide"/>
          </p:cNvPr>
          <p:cNvSpPr/>
          <p:nvPr/>
        </p:nvSpPr>
        <p:spPr>
          <a:xfrm>
            <a:off x="5712879" y="6265880"/>
            <a:ext cx="13940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Contenido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AEF4EA-5F26-1E47-9D05-ADF1352BC3E5}"/>
              </a:ext>
            </a:extLst>
          </p:cNvPr>
          <p:cNvSpPr/>
          <p:nvPr/>
        </p:nvSpPr>
        <p:spPr>
          <a:xfrm>
            <a:off x="2562433" y="253566"/>
            <a:ext cx="76949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SENTENCIA RIO BOGOTA 479 DE 2014</a:t>
            </a:r>
          </a:p>
          <a:p>
            <a:pPr algn="ctr"/>
            <a:r>
              <a:rPr lang="es-ES" sz="3200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ACTIVIDADES 2021</a:t>
            </a:r>
            <a:endParaRPr lang="es-ES" sz="3200" b="0" cap="none" spc="3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abara" panose="020B08030503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F05D25-CCF3-C64A-A4BA-26F6AB73E50C}"/>
              </a:ext>
            </a:extLst>
          </p:cNvPr>
          <p:cNvSpPr txBox="1"/>
          <p:nvPr/>
        </p:nvSpPr>
        <p:spPr>
          <a:xfrm>
            <a:off x="1222289" y="2064730"/>
            <a:ext cx="10375213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INTERVENCION ACTIVIDADES AVANCE PRIMER SEMESTRE 2021:</a:t>
            </a:r>
          </a:p>
          <a:p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Ordenes 4.18 y 4.19 (Secretario de Planeacion)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Ordenes 4.20 y 4.21(Secretario de Infraestructura)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Ordenes 4.22, 4.23, 4.24, 4.25, 4.27 y 4.71 (Secretario de Desarrollo Economico)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Ordenes 4.33, 4.34, 4.56, 4.57 y 4.58 (Emsertenjo)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Orden 4.72 (Todos).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  <a:p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71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AF5CFD1-A9FC-B943-ABD2-DD0E8509FB12}"/>
              </a:ext>
            </a:extLst>
          </p:cNvPr>
          <p:cNvSpPr/>
          <p:nvPr/>
        </p:nvSpPr>
        <p:spPr>
          <a:xfrm>
            <a:off x="3364016" y="2444923"/>
            <a:ext cx="7151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9600" b="0" cap="none" spc="3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abara" panose="020B08030503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174511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554</Words>
  <Application>Microsoft Macintosh PowerPoint</Application>
  <PresentationFormat>Panorámica</PresentationFormat>
  <Paragraphs>58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Harabara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WILMER VERA</dc:creator>
  <cp:lastModifiedBy>Microsoft Office User</cp:lastModifiedBy>
  <cp:revision>67</cp:revision>
  <dcterms:created xsi:type="dcterms:W3CDTF">2020-05-07T18:52:04Z</dcterms:created>
  <dcterms:modified xsi:type="dcterms:W3CDTF">2021-07-06T20:29:22Z</dcterms:modified>
</cp:coreProperties>
</file>