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28" r:id="rId3"/>
    <p:sldId id="3327" r:id="rId4"/>
    <p:sldId id="3329" r:id="rId5"/>
    <p:sldId id="3334" r:id="rId6"/>
    <p:sldId id="3331" r:id="rId7"/>
    <p:sldId id="3330" r:id="rId8"/>
    <p:sldId id="3332" r:id="rId9"/>
    <p:sldId id="3333" r:id="rId10"/>
  </p:sldIdLst>
  <p:sldSz cx="24384000" cy="13716000"/>
  <p:notesSz cx="7061200" cy="93472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959" userDrawn="1">
          <p15:clr>
            <a:srgbClr val="A4A3A4"/>
          </p15:clr>
        </p15:guide>
        <p15:guide id="53" orient="horz" pos="480" userDrawn="1">
          <p15:clr>
            <a:srgbClr val="A4A3A4"/>
          </p15:clr>
        </p15:guide>
        <p15:guide id="54" orient="horz" pos="8160" userDrawn="1">
          <p15:clr>
            <a:srgbClr val="A4A3A4"/>
          </p15:clr>
        </p15:guide>
        <p15:guide id="55" pos="144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252D"/>
    <a:srgbClr val="4D6425"/>
    <a:srgbClr val="CCF6FF"/>
    <a:srgbClr val="5178B3"/>
    <a:srgbClr val="2CB3EB"/>
    <a:srgbClr val="FC0D1B"/>
    <a:srgbClr val="FA7B87"/>
    <a:srgbClr val="FB4756"/>
    <a:srgbClr val="FA4069"/>
    <a:srgbClr val="F63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22" autoAdjust="0"/>
    <p:restoredTop sz="95439" autoAdjust="0"/>
  </p:normalViewPr>
  <p:slideViewPr>
    <p:cSldViewPr snapToGrid="0" snapToObjects="1">
      <p:cViewPr varScale="1">
        <p:scale>
          <a:sx n="58" d="100"/>
          <a:sy n="58" d="100"/>
        </p:scale>
        <p:origin x="558" y="114"/>
      </p:cViewPr>
      <p:guideLst>
        <p:guide pos="959"/>
        <p:guide orient="horz" pos="480"/>
        <p:guide orient="horz" pos="8160"/>
        <p:guide pos="14403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9853" cy="468983"/>
          </a:xfrm>
          <a:prstGeom prst="rect">
            <a:avLst/>
          </a:prstGeom>
        </p:spPr>
        <p:txBody>
          <a:bodyPr vert="horz" lIns="93753" tIns="46877" rIns="93753" bIns="46877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99713" y="0"/>
            <a:ext cx="3059853" cy="468983"/>
          </a:xfrm>
          <a:prstGeom prst="rect">
            <a:avLst/>
          </a:prstGeom>
        </p:spPr>
        <p:txBody>
          <a:bodyPr vert="horz" lIns="93753" tIns="46877" rIns="93753" bIns="46877" rtlCol="0"/>
          <a:lstStyle>
            <a:lvl1pPr algn="r">
              <a:defRPr sz="1200"/>
            </a:lvl1pPr>
          </a:lstStyle>
          <a:p>
            <a:fld id="{056DF065-A68C-490B-AB07-388239FACF5F}" type="datetimeFigureOut">
              <a:rPr lang="es-CO" smtClean="0"/>
              <a:t>20/05/2021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78218"/>
            <a:ext cx="3059853" cy="468982"/>
          </a:xfrm>
          <a:prstGeom prst="rect">
            <a:avLst/>
          </a:prstGeom>
        </p:spPr>
        <p:txBody>
          <a:bodyPr vert="horz" lIns="93753" tIns="46877" rIns="93753" bIns="46877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99713" y="8878218"/>
            <a:ext cx="3059853" cy="468982"/>
          </a:xfrm>
          <a:prstGeom prst="rect">
            <a:avLst/>
          </a:prstGeom>
        </p:spPr>
        <p:txBody>
          <a:bodyPr vert="horz" lIns="93753" tIns="46877" rIns="93753" bIns="46877" rtlCol="0" anchor="b"/>
          <a:lstStyle>
            <a:lvl1pPr algn="r">
              <a:defRPr sz="1200"/>
            </a:lvl1pPr>
          </a:lstStyle>
          <a:p>
            <a:fld id="{53B97E1F-10C1-4301-B5AC-74FD90CFA6D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1062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9853" cy="467360"/>
          </a:xfrm>
          <a:prstGeom prst="rect">
            <a:avLst/>
          </a:prstGeom>
        </p:spPr>
        <p:txBody>
          <a:bodyPr vert="horz" lIns="93753" tIns="46877" rIns="93753" bIns="46877" rtlCol="0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9713" y="0"/>
            <a:ext cx="3059853" cy="467360"/>
          </a:xfrm>
          <a:prstGeom prst="rect">
            <a:avLst/>
          </a:prstGeom>
        </p:spPr>
        <p:txBody>
          <a:bodyPr vert="horz" lIns="93753" tIns="46877" rIns="93753" bIns="46877" rtlCol="0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5/20/2021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4338" y="701675"/>
            <a:ext cx="6232525" cy="3505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53" tIns="46877" rIns="93753" bIns="4687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6120" y="4439920"/>
            <a:ext cx="5648960" cy="4206240"/>
          </a:xfrm>
          <a:prstGeom prst="rect">
            <a:avLst/>
          </a:prstGeom>
        </p:spPr>
        <p:txBody>
          <a:bodyPr vert="horz" lIns="93753" tIns="46877" rIns="93753" bIns="46877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78218"/>
            <a:ext cx="3059853" cy="467360"/>
          </a:xfrm>
          <a:prstGeom prst="rect">
            <a:avLst/>
          </a:prstGeom>
        </p:spPr>
        <p:txBody>
          <a:bodyPr vert="horz" lIns="93753" tIns="46877" rIns="93753" bIns="46877" rtlCol="0" anchor="b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9713" y="8878218"/>
            <a:ext cx="3059853" cy="467360"/>
          </a:xfrm>
          <a:prstGeom prst="rect">
            <a:avLst/>
          </a:prstGeom>
        </p:spPr>
        <p:txBody>
          <a:bodyPr vert="horz" lIns="93753" tIns="46877" rIns="93753" bIns="46877" rtlCol="0" anchor="b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E4E782-38E2-F944-979F-3FD5CFB55FA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49F066-565B-FB47-8AB8-89A4D1EB4E4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D38BEEA4-5DC8-5E41-A1CC-0535CF824C9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74675" y="781050"/>
            <a:ext cx="6853238" cy="3854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EB51E95E-59E1-B04E-8120-1D0CED14C31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00923" y="4882939"/>
            <a:ext cx="6402482" cy="46265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429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E4E782-38E2-F944-979F-3FD5CFB55FA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49F066-565B-FB47-8AB8-89A4D1EB4E4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D38BEEA4-5DC8-5E41-A1CC-0535CF824C9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74675" y="781050"/>
            <a:ext cx="6853238" cy="3854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EB51E95E-59E1-B04E-8120-1D0CED14C31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00923" y="4882939"/>
            <a:ext cx="6402482" cy="46265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56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E4E782-38E2-F944-979F-3FD5CFB55FA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49F066-565B-FB47-8AB8-89A4D1EB4E4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D38BEEA4-5DC8-5E41-A1CC-0535CF824C9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74675" y="781050"/>
            <a:ext cx="6853238" cy="3854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EB51E95E-59E1-B04E-8120-1D0CED14C31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00923" y="4882939"/>
            <a:ext cx="6402482" cy="46265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2523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E4E782-38E2-F944-979F-3FD5CFB55FA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49F066-565B-FB47-8AB8-89A4D1EB4E4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D38BEEA4-5DC8-5E41-A1CC-0535CF824C9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74675" y="781050"/>
            <a:ext cx="6853238" cy="3854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EB51E95E-59E1-B04E-8120-1D0CED14C31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00923" y="4882939"/>
            <a:ext cx="6402482" cy="46265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9808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E4E782-38E2-F944-979F-3FD5CFB55FA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49F066-565B-FB47-8AB8-89A4D1EB4E4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D38BEEA4-5DC8-5E41-A1CC-0535CF824C9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74675" y="781050"/>
            <a:ext cx="6853238" cy="3854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EB51E95E-59E1-B04E-8120-1D0CED14C31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00923" y="4882939"/>
            <a:ext cx="6402482" cy="46265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192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E4E782-38E2-F944-979F-3FD5CFB55FA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49F066-565B-FB47-8AB8-89A4D1EB4E42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D38BEEA4-5DC8-5E41-A1CC-0535CF824C9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74675" y="781050"/>
            <a:ext cx="6853238" cy="3854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EB51E95E-59E1-B04E-8120-1D0CED14C31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00923" y="4882939"/>
            <a:ext cx="6402482" cy="46265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4179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E4E782-38E2-F944-979F-3FD5CFB55FA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49F066-565B-FB47-8AB8-89A4D1EB4E4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D38BEEA4-5DC8-5E41-A1CC-0535CF824C9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74675" y="781050"/>
            <a:ext cx="6853238" cy="3854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EB51E95E-59E1-B04E-8120-1D0CED14C31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00923" y="4882939"/>
            <a:ext cx="6402482" cy="46265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945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E4E782-38E2-F944-979F-3FD5CFB55FA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49F066-565B-FB47-8AB8-89A4D1EB4E4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D38BEEA4-5DC8-5E41-A1CC-0535CF824C9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74675" y="781050"/>
            <a:ext cx="6853238" cy="3854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EB51E95E-59E1-B04E-8120-1D0CED14C31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00923" y="4882939"/>
            <a:ext cx="6402482" cy="46265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67659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E4E782-38E2-F944-979F-3FD5CFB55FA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49F066-565B-FB47-8AB8-89A4D1EB4E4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D38BEEA4-5DC8-5E41-A1CC-0535CF824C9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74675" y="781050"/>
            <a:ext cx="6853238" cy="3854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EB51E95E-59E1-B04E-8120-1D0CED14C31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00923" y="4882939"/>
            <a:ext cx="6402482" cy="46265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5888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184105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78844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3881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7658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96872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42374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9088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4353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90053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5400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22512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84683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FCD3ED0-5FFB-1D46-8522-EA609118D1B6}"/>
              </a:ext>
            </a:extLst>
          </p:cNvPr>
          <p:cNvSpPr/>
          <p:nvPr userDrawn="1"/>
        </p:nvSpPr>
        <p:spPr>
          <a:xfrm>
            <a:off x="22150151" y="775127"/>
            <a:ext cx="713419" cy="713232"/>
          </a:xfrm>
          <a:prstGeom prst="ellipse">
            <a:avLst/>
          </a:prstGeom>
          <a:solidFill>
            <a:srgbClr val="4D6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F4AFA0A0-434E-E340-A675-5E45B45DDFED}"/>
              </a:ext>
            </a:extLst>
          </p:cNvPr>
          <p:cNvSpPr txBox="1"/>
          <p:nvPr userDrawn="1"/>
        </p:nvSpPr>
        <p:spPr>
          <a:xfrm>
            <a:off x="22171423" y="609243"/>
            <a:ext cx="712628" cy="1081980"/>
          </a:xfrm>
          <a:prstGeom prst="ellipse">
            <a:avLst/>
          </a:prstGeom>
          <a:noFill/>
        </p:spPr>
        <p:txBody>
          <a:bodyPr wrap="square" lIns="45720" rIns="45720" rtlCol="0" anchor="ctr">
            <a:spAutoFit/>
          </a:bodyPr>
          <a:lstStyle/>
          <a:p>
            <a:pPr algn="ctr"/>
            <a:fld id="{C2130A1F-96FE-9345-9E91-FD9BE4197128}" type="slidenum">
              <a:rPr lang="en-US" sz="2200" b="0" i="0" spc="0" smtClean="0">
                <a:solidFill>
                  <a:schemeClr val="bg1"/>
                </a:solidFill>
                <a:latin typeface="Poppins Medium" pitchFamily="2" charset="77"/>
                <a:cs typeface="Poppins Medium" pitchFamily="2" charset="77"/>
              </a:rPr>
              <a:pPr algn="ctr"/>
              <a:t>‹Nº›</a:t>
            </a:fld>
            <a:endParaRPr lang="en-US" sz="2200" b="0" i="0" spc="0" dirty="0">
              <a:solidFill>
                <a:schemeClr val="bg1"/>
              </a:solidFill>
              <a:latin typeface="Poppins Medium" pitchFamily="2" charset="77"/>
              <a:cs typeface="Poppins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05987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  <p:sldLayoutId id="2147484017" r:id="rId12"/>
  </p:sldLayoutIdLst>
  <p:hf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4.jpeg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2233" y="486309"/>
            <a:ext cx="4635615" cy="3989438"/>
          </a:xfrm>
          <a:prstGeom prst="rect">
            <a:avLst/>
          </a:prstGeom>
        </p:spPr>
      </p:pic>
      <p:grpSp>
        <p:nvGrpSpPr>
          <p:cNvPr id="6" name="Grupo 5"/>
          <p:cNvGrpSpPr/>
          <p:nvPr/>
        </p:nvGrpSpPr>
        <p:grpSpPr>
          <a:xfrm>
            <a:off x="3234292" y="920106"/>
            <a:ext cx="13289078" cy="9745026"/>
            <a:chOff x="4845374" y="1898455"/>
            <a:chExt cx="11556797" cy="847472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0149F90-CE67-E449-9116-EF3BA3D71806}"/>
                </a:ext>
              </a:extLst>
            </p:cNvPr>
            <p:cNvSpPr txBox="1"/>
            <p:nvPr/>
          </p:nvSpPr>
          <p:spPr>
            <a:xfrm>
              <a:off x="4845374" y="3535105"/>
              <a:ext cx="11556797" cy="5406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9900" b="1" dirty="0">
                  <a:solidFill>
                    <a:schemeClr val="tx2">
                      <a:lumMod val="75000"/>
                    </a:schemeClr>
                  </a:solidFill>
                  <a:latin typeface="Stencil" panose="040409050D0802020404" pitchFamily="82" charset="0"/>
                  <a:cs typeface="Poppins" pitchFamily="2" charset="77"/>
                </a:rPr>
                <a:t>NO USO DE ASBESTO</a:t>
              </a:r>
            </a:p>
          </p:txBody>
        </p:sp>
        <p:sp>
          <p:nvSpPr>
            <p:cNvPr id="3" name="Señal de prohibido 2"/>
            <p:cNvSpPr/>
            <p:nvPr/>
          </p:nvSpPr>
          <p:spPr>
            <a:xfrm>
              <a:off x="6929833" y="1898455"/>
              <a:ext cx="7387879" cy="8474725"/>
            </a:xfrm>
            <a:prstGeom prst="noSmoking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CO" sz="4400">
                <a:solidFill>
                  <a:schemeClr val="tx1"/>
                </a:solidFill>
              </a:endParaRPr>
            </a:p>
          </p:txBody>
        </p:sp>
      </p:grpSp>
      <p:pic>
        <p:nvPicPr>
          <p:cNvPr id="4" name="Imagen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9749" y="10665132"/>
            <a:ext cx="11388099" cy="247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432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0149F90-CE67-E449-9116-EF3BA3D71806}"/>
              </a:ext>
            </a:extLst>
          </p:cNvPr>
          <p:cNvSpPr txBox="1"/>
          <p:nvPr/>
        </p:nvSpPr>
        <p:spPr>
          <a:xfrm>
            <a:off x="2540007" y="997643"/>
            <a:ext cx="1552073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solidFill>
                  <a:schemeClr val="tx2">
                    <a:lumMod val="75000"/>
                  </a:schemeClr>
                </a:solidFill>
                <a:latin typeface="Bernard MT Condensed" panose="02050806060905020404" pitchFamily="18" charset="0"/>
                <a:ea typeface="League Spartan" charset="0"/>
                <a:cs typeface="Poppins" pitchFamily="2" charset="77"/>
              </a:rPr>
              <a:t>¿Qué es el Asbesto?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23B3BF05-1587-3F48-8F4B-F1A471639C92}"/>
              </a:ext>
            </a:extLst>
          </p:cNvPr>
          <p:cNvSpPr txBox="1">
            <a:spLocks/>
          </p:cNvSpPr>
          <p:nvPr/>
        </p:nvSpPr>
        <p:spPr>
          <a:xfrm>
            <a:off x="12396549" y="5052585"/>
            <a:ext cx="10126568" cy="447814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ES" sz="3800" dirty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Mukta ExtraLight" panose="020B0000000000000000" pitchFamily="34" charset="77"/>
              </a:rPr>
              <a:t>El Asbesto es el nombre que se da a 6 minerales de origen natural que existen en el medio ambiente como manojos de </a:t>
            </a:r>
            <a:r>
              <a:rPr lang="es-ES" sz="3800" dirty="0" smtClean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Mukta ExtraLight" panose="020B0000000000000000" pitchFamily="34" charset="77"/>
              </a:rPr>
              <a:t>fibras en forma de </a:t>
            </a:r>
            <a:r>
              <a:rPr lang="es-ES" sz="3800" dirty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Mukta ExtraLight" panose="020B0000000000000000" pitchFamily="34" charset="77"/>
              </a:rPr>
              <a:t>hilos </a:t>
            </a:r>
            <a:r>
              <a:rPr lang="es-ES" sz="3800" dirty="0" smtClean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Mukta ExtraLight" panose="020B0000000000000000" pitchFamily="34" charset="77"/>
              </a:rPr>
              <a:t>cortos, delgados </a:t>
            </a:r>
            <a:r>
              <a:rPr lang="es-ES" sz="3800" dirty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Mukta ExtraLight" panose="020B0000000000000000" pitchFamily="34" charset="77"/>
              </a:rPr>
              <a:t>y </a:t>
            </a:r>
            <a:r>
              <a:rPr lang="es-ES" sz="3800" dirty="0" smtClean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Mukta ExtraLight" panose="020B0000000000000000" pitchFamily="34" charset="77"/>
              </a:rPr>
              <a:t> resistentes al calor para </a:t>
            </a:r>
            <a:r>
              <a:rPr lang="es-ES" sz="3800" dirty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Mukta ExtraLight" panose="020B0000000000000000" pitchFamily="34" charset="77"/>
              </a:rPr>
              <a:t>usarse con fines comerciales e industriales.</a:t>
            </a:r>
            <a:endParaRPr lang="en-US" sz="3800" dirty="0">
              <a:solidFill>
                <a:schemeClr val="tx1"/>
              </a:solidFill>
              <a:latin typeface="Californian FB" panose="0207040306080B030204" pitchFamily="18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pic>
        <p:nvPicPr>
          <p:cNvPr id="1026" name="Picture 2" descr="Asbesto, El Asesino Silencioso En Colombia Y El Mundo | Asociación Ambiente  Y Socieda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46"/>
          <a:stretch/>
        </p:blipFill>
        <p:spPr bwMode="auto">
          <a:xfrm>
            <a:off x="1769630" y="3827701"/>
            <a:ext cx="9912578" cy="69279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9424" y="482980"/>
            <a:ext cx="4308027" cy="370751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650" y="11144164"/>
            <a:ext cx="10058400" cy="218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2295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n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171" y="296686"/>
            <a:ext cx="4308027" cy="3707514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2798" y="11290774"/>
            <a:ext cx="10058400" cy="2184558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037" y="3042674"/>
            <a:ext cx="8590547" cy="9805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1" name="TextBox 8">
            <a:extLst>
              <a:ext uri="{FF2B5EF4-FFF2-40B4-BE49-F238E27FC236}">
                <a16:creationId xmlns:a16="http://schemas.microsoft.com/office/drawing/2014/main" id="{30149F90-CE67-E449-9116-EF3BA3D71806}"/>
              </a:ext>
            </a:extLst>
          </p:cNvPr>
          <p:cNvSpPr txBox="1"/>
          <p:nvPr/>
        </p:nvSpPr>
        <p:spPr>
          <a:xfrm>
            <a:off x="2540007" y="997643"/>
            <a:ext cx="1552073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solidFill>
                  <a:schemeClr val="tx2">
                    <a:lumMod val="75000"/>
                  </a:schemeClr>
                </a:solidFill>
                <a:latin typeface="Bernard MT Condensed" panose="02050806060905020404" pitchFamily="18" charset="0"/>
                <a:ea typeface="League Spartan" charset="0"/>
                <a:cs typeface="Poppins" pitchFamily="2" charset="77"/>
              </a:rPr>
              <a:t>Asbesto, enemigo mortal</a:t>
            </a:r>
            <a:endParaRPr lang="en-US" sz="11500" dirty="0">
              <a:solidFill>
                <a:schemeClr val="tx2">
                  <a:lumMod val="75000"/>
                </a:schemeClr>
              </a:solidFill>
              <a:latin typeface="Bernard MT Condensed" panose="02050806060905020404" pitchFamily="18" charset="0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357708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0149F90-CE67-E449-9116-EF3BA3D71806}"/>
              </a:ext>
            </a:extLst>
          </p:cNvPr>
          <p:cNvSpPr txBox="1"/>
          <p:nvPr/>
        </p:nvSpPr>
        <p:spPr>
          <a:xfrm>
            <a:off x="2540007" y="997643"/>
            <a:ext cx="1552073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solidFill>
                  <a:schemeClr val="tx2">
                    <a:lumMod val="75000"/>
                  </a:schemeClr>
                </a:solidFill>
                <a:latin typeface="Bernard MT Condensed" panose="02050806060905020404" pitchFamily="18" charset="0"/>
                <a:ea typeface="League Spartan" charset="0"/>
                <a:cs typeface="Poppins" pitchFamily="2" charset="77"/>
              </a:rPr>
              <a:t>¿Qué produce el Asbesto?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23B3BF05-1587-3F48-8F4B-F1A471639C92}"/>
              </a:ext>
            </a:extLst>
          </p:cNvPr>
          <p:cNvSpPr txBox="1">
            <a:spLocks/>
          </p:cNvSpPr>
          <p:nvPr/>
        </p:nvSpPr>
        <p:spPr>
          <a:xfrm>
            <a:off x="1809160" y="4080730"/>
            <a:ext cx="15444124" cy="600164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es-ES" sz="4000" dirty="0">
                <a:solidFill>
                  <a:schemeClr val="tx1"/>
                </a:solidFill>
                <a:latin typeface="Californian FB" panose="0207040306080B030204" pitchFamily="18" charset="0"/>
              </a:rPr>
              <a:t>La inhalación de fibras de asbesto para los trabajadores puede provocar serias enfermedades en los pulmones y en otros órganos </a:t>
            </a:r>
            <a:r>
              <a:rPr lang="es-ES" sz="4000" dirty="0" smtClean="0">
                <a:solidFill>
                  <a:schemeClr val="tx1"/>
                </a:solidFill>
                <a:latin typeface="Californian FB" panose="0207040306080B030204" pitchFamily="18" charset="0"/>
              </a:rPr>
              <a:t>que </a:t>
            </a:r>
            <a:r>
              <a:rPr lang="es-ES" sz="4000" dirty="0">
                <a:solidFill>
                  <a:schemeClr val="tx1"/>
                </a:solidFill>
                <a:latin typeface="Californian FB" panose="0207040306080B030204" pitchFamily="18" charset="0"/>
              </a:rPr>
              <a:t>pueden no aparecer hasta años después de ocurrir la exposición. </a:t>
            </a:r>
            <a:endParaRPr lang="es-ES" sz="4000" dirty="0" smtClean="0">
              <a:solidFill>
                <a:schemeClr val="tx1"/>
              </a:solidFill>
              <a:latin typeface="Californian FB" panose="0207040306080B030204" pitchFamily="18" charset="0"/>
            </a:endParaRPr>
          </a:p>
          <a:p>
            <a:pPr marL="1659136" lvl="1" indent="-571500" algn="just">
              <a:buFont typeface="Arial" panose="020B0604020202020204" pitchFamily="34" charset="0"/>
              <a:buChar char="•"/>
            </a:pPr>
            <a:r>
              <a:rPr lang="es-ES" sz="4000" dirty="0" smtClean="0">
                <a:solidFill>
                  <a:schemeClr val="tx1"/>
                </a:solidFill>
                <a:latin typeface="Californian FB" panose="0207040306080B030204" pitchFamily="18" charset="0"/>
              </a:rPr>
              <a:t>Asbestosis </a:t>
            </a:r>
          </a:p>
          <a:p>
            <a:pPr marL="1659136" lvl="1" indent="-571500" algn="just">
              <a:buFont typeface="Arial" panose="020B0604020202020204" pitchFamily="34" charset="0"/>
              <a:buChar char="•"/>
            </a:pPr>
            <a:r>
              <a:rPr lang="es-ES" sz="4000" dirty="0" smtClean="0">
                <a:solidFill>
                  <a:schemeClr val="tx1"/>
                </a:solidFill>
                <a:latin typeface="Californian FB" panose="0207040306080B030204" pitchFamily="18" charset="0"/>
              </a:rPr>
              <a:t>Mesotelioma </a:t>
            </a:r>
          </a:p>
          <a:p>
            <a:pPr marL="1659136" lvl="1" indent="-571500" algn="just">
              <a:buFont typeface="Arial" panose="020B0604020202020204" pitchFamily="34" charset="0"/>
              <a:buChar char="•"/>
            </a:pPr>
            <a:r>
              <a:rPr lang="es-ES" sz="4000" dirty="0" smtClean="0">
                <a:solidFill>
                  <a:schemeClr val="tx1"/>
                </a:solidFill>
                <a:latin typeface="Californian FB" panose="0207040306080B030204" pitchFamily="18" charset="0"/>
              </a:rPr>
              <a:t>Cáncer </a:t>
            </a:r>
            <a:r>
              <a:rPr lang="es-ES" sz="4000" dirty="0">
                <a:solidFill>
                  <a:schemeClr val="tx1"/>
                </a:solidFill>
                <a:latin typeface="Californian FB" panose="0207040306080B030204" pitchFamily="18" charset="0"/>
              </a:rPr>
              <a:t>de pulmón </a:t>
            </a:r>
            <a:endParaRPr lang="es-ES" sz="4000" dirty="0" smtClean="0">
              <a:solidFill>
                <a:schemeClr val="tx1"/>
              </a:solidFill>
              <a:latin typeface="Californian FB" panose="0207040306080B030204" pitchFamily="18" charset="0"/>
            </a:endParaRPr>
          </a:p>
          <a:p>
            <a:pPr marL="1659136" lvl="1" indent="-571500" algn="just">
              <a:buFont typeface="Arial" panose="020B0604020202020204" pitchFamily="34" charset="0"/>
              <a:buChar char="•"/>
            </a:pPr>
            <a:r>
              <a:rPr lang="es-ES" sz="4000" dirty="0" smtClean="0">
                <a:solidFill>
                  <a:schemeClr val="tx1"/>
                </a:solidFill>
                <a:latin typeface="Californian FB" panose="0207040306080B030204" pitchFamily="18" charset="0"/>
              </a:rPr>
              <a:t>Placas </a:t>
            </a:r>
            <a:r>
              <a:rPr lang="es-ES" sz="4000" dirty="0">
                <a:solidFill>
                  <a:schemeClr val="tx1"/>
                </a:solidFill>
                <a:latin typeface="Californian FB" panose="0207040306080B030204" pitchFamily="18" charset="0"/>
              </a:rPr>
              <a:t>pleurales benignas</a:t>
            </a:r>
            <a:endParaRPr lang="es-CO" sz="4000" dirty="0" smtClean="0">
              <a:solidFill>
                <a:schemeClr val="tx1"/>
              </a:solidFill>
              <a:latin typeface="Californian FB" panose="0207040306080B030204" pitchFamily="18" charset="0"/>
              <a:ea typeface="Lato Light" panose="020F0502020204030203" pitchFamily="34" charset="0"/>
              <a:cs typeface="Leelawadee" panose="020B0502040204020203" pitchFamily="34" charset="-34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9424" y="482980"/>
            <a:ext cx="4308027" cy="370751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5934" y="11336670"/>
            <a:ext cx="10058400" cy="218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8424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duct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4483" y="3411365"/>
            <a:ext cx="5984941" cy="346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0149F90-CE67-E449-9116-EF3BA3D71806}"/>
              </a:ext>
            </a:extLst>
          </p:cNvPr>
          <p:cNvSpPr txBox="1"/>
          <p:nvPr/>
        </p:nvSpPr>
        <p:spPr>
          <a:xfrm>
            <a:off x="2540007" y="997643"/>
            <a:ext cx="1552073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solidFill>
                  <a:schemeClr val="tx2">
                    <a:lumMod val="75000"/>
                  </a:schemeClr>
                </a:solidFill>
                <a:latin typeface="Bernard MT Condensed" panose="02050806060905020404" pitchFamily="18" charset="0"/>
                <a:ea typeface="League Spartan" charset="0"/>
                <a:cs typeface="Poppins" pitchFamily="2" charset="77"/>
              </a:rPr>
              <a:t>PRINCIPALES USOS 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23B3BF05-1587-3F48-8F4B-F1A471639C92}"/>
              </a:ext>
            </a:extLst>
          </p:cNvPr>
          <p:cNvSpPr txBox="1">
            <a:spLocks/>
          </p:cNvSpPr>
          <p:nvPr/>
        </p:nvSpPr>
        <p:spPr>
          <a:xfrm>
            <a:off x="1376024" y="4124216"/>
            <a:ext cx="13880018" cy="575542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s-CO" sz="4000" dirty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Materiales aislantes: Techos, plásticos, pisos de </a:t>
            </a:r>
            <a:r>
              <a:rPr lang="es-CO" sz="4000" dirty="0" smtClean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vinilos.</a:t>
            </a:r>
            <a:endParaRPr lang="en-US" sz="4000" dirty="0">
              <a:solidFill>
                <a:schemeClr val="tx1"/>
              </a:solidFill>
              <a:latin typeface="Californian FB" panose="0207040306080B030204" pitchFamily="18" charset="0"/>
              <a:ea typeface="Lato Light" panose="020F0502020204030203" pitchFamily="34" charset="0"/>
              <a:cs typeface="Leelawadee" panose="020B0502040204020203" pitchFamily="34" charset="-34"/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s-CO" sz="4000" dirty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Materiales de fricción: </a:t>
            </a:r>
            <a:r>
              <a:rPr lang="es-CO" sz="4000" dirty="0" smtClean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Embragues.</a:t>
            </a:r>
            <a:endParaRPr lang="en-US" sz="4000" dirty="0">
              <a:solidFill>
                <a:schemeClr val="tx1"/>
              </a:solidFill>
              <a:latin typeface="Californian FB" panose="0207040306080B030204" pitchFamily="18" charset="0"/>
              <a:ea typeface="Lato Light" panose="020F0502020204030203" pitchFamily="34" charset="0"/>
              <a:cs typeface="Leelawadee" panose="020B0502040204020203" pitchFamily="34" charset="-34"/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s-CO" sz="4000" dirty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Fibra larga: Industria textil y de aislantes.</a:t>
            </a:r>
            <a:endParaRPr lang="en-US" sz="4000" dirty="0">
              <a:solidFill>
                <a:schemeClr val="tx1"/>
              </a:solidFill>
              <a:latin typeface="Californian FB" panose="0207040306080B030204" pitchFamily="18" charset="0"/>
              <a:ea typeface="Lato Light" panose="020F0502020204030203" pitchFamily="34" charset="0"/>
              <a:cs typeface="Leelawadee" panose="020B0502040204020203" pitchFamily="34" charset="-34"/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s-CO" sz="4000" dirty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Fibras intermedias: fibrocementos, filtros y materiales de fricción.</a:t>
            </a:r>
            <a:endParaRPr lang="en-US" sz="4000" dirty="0">
              <a:solidFill>
                <a:schemeClr val="tx1"/>
              </a:solidFill>
              <a:latin typeface="Californian FB" panose="0207040306080B030204" pitchFamily="18" charset="0"/>
              <a:ea typeface="Lato Light" panose="020F0502020204030203" pitchFamily="34" charset="0"/>
              <a:cs typeface="Leelawadee" panose="020B0502040204020203" pitchFamily="34" charset="-34"/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s-CO" sz="4000" dirty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Fibras cortas: industrias de Asbesto y vinilos, pintura para </a:t>
            </a:r>
            <a:r>
              <a:rPr lang="es-CO" sz="4000" dirty="0" smtClean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exteriores.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9424" y="482980"/>
            <a:ext cx="4308027" cy="370751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7807" y="11427267"/>
            <a:ext cx="10058400" cy="2184558"/>
          </a:xfrm>
          <a:prstGeom prst="rect">
            <a:avLst/>
          </a:prstGeom>
        </p:spPr>
      </p:pic>
      <p:pic>
        <p:nvPicPr>
          <p:cNvPr id="2052" name="Picture 4" descr="Kit de embragu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101" y="9140974"/>
            <a:ext cx="5196120" cy="457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Las diferencias entre asbesto y tejas de asfalto / Waldhus.com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9165" y="6880604"/>
            <a:ext cx="5645900" cy="3763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0798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0149F90-CE67-E449-9116-EF3BA3D71806}"/>
              </a:ext>
            </a:extLst>
          </p:cNvPr>
          <p:cNvSpPr txBox="1"/>
          <p:nvPr/>
        </p:nvSpPr>
        <p:spPr>
          <a:xfrm>
            <a:off x="2574759" y="482980"/>
            <a:ext cx="1754204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solidFill>
                  <a:schemeClr val="tx2">
                    <a:lumMod val="75000"/>
                  </a:schemeClr>
                </a:solidFill>
                <a:latin typeface="Bernard MT Condensed" panose="02050806060905020404" pitchFamily="18" charset="0"/>
                <a:ea typeface="League Spartan" charset="0"/>
                <a:cs typeface="Poppins" pitchFamily="2" charset="77"/>
              </a:rPr>
              <a:t>Principales Ocupaciones y riesgos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23B3BF05-1587-3F48-8F4B-F1A471639C92}"/>
              </a:ext>
            </a:extLst>
          </p:cNvPr>
          <p:cNvSpPr txBox="1">
            <a:spLocks/>
          </p:cNvSpPr>
          <p:nvPr/>
        </p:nvSpPr>
        <p:spPr>
          <a:xfrm>
            <a:off x="1376024" y="4404394"/>
            <a:ext cx="16238208" cy="82114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s-CO" sz="5400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Minerías y explotación</a:t>
            </a:r>
          </a:p>
          <a:p>
            <a:pPr marL="1659136" lvl="1" indent="-571500" algn="just">
              <a:buFont typeface="Arial" panose="020B0604020202020204" pitchFamily="34" charset="0"/>
              <a:buChar char="•"/>
            </a:pPr>
            <a:r>
              <a:rPr lang="es-CO" sz="4800" dirty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Se encuentran en depósitos de níquel, cromo, cobre, oro, granito, entre otros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s-CO" sz="5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Aditivos</a:t>
            </a:r>
          </a:p>
          <a:p>
            <a:pPr marL="1659136" lvl="1" indent="-571500" algn="just">
              <a:buFont typeface="Arial" panose="020B0604020202020204" pitchFamily="34" charset="0"/>
              <a:buChar char="•"/>
            </a:pPr>
            <a:r>
              <a:rPr lang="es-CO" sz="4800" dirty="0" smtClean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Se usa para dar mas resistencia, homogeneidad conducción eléctrica (usados en baldosas, relleno en pisos de asfalto y pisos de vinilo)</a:t>
            </a:r>
          </a:p>
          <a:p>
            <a:pPr lvl="0" algn="just"/>
            <a:endParaRPr lang="es-CO" sz="4000" dirty="0" smtClean="0">
              <a:solidFill>
                <a:schemeClr val="tx1"/>
              </a:solidFill>
              <a:latin typeface="Californian FB" panose="0207040306080B030204" pitchFamily="18" charset="0"/>
              <a:ea typeface="Lato Light" panose="020F0502020204030203" pitchFamily="34" charset="0"/>
              <a:cs typeface="Leelawadee" panose="020B0502040204020203" pitchFamily="34" charset="-34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9424" y="482980"/>
            <a:ext cx="4308027" cy="370751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9051" y="11144164"/>
            <a:ext cx="10058400" cy="218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287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0149F90-CE67-E449-9116-EF3BA3D71806}"/>
              </a:ext>
            </a:extLst>
          </p:cNvPr>
          <p:cNvSpPr txBox="1"/>
          <p:nvPr/>
        </p:nvSpPr>
        <p:spPr>
          <a:xfrm>
            <a:off x="841199" y="482980"/>
            <a:ext cx="1792705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solidFill>
                  <a:schemeClr val="tx2">
                    <a:lumMod val="75000"/>
                  </a:schemeClr>
                </a:solidFill>
                <a:latin typeface="Bernard MT Condensed" panose="02050806060905020404" pitchFamily="18" charset="0"/>
                <a:ea typeface="League Spartan" charset="0"/>
                <a:cs typeface="Poppins" pitchFamily="2" charset="77"/>
              </a:rPr>
              <a:t>Principales Ocupaciones y riesgos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23B3BF05-1587-3F48-8F4B-F1A471639C92}"/>
              </a:ext>
            </a:extLst>
          </p:cNvPr>
          <p:cNvSpPr txBox="1">
            <a:spLocks/>
          </p:cNvSpPr>
          <p:nvPr/>
        </p:nvSpPr>
        <p:spPr>
          <a:xfrm>
            <a:off x="1376024" y="5054524"/>
            <a:ext cx="14890672" cy="618932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s-CO" sz="5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Industria de fibrocemento</a:t>
            </a:r>
          </a:p>
          <a:p>
            <a:pPr marL="1659136" lvl="1" indent="-571500" algn="just">
              <a:buFont typeface="Arial" panose="020B0604020202020204" pitchFamily="34" charset="0"/>
              <a:buChar char="•"/>
            </a:pPr>
            <a:r>
              <a:rPr lang="es-CO" sz="4800" dirty="0" smtClean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Ocupando un 70% de la producción </a:t>
            </a:r>
          </a:p>
          <a:p>
            <a:pPr marL="1659136" lvl="1" indent="-571500" algn="just">
              <a:buFont typeface="Arial" panose="020B0604020202020204" pitchFamily="34" charset="0"/>
              <a:buChar char="•"/>
            </a:pPr>
            <a:r>
              <a:rPr lang="es-CO" sz="4800" dirty="0" smtClean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El crisolito es el mas usado bien sea solo o mezclado</a:t>
            </a:r>
          </a:p>
          <a:p>
            <a:pPr marL="1659136" lvl="1" indent="-571500" algn="just">
              <a:buFont typeface="Arial" panose="020B0604020202020204" pitchFamily="34" charset="0"/>
              <a:buChar char="•"/>
            </a:pPr>
            <a:r>
              <a:rPr lang="es-CO" sz="4800" dirty="0" smtClean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Los trabajadores de la construcción son los mas  expuestos al Asbesto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endParaRPr lang="es-CO" sz="4000" dirty="0" smtClean="0">
              <a:solidFill>
                <a:schemeClr val="tx1"/>
              </a:solidFill>
              <a:latin typeface="Californian FB" panose="0207040306080B030204" pitchFamily="18" charset="0"/>
              <a:ea typeface="Lato Light" panose="020F0502020204030203" pitchFamily="34" charset="0"/>
              <a:cs typeface="Leelawadee" panose="020B0502040204020203" pitchFamily="34" charset="-34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9424" y="482980"/>
            <a:ext cx="4308027" cy="370751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9051" y="11144164"/>
            <a:ext cx="10058400" cy="218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3265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0149F90-CE67-E449-9116-EF3BA3D71806}"/>
              </a:ext>
            </a:extLst>
          </p:cNvPr>
          <p:cNvSpPr txBox="1"/>
          <p:nvPr/>
        </p:nvSpPr>
        <p:spPr>
          <a:xfrm>
            <a:off x="1376024" y="991868"/>
            <a:ext cx="17975179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solidFill>
                  <a:schemeClr val="tx2">
                    <a:lumMod val="75000"/>
                  </a:schemeClr>
                </a:solidFill>
                <a:latin typeface="Bernard MT Condensed" panose="02050806060905020404" pitchFamily="18" charset="0"/>
                <a:ea typeface="League Spartan" charset="0"/>
                <a:cs typeface="Poppins" pitchFamily="2" charset="77"/>
              </a:rPr>
              <a:t>Principales Ocupaciones y riesgos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23B3BF05-1587-3F48-8F4B-F1A471639C92}"/>
              </a:ext>
            </a:extLst>
          </p:cNvPr>
          <p:cNvSpPr txBox="1">
            <a:spLocks/>
          </p:cNvSpPr>
          <p:nvPr/>
        </p:nvSpPr>
        <p:spPr>
          <a:xfrm>
            <a:off x="1376024" y="4864759"/>
            <a:ext cx="19318292" cy="668490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s-CO" sz="5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Industria textil</a:t>
            </a:r>
          </a:p>
          <a:p>
            <a:pPr marL="1659136" lvl="1" indent="-571500" algn="just">
              <a:buFont typeface="Arial" panose="020B0604020202020204" pitchFamily="34" charset="0"/>
              <a:buChar char="•"/>
            </a:pPr>
            <a:r>
              <a:rPr lang="es-CO" sz="4800" dirty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El crisolito es el mas utilizado y se agrega un 5 a 10 % con el algodón</a:t>
            </a:r>
          </a:p>
          <a:p>
            <a:pPr marL="1659136" lvl="1" indent="-571500" algn="just">
              <a:buFont typeface="Arial" panose="020B0604020202020204" pitchFamily="34" charset="0"/>
              <a:buChar char="•"/>
            </a:pPr>
            <a:r>
              <a:rPr lang="es-CO" sz="4800" dirty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Riesgo alto a exposición de crisolito puro y suspensión en el </a:t>
            </a:r>
            <a:r>
              <a:rPr lang="es-CO" sz="4800" dirty="0" smtClean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aire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s-CO" sz="5400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Otros usos </a:t>
            </a:r>
          </a:p>
          <a:p>
            <a:pPr marL="1659136" lvl="1" indent="-571500" algn="just">
              <a:buFont typeface="Arial" panose="020B0604020202020204" pitchFamily="34" charset="0"/>
              <a:buChar char="•"/>
            </a:pPr>
            <a:r>
              <a:rPr lang="es-CO" sz="4800" dirty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Papeles y fieltros con asbesto 6 a 8% del </a:t>
            </a:r>
            <a:r>
              <a:rPr lang="es-CO" sz="4800" dirty="0" smtClean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consumo </a:t>
            </a:r>
            <a:endParaRPr lang="es-CO" sz="4800" dirty="0">
              <a:solidFill>
                <a:schemeClr val="tx1"/>
              </a:solidFill>
              <a:latin typeface="Californian FB" panose="0207040306080B030204" pitchFamily="18" charset="0"/>
              <a:ea typeface="Lato Light" panose="020F0502020204030203" pitchFamily="34" charset="0"/>
              <a:cs typeface="Leelawadee" panose="020B0502040204020203" pitchFamily="34" charset="-34"/>
            </a:endParaRPr>
          </a:p>
          <a:p>
            <a:pPr marL="1087438" lvl="1" indent="-1087438" algn="just"/>
            <a:endParaRPr lang="es-CO" sz="4800" dirty="0">
              <a:solidFill>
                <a:schemeClr val="tx1"/>
              </a:solidFill>
              <a:latin typeface="Californian FB" panose="0207040306080B030204" pitchFamily="18" charset="0"/>
              <a:ea typeface="Lato Light" panose="020F0502020204030203" pitchFamily="34" charset="0"/>
              <a:cs typeface="Leelawadee" panose="020B0502040204020203" pitchFamily="34" charset="-34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9424" y="482980"/>
            <a:ext cx="4308027" cy="370751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9051" y="11144164"/>
            <a:ext cx="10058400" cy="218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7829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0149F90-CE67-E449-9116-EF3BA3D71806}"/>
              </a:ext>
            </a:extLst>
          </p:cNvPr>
          <p:cNvSpPr txBox="1"/>
          <p:nvPr/>
        </p:nvSpPr>
        <p:spPr>
          <a:xfrm>
            <a:off x="1376024" y="562236"/>
            <a:ext cx="1766235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solidFill>
                  <a:schemeClr val="tx2">
                    <a:lumMod val="75000"/>
                  </a:schemeClr>
                </a:solidFill>
                <a:latin typeface="Bernard MT Condensed" panose="02050806060905020404" pitchFamily="18" charset="0"/>
                <a:ea typeface="League Spartan" charset="0"/>
                <a:cs typeface="Poppins" pitchFamily="2" charset="77"/>
              </a:rPr>
              <a:t>Principales Ocupaciones y riesgos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23B3BF05-1587-3F48-8F4B-F1A471639C92}"/>
              </a:ext>
            </a:extLst>
          </p:cNvPr>
          <p:cNvSpPr txBox="1">
            <a:spLocks/>
          </p:cNvSpPr>
          <p:nvPr/>
        </p:nvSpPr>
        <p:spPr>
          <a:xfrm>
            <a:off x="1376024" y="5343117"/>
            <a:ext cx="18113400" cy="633404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s-CO" sz="5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Aislante térmico y eléctrico </a:t>
            </a:r>
          </a:p>
          <a:p>
            <a:pPr marL="1659136" lvl="1" indent="-571500" algn="just">
              <a:buFont typeface="Arial" panose="020B0604020202020204" pitchFamily="34" charset="0"/>
              <a:buChar char="•"/>
            </a:pPr>
            <a:r>
              <a:rPr lang="es-CO" sz="4800" dirty="0" smtClean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Tubería a vapor, radiadores, agarra ollas, secadores, tostadoras, entre otras.</a:t>
            </a:r>
          </a:p>
          <a:p>
            <a:pPr marL="1659136" lvl="1" indent="-571500" algn="just">
              <a:buFont typeface="Arial" panose="020B0604020202020204" pitchFamily="34" charset="0"/>
              <a:buChar char="•"/>
            </a:pPr>
            <a:r>
              <a:rPr lang="es-CO" sz="4800" dirty="0" smtClean="0">
                <a:solidFill>
                  <a:schemeClr val="tx1"/>
                </a:solidFill>
                <a:latin typeface="Californian FB" panose="0207040306080B030204" pitchFamily="18" charset="0"/>
                <a:ea typeface="Lato Light" panose="020F0502020204030203" pitchFamily="34" charset="0"/>
                <a:cs typeface="Leelawadee" panose="020B0502040204020203" pitchFamily="34" charset="-34"/>
              </a:rPr>
              <a:t>Oficio de mayor riesgo: aisladores fabricantes de cables, y mantenimiento de hornos refractarios</a:t>
            </a:r>
          </a:p>
          <a:p>
            <a:pPr lvl="1" algn="just"/>
            <a:endParaRPr lang="es-CO" sz="4800" dirty="0" smtClean="0">
              <a:solidFill>
                <a:schemeClr val="tx1"/>
              </a:solidFill>
              <a:latin typeface="Californian FB" panose="0207040306080B030204" pitchFamily="18" charset="0"/>
              <a:ea typeface="Lato Light" panose="020F0502020204030203" pitchFamily="34" charset="0"/>
              <a:cs typeface="Leelawadee" panose="020B0502040204020203" pitchFamily="34" charset="-34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9424" y="482980"/>
            <a:ext cx="4308027" cy="370751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9051" y="11144164"/>
            <a:ext cx="10058400" cy="218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9353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85985</TotalTime>
  <Words>304</Words>
  <Application>Microsoft Office PowerPoint</Application>
  <PresentationFormat>Personalizado</PresentationFormat>
  <Paragraphs>45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14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24" baseType="lpstr">
      <vt:lpstr>Arial</vt:lpstr>
      <vt:lpstr>Bernard MT Condensed</vt:lpstr>
      <vt:lpstr>Calibri</vt:lpstr>
      <vt:lpstr>Calibri Light</vt:lpstr>
      <vt:lpstr>Californian FB</vt:lpstr>
      <vt:lpstr>Lato Light</vt:lpstr>
      <vt:lpstr>League Spartan</vt:lpstr>
      <vt:lpstr>Leelawadee</vt:lpstr>
      <vt:lpstr>Mukta ExtraLight</vt:lpstr>
      <vt:lpstr>Open Sans</vt:lpstr>
      <vt:lpstr>Open Sans Light</vt:lpstr>
      <vt:lpstr>Poppins</vt:lpstr>
      <vt:lpstr>Poppins Medium</vt:lpstr>
      <vt:lpstr>Stencil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Laura</dc:creator>
  <cp:keywords/>
  <dc:description/>
  <cp:lastModifiedBy>Rey Mora</cp:lastModifiedBy>
  <cp:revision>15282</cp:revision>
  <cp:lastPrinted>2021-05-21T00:24:11Z</cp:lastPrinted>
  <dcterms:created xsi:type="dcterms:W3CDTF">2014-11-12T21:47:38Z</dcterms:created>
  <dcterms:modified xsi:type="dcterms:W3CDTF">2021-05-21T01:28:07Z</dcterms:modified>
  <cp:category/>
</cp:coreProperties>
</file>