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59" r:id="rId6"/>
    <p:sldId id="271" r:id="rId7"/>
    <p:sldId id="269" r:id="rId8"/>
    <p:sldId id="272" r:id="rId9"/>
    <p:sldId id="273" r:id="rId10"/>
    <p:sldId id="274" r:id="rId11"/>
    <p:sldId id="275" r:id="rId12"/>
    <p:sldId id="261" r:id="rId13"/>
    <p:sldId id="270" r:id="rId14"/>
    <p:sldId id="276" r:id="rId15"/>
    <p:sldId id="277" r:id="rId16"/>
    <p:sldId id="278" r:id="rId17"/>
    <p:sldId id="279" r:id="rId18"/>
    <p:sldId id="262"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60" r:id="rId32"/>
    <p:sldId id="292" r:id="rId33"/>
    <p:sldId id="293" r:id="rId34"/>
    <p:sldId id="263" r:id="rId35"/>
    <p:sldId id="294" r:id="rId36"/>
    <p:sldId id="295" r:id="rId37"/>
    <p:sldId id="264" r:id="rId38"/>
    <p:sldId id="296" r:id="rId39"/>
    <p:sldId id="297" r:id="rId40"/>
    <p:sldId id="298" r:id="rId41"/>
    <p:sldId id="265" r:id="rId42"/>
    <p:sldId id="266" r:id="rId43"/>
    <p:sldId id="299" r:id="rId44"/>
    <p:sldId id="300" r:id="rId4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919" autoAdjust="0"/>
  </p:normalViewPr>
  <p:slideViewPr>
    <p:cSldViewPr snapToGrid="0">
      <p:cViewPr varScale="1">
        <p:scale>
          <a:sx n="63" d="100"/>
          <a:sy n="63"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p:txBody>
          <a:bodyPr/>
          <a:lstStyle/>
          <a:p>
            <a:fld id="{AD43A04C-8ED3-4E6A-9050-90EDD6120B05}" type="datetimeFigureOut">
              <a:rPr lang="es-CO" smtClean="0"/>
              <a:t>8/11/2020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281157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AD43A04C-8ED3-4E6A-9050-90EDD6120B05}" type="datetimeFigureOut">
              <a:rPr lang="es-CO" smtClean="0"/>
              <a:t>8/11/2020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41898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AD43A04C-8ED3-4E6A-9050-90EDD6120B05}" type="datetimeFigureOut">
              <a:rPr lang="es-CO" smtClean="0"/>
              <a:t>8/11/2020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196699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AD43A04C-8ED3-4E6A-9050-90EDD6120B05}" type="datetimeFigureOut">
              <a:rPr lang="es-CO" smtClean="0"/>
              <a:t>8/11/2020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185321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D43A04C-8ED3-4E6A-9050-90EDD6120B05}" type="datetimeFigureOut">
              <a:rPr lang="es-CO" smtClean="0"/>
              <a:t>8/11/2020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120546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AD43A04C-8ED3-4E6A-9050-90EDD6120B05}" type="datetimeFigureOut">
              <a:rPr lang="es-CO" smtClean="0"/>
              <a:t>8/11/2020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217019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AD43A04C-8ED3-4E6A-9050-90EDD6120B05}" type="datetimeFigureOut">
              <a:rPr lang="es-CO" smtClean="0"/>
              <a:t>8/11/2020</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307961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AD43A04C-8ED3-4E6A-9050-90EDD6120B05}" type="datetimeFigureOut">
              <a:rPr lang="es-CO" smtClean="0"/>
              <a:t>8/11/2020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56159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D43A04C-8ED3-4E6A-9050-90EDD6120B05}" type="datetimeFigureOut">
              <a:rPr lang="es-CO" smtClean="0"/>
              <a:t>8/11/2020</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323839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D43A04C-8ED3-4E6A-9050-90EDD6120B05}" type="datetimeFigureOut">
              <a:rPr lang="es-CO" smtClean="0"/>
              <a:t>8/11/2020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64410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D43A04C-8ED3-4E6A-9050-90EDD6120B05}" type="datetimeFigureOut">
              <a:rPr lang="es-CO" smtClean="0"/>
              <a:t>8/11/2020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CD6A54C-D3F7-4B8D-835A-8F433C6F22CE}" type="slidenum">
              <a:rPr lang="es-CO" smtClean="0"/>
              <a:t>‹Nº›</a:t>
            </a:fld>
            <a:endParaRPr lang="es-CO"/>
          </a:p>
        </p:txBody>
      </p:sp>
    </p:spTree>
    <p:extLst>
      <p:ext uri="{BB962C8B-B14F-4D97-AF65-F5344CB8AC3E}">
        <p14:creationId xmlns:p14="http://schemas.microsoft.com/office/powerpoint/2010/main" val="306766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3A04C-8ED3-4E6A-9050-90EDD6120B05}" type="datetimeFigureOut">
              <a:rPr lang="es-CO" smtClean="0"/>
              <a:t>8/11/2020</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6A54C-D3F7-4B8D-835A-8F433C6F22CE}" type="slidenum">
              <a:rPr lang="es-CO" smtClean="0"/>
              <a:t>‹Nº›</a:t>
            </a:fld>
            <a:endParaRPr lang="es-CO"/>
          </a:p>
        </p:txBody>
      </p:sp>
    </p:spTree>
    <p:extLst>
      <p:ext uri="{BB962C8B-B14F-4D97-AF65-F5344CB8AC3E}">
        <p14:creationId xmlns:p14="http://schemas.microsoft.com/office/powerpoint/2010/main" val="352687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hyperlink" Target="http://sigam.car.gov.co/mod/assign/view.php?id=1638" TargetMode="External"/><Relationship Id="rId4" Type="http://schemas.openxmlformats.org/officeDocument/2006/relationships/hyperlink" Target="http://sigam.car.gov.co/mod/assign/view.php?id=1639" TargetMode="External"/><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3.png"/><Relationship Id="rId7" Type="http://schemas.openxmlformats.org/officeDocument/2006/relationships/image" Target="../media/image8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7.jfif"/><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93"/>
            <a:ext cx="12192000" cy="5867400"/>
          </a:xfrm>
          <a:prstGeom prst="rect">
            <a:avLst/>
          </a:prstGeom>
          <a:solidFill>
            <a:srgbClr val="00B0F0">
              <a:alpha val="0"/>
            </a:srgbClr>
          </a:solidFill>
          <a:ln>
            <a:noFill/>
          </a:ln>
          <a:effectLst>
            <a:outerShdw blurRad="1003300" dist="50800" dir="5400000" algn="ctr" rotWithShape="0">
              <a:srgbClr val="000000">
                <a:alpha val="0"/>
              </a:srgbClr>
            </a:outerShdw>
            <a:reflection stA="0" endPos="65000" dist="50800" dir="5400000" sy="-100000" algn="bl" rotWithShape="0"/>
          </a:effectLst>
        </p:spPr>
      </p:pic>
      <p:sp>
        <p:nvSpPr>
          <p:cNvPr id="8" name="CuadroTexto 7"/>
          <p:cNvSpPr txBox="1"/>
          <p:nvPr/>
        </p:nvSpPr>
        <p:spPr>
          <a:xfrm>
            <a:off x="2349500" y="5842337"/>
            <a:ext cx="8140700" cy="1015663"/>
          </a:xfrm>
          <a:prstGeom prst="rect">
            <a:avLst/>
          </a:prstGeom>
          <a:noFill/>
        </p:spPr>
        <p:txBody>
          <a:bodyPr wrap="square" rtlCol="0">
            <a:spAutoFit/>
          </a:bodyPr>
          <a:lstStyle/>
          <a:p>
            <a:pPr algn="ctr"/>
            <a:r>
              <a:rPr lang="es-CO" sz="6000" dirty="0" smtClean="0">
                <a:solidFill>
                  <a:srgbClr val="00B050"/>
                </a:solidFill>
                <a:latin typeface="Algerian" panose="04020705040A02060702" pitchFamily="82" charset="0"/>
              </a:rPr>
              <a:t>AGENDA</a:t>
            </a:r>
            <a:r>
              <a:rPr lang="es-CO" sz="6000" dirty="0" smtClean="0">
                <a:latin typeface="Algerian" panose="04020705040A02060702" pitchFamily="82" charset="0"/>
              </a:rPr>
              <a:t> </a:t>
            </a:r>
            <a:r>
              <a:rPr lang="es-CO" sz="6000" dirty="0" smtClean="0">
                <a:solidFill>
                  <a:srgbClr val="FF0000"/>
                </a:solidFill>
                <a:latin typeface="Algerian" panose="04020705040A02060702" pitchFamily="82" charset="0"/>
              </a:rPr>
              <a:t>AMBI</a:t>
            </a:r>
            <a:r>
              <a:rPr lang="es-CO" sz="6000" dirty="0" smtClean="0">
                <a:solidFill>
                  <a:srgbClr val="00B050"/>
                </a:solidFill>
                <a:latin typeface="Algerian" panose="04020705040A02060702" pitchFamily="82" charset="0"/>
              </a:rPr>
              <a:t>ENTAL</a:t>
            </a:r>
            <a:endParaRPr lang="es-CO" sz="6000" dirty="0">
              <a:solidFill>
                <a:srgbClr val="00B050"/>
              </a:solidFill>
              <a:latin typeface="Algerian" panose="04020705040A02060702" pitchFamily="82" charset="0"/>
            </a:endParaRPr>
          </a:p>
        </p:txBody>
      </p:sp>
      <p:pic>
        <p:nvPicPr>
          <p:cNvPr id="11" name="Imagen 10"/>
          <p:cNvPicPr>
            <a:picLocks noChangeAspect="1"/>
          </p:cNvPicPr>
          <p:nvPr/>
        </p:nvPicPr>
        <p:blipFill>
          <a:blip r:embed="rId3"/>
          <a:stretch>
            <a:fillRect/>
          </a:stretch>
        </p:blipFill>
        <p:spPr>
          <a:xfrm>
            <a:off x="120046" y="5861184"/>
            <a:ext cx="2229454" cy="887273"/>
          </a:xfrm>
          <a:prstGeom prst="rect">
            <a:avLst/>
          </a:prstGeom>
        </p:spPr>
      </p:pic>
      <p:pic>
        <p:nvPicPr>
          <p:cNvPr id="9" name="Picture 2"/>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964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923330"/>
          </a:xfrm>
          <a:prstGeom prst="rect">
            <a:avLst/>
          </a:prstGeom>
          <a:noFill/>
        </p:spPr>
        <p:txBody>
          <a:bodyPr wrap="square" rtlCol="0">
            <a:spAutoFit/>
          </a:bodyPr>
          <a:lstStyle/>
          <a:p>
            <a:pPr algn="ctr"/>
            <a:r>
              <a:rPr lang="es-CO" sz="5400" dirty="0" smtClean="0">
                <a:solidFill>
                  <a:srgbClr val="00B050"/>
                </a:solidFill>
                <a:latin typeface="Algerian" panose="04020705040A02060702" pitchFamily="82" charset="0"/>
              </a:rPr>
              <a:t>2. Oferta </a:t>
            </a:r>
            <a:r>
              <a:rPr lang="es-CO" sz="5400" dirty="0" smtClean="0">
                <a:solidFill>
                  <a:srgbClr val="FF0000"/>
                </a:solidFill>
                <a:latin typeface="Algerian" panose="04020705040A02060702" pitchFamily="82" charset="0"/>
              </a:rPr>
              <a:t>ambie</a:t>
            </a:r>
            <a:r>
              <a:rPr lang="es-CO" sz="5400" dirty="0" smtClean="0">
                <a:solidFill>
                  <a:srgbClr val="00B050"/>
                </a:solidFill>
                <a:latin typeface="Algerian" panose="04020705040A02060702" pitchFamily="82" charset="0"/>
              </a:rPr>
              <a:t>ntal</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476519" y="497667"/>
            <a:ext cx="11037194" cy="61920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p:spPr>
        <p:txBody>
          <a:bodyPr wrap="square">
            <a:spAutoFit/>
          </a:bodyPr>
          <a:lstStyle/>
          <a:p>
            <a:pPr marL="6350" marR="0" indent="-6350" algn="just">
              <a:lnSpc>
                <a:spcPct val="107000"/>
              </a:lnSpc>
              <a:spcBef>
                <a:spcPts val="0"/>
              </a:spcBef>
              <a:spcAft>
                <a:spcPts val="1395"/>
              </a:spcAft>
            </a:pPr>
            <a:r>
              <a:rPr lang="es-CO" b="1" dirty="0">
                <a:solidFill>
                  <a:srgbClr val="FF0000"/>
                </a:solidFill>
                <a:latin typeface="Calibri" panose="020F0502020204030204" pitchFamily="34" charset="0"/>
                <a:ea typeface="Calibri" panose="020F0502020204030204" pitchFamily="34" charset="0"/>
                <a:cs typeface="Calibri" panose="020F0502020204030204" pitchFamily="34" charset="0"/>
              </a:rPr>
              <a:t>La Reserva Natural Paraíso </a:t>
            </a:r>
            <a:r>
              <a:rPr lang="es-CO"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Andino, </a:t>
            </a:r>
            <a:r>
              <a:rPr lang="es-CO" sz="1400" b="1" dirty="0">
                <a:latin typeface="Bookman Old Style" panose="02050604050505020204" pitchFamily="18" charset="0"/>
              </a:rPr>
              <a:t>se encuentra ubicada en el municipio de La Vega (</a:t>
            </a:r>
            <a:r>
              <a:rPr lang="es-CO" sz="1400" b="1" dirty="0" smtClean="0">
                <a:latin typeface="Bookman Old Style" panose="02050604050505020204" pitchFamily="18" charset="0"/>
              </a:rPr>
              <a:t>Cundinamarca), </a:t>
            </a:r>
            <a:r>
              <a:rPr lang="es-CO" sz="1400" b="1" dirty="0">
                <a:latin typeface="Bookman Old Style" panose="02050604050505020204" pitchFamily="18" charset="0"/>
              </a:rPr>
              <a:t>a dos horas de Bogotá (69 Km), en el Km 12 vía La Vega – Sasaima (vereda San Antonio).</a:t>
            </a:r>
          </a:p>
        </p:txBody>
      </p:sp>
      <p:pic>
        <p:nvPicPr>
          <p:cNvPr id="12" name="Imagen 11" descr="Resultado de imagen para reserva paraiso andin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19" y="1116875"/>
            <a:ext cx="4999417" cy="3729658"/>
          </a:xfrm>
          <a:prstGeom prst="rect">
            <a:avLst/>
          </a:prstGeom>
          <a:noFill/>
          <a:ln>
            <a:noFill/>
          </a:ln>
        </p:spPr>
      </p:pic>
      <p:pic>
        <p:nvPicPr>
          <p:cNvPr id="5" name="Imagen 4"/>
          <p:cNvPicPr>
            <a:picLocks noChangeAspect="1"/>
          </p:cNvPicPr>
          <p:nvPr/>
        </p:nvPicPr>
        <p:blipFill>
          <a:blip r:embed="rId5"/>
          <a:stretch>
            <a:fillRect/>
          </a:stretch>
        </p:blipFill>
        <p:spPr>
          <a:xfrm>
            <a:off x="5475935" y="1116875"/>
            <a:ext cx="6037777" cy="3729658"/>
          </a:xfrm>
          <a:prstGeom prst="rect">
            <a:avLst/>
          </a:prstGeom>
        </p:spPr>
      </p:pic>
    </p:spTree>
    <p:extLst>
      <p:ext uri="{BB962C8B-B14F-4D97-AF65-F5344CB8AC3E}">
        <p14:creationId xmlns:p14="http://schemas.microsoft.com/office/powerpoint/2010/main" val="2227166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923330"/>
          </a:xfrm>
          <a:prstGeom prst="rect">
            <a:avLst/>
          </a:prstGeom>
          <a:noFill/>
        </p:spPr>
        <p:txBody>
          <a:bodyPr wrap="square" rtlCol="0">
            <a:spAutoFit/>
          </a:bodyPr>
          <a:lstStyle/>
          <a:p>
            <a:pPr algn="ctr"/>
            <a:r>
              <a:rPr lang="es-CO" sz="5400" dirty="0" smtClean="0">
                <a:solidFill>
                  <a:srgbClr val="00B050"/>
                </a:solidFill>
                <a:latin typeface="Algerian" panose="04020705040A02060702" pitchFamily="82" charset="0"/>
              </a:rPr>
              <a:t>2. Oferta </a:t>
            </a:r>
            <a:r>
              <a:rPr lang="es-CO" sz="5400" dirty="0" smtClean="0">
                <a:solidFill>
                  <a:srgbClr val="FF0000"/>
                </a:solidFill>
                <a:latin typeface="Algerian" panose="04020705040A02060702" pitchFamily="82" charset="0"/>
              </a:rPr>
              <a:t>ambie</a:t>
            </a:r>
            <a:r>
              <a:rPr lang="es-CO" sz="5400" dirty="0" smtClean="0">
                <a:solidFill>
                  <a:srgbClr val="00B050"/>
                </a:solidFill>
                <a:latin typeface="Algerian" panose="04020705040A02060702" pitchFamily="82" charset="0"/>
              </a:rPr>
              <a:t>ntal</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190338" y="307538"/>
            <a:ext cx="11806282" cy="116955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wrap="square">
            <a:spAutoFit/>
          </a:bodyPr>
          <a:lstStyle/>
          <a:p>
            <a:pPr algn="just"/>
            <a:r>
              <a:rPr lang="es-CO" sz="1400" b="1" dirty="0" smtClean="0">
                <a:solidFill>
                  <a:srgbClr val="FF0000"/>
                </a:solidFill>
                <a:latin typeface="Bookman Old Style" panose="02050604050505020204" pitchFamily="18" charset="0"/>
              </a:rPr>
              <a:t>Distrito de Manejo integrado Cuchilla del Chuscal</a:t>
            </a:r>
            <a:r>
              <a:rPr lang="es-CO" sz="1400" b="1" dirty="0" smtClean="0">
                <a:latin typeface="Bookman Old Style" panose="02050604050505020204" pitchFamily="18" charset="0"/>
              </a:rPr>
              <a:t>, se </a:t>
            </a:r>
            <a:r>
              <a:rPr lang="es-CO" sz="1400" b="1" dirty="0">
                <a:latin typeface="Bookman Old Style" panose="02050604050505020204" pitchFamily="18" charset="0"/>
              </a:rPr>
              <a:t>encuentra localizada en la parte sur del municipio de La Vega en el departamento de Cundinamarca. Limita al norte con las veredas San Antonio, El Roble, La Libertad y El Chuscal; al sur con las veredas La Selva y Mancilla (Facatativá); al oriente con las veredas El Chuscal, Sabaneta y El Dintel (La Vega) y Sabaneta (San Francisco); y al occidente con la vereda San Antonio. Abarca los terrenos que conforman las partes altas de los ríos San Juan, Gualivá, </a:t>
            </a:r>
            <a:r>
              <a:rPr lang="es-CO" sz="1400" b="1" dirty="0" err="1">
                <a:latin typeface="Bookman Old Style" panose="02050604050505020204" pitchFamily="18" charset="0"/>
              </a:rPr>
              <a:t>Perucho</a:t>
            </a:r>
            <a:r>
              <a:rPr lang="es-CO" sz="1400" b="1" dirty="0">
                <a:latin typeface="Bookman Old Style" panose="02050604050505020204" pitchFamily="18" charset="0"/>
              </a:rPr>
              <a:t> y Sabaneta del municipio de </a:t>
            </a:r>
            <a:r>
              <a:rPr lang="es-CO" sz="1400" b="1" dirty="0" smtClean="0">
                <a:latin typeface="Bookman Old Style" panose="02050604050505020204" pitchFamily="18" charset="0"/>
              </a:rPr>
              <a:t>La </a:t>
            </a:r>
            <a:r>
              <a:rPr lang="es-CO" sz="1400" b="1" dirty="0">
                <a:latin typeface="Bookman Old Style" panose="02050604050505020204" pitchFamily="18" charset="0"/>
              </a:rPr>
              <a:t>Vega</a:t>
            </a:r>
          </a:p>
        </p:txBody>
      </p:sp>
      <p:pic>
        <p:nvPicPr>
          <p:cNvPr id="10" name="Imagen 9"/>
          <p:cNvPicPr/>
          <p:nvPr/>
        </p:nvPicPr>
        <p:blipFill rotWithShape="1">
          <a:blip r:embed="rId4">
            <a:extLst>
              <a:ext uri="{28A0092B-C50C-407E-A947-70E740481C1C}">
                <a14:useLocalDpi xmlns:a14="http://schemas.microsoft.com/office/drawing/2010/main" val="0"/>
              </a:ext>
            </a:extLst>
          </a:blip>
          <a:srcRect t="1281" b="-1"/>
          <a:stretch/>
        </p:blipFill>
        <p:spPr>
          <a:xfrm>
            <a:off x="190337" y="1477089"/>
            <a:ext cx="5818576" cy="3798178"/>
          </a:xfrm>
          <a:prstGeom prst="rect">
            <a:avLst/>
          </a:prstGeom>
        </p:spPr>
      </p:pic>
      <p:pic>
        <p:nvPicPr>
          <p:cNvPr id="4" name="Imagen 3"/>
          <p:cNvPicPr>
            <a:picLocks noChangeAspect="1"/>
          </p:cNvPicPr>
          <p:nvPr/>
        </p:nvPicPr>
        <p:blipFill>
          <a:blip r:embed="rId5"/>
          <a:stretch>
            <a:fillRect/>
          </a:stretch>
        </p:blipFill>
        <p:spPr>
          <a:xfrm>
            <a:off x="6008915" y="1466813"/>
            <a:ext cx="5987706" cy="3808454"/>
          </a:xfrm>
          <a:prstGeom prst="rect">
            <a:avLst/>
          </a:prstGeom>
        </p:spPr>
      </p:pic>
    </p:spTree>
    <p:extLst>
      <p:ext uri="{BB962C8B-B14F-4D97-AF65-F5344CB8AC3E}">
        <p14:creationId xmlns:p14="http://schemas.microsoft.com/office/powerpoint/2010/main" val="2910736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3.1 ge</a:t>
            </a:r>
            <a:r>
              <a:rPr lang="es-CO" sz="4400" dirty="0" smtClean="0">
                <a:solidFill>
                  <a:srgbClr val="FF0000"/>
                </a:solidFill>
                <a:latin typeface="Algerian" panose="04020705040A02060702" pitchFamily="82" charset="0"/>
              </a:rPr>
              <a:t>olo</a:t>
            </a:r>
            <a:r>
              <a:rPr lang="es-CO" sz="4400" dirty="0" smtClean="0">
                <a:solidFill>
                  <a:srgbClr val="00B050"/>
                </a:solidFill>
                <a:latin typeface="Algerian" panose="04020705040A02060702" pitchFamily="82" charset="0"/>
              </a:rPr>
              <a:t>gía</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49631" y="190005"/>
            <a:ext cx="3643594" cy="224676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txBody>
          <a:bodyPr wrap="square">
            <a:spAutoFit/>
          </a:bodyPr>
          <a:lstStyle/>
          <a:p>
            <a:pPr algn="just"/>
            <a:r>
              <a:rPr lang="es-CO" sz="1400" b="1" dirty="0">
                <a:latin typeface="Bookman Old Style" panose="02050604050505020204" pitchFamily="18" charset="0"/>
              </a:rPr>
              <a:t>El municipio de la Vega se encuentra ubicado sobre el </a:t>
            </a:r>
            <a:r>
              <a:rPr lang="es-CO" sz="1400" b="1" dirty="0" err="1">
                <a:latin typeface="Bookman Old Style" panose="02050604050505020204" pitchFamily="18" charset="0"/>
              </a:rPr>
              <a:t>supraterreno</a:t>
            </a:r>
            <a:r>
              <a:rPr lang="es-CO" sz="1400" b="1" dirty="0">
                <a:latin typeface="Bookman Old Style" panose="02050604050505020204" pitchFamily="18" charset="0"/>
              </a:rPr>
              <a:t> de la cordillera oriental colombiana, y conforma parte de su zona central y su flanco occidental, caracterizado por ser una secuencia de rocas sedimentarias de origen marino y fluvial, invertidas y levantadas por procesos </a:t>
            </a:r>
            <a:r>
              <a:rPr lang="es-CO" sz="1400" b="1" dirty="0" err="1">
                <a:latin typeface="Bookman Old Style" panose="02050604050505020204" pitchFamily="18" charset="0"/>
              </a:rPr>
              <a:t>neotectónicos</a:t>
            </a:r>
            <a:r>
              <a:rPr lang="es-CO" sz="1400" b="1" dirty="0">
                <a:latin typeface="Bookman Old Style" panose="02050604050505020204" pitchFamily="18" charset="0"/>
              </a:rPr>
              <a:t> de escala regional. </a:t>
            </a:r>
          </a:p>
        </p:txBody>
      </p:sp>
      <p:pic>
        <p:nvPicPr>
          <p:cNvPr id="7" name="Imagen 6" descr="C:\Cartografia\ECOAFA\LA VEGA\Mapas Tematicos\JPG\04_Geologia.jpg"/>
          <p:cNvPicPr/>
          <p:nvPr/>
        </p:nvPicPr>
        <p:blipFill rotWithShape="1">
          <a:blip r:embed="rId4" cstate="print">
            <a:extLst>
              <a:ext uri="{28A0092B-C50C-407E-A947-70E740481C1C}">
                <a14:useLocalDpi xmlns:a14="http://schemas.microsoft.com/office/drawing/2010/main" val="0"/>
              </a:ext>
            </a:extLst>
          </a:blip>
          <a:srcRect l="3474" t="2277" r="24141" b="62"/>
          <a:stretch/>
        </p:blipFill>
        <p:spPr bwMode="auto">
          <a:xfrm>
            <a:off x="3693225" y="50272"/>
            <a:ext cx="4206653" cy="5899950"/>
          </a:xfrm>
          <a:prstGeom prst="rect">
            <a:avLst/>
          </a:prstGeom>
          <a:noFill/>
          <a:ln>
            <a:noFill/>
          </a:ln>
          <a:extLst>
            <a:ext uri="{53640926-AAD7-44D8-BBD7-CCE9431645EC}">
              <a14:shadowObscured xmlns:a14="http://schemas.microsoft.com/office/drawing/2010/main"/>
            </a:ext>
          </a:extLst>
        </p:spPr>
      </p:pic>
      <p:sp>
        <p:nvSpPr>
          <p:cNvPr id="4" name="Rectángulo 3"/>
          <p:cNvSpPr/>
          <p:nvPr/>
        </p:nvSpPr>
        <p:spPr>
          <a:xfrm>
            <a:off x="7899878" y="4134498"/>
            <a:ext cx="4292122" cy="160043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a:spAutoFit/>
          </a:bodyPr>
          <a:lstStyle/>
          <a:p>
            <a:pPr algn="just"/>
            <a:r>
              <a:rPr lang="es-CO" sz="1400" b="1" dirty="0">
                <a:latin typeface="Bookman Old Style" panose="02050604050505020204" pitchFamily="18" charset="0"/>
              </a:rPr>
              <a:t>Estructuralmente se encuentra en una zona compleja de fallas inversas, normales y de rumbo, con fallas satélites que afectan en su mayoría la secuencia estratigráfica de la zona, y en donde resaltan plegamientos regionales como el </a:t>
            </a:r>
            <a:r>
              <a:rPr lang="es-CO" sz="1400" b="1" dirty="0" err="1">
                <a:latin typeface="Bookman Old Style" panose="02050604050505020204" pitchFamily="18" charset="0"/>
              </a:rPr>
              <a:t>sinclinorio</a:t>
            </a:r>
            <a:r>
              <a:rPr lang="es-CO" sz="1400" b="1" dirty="0">
                <a:latin typeface="Bookman Old Style" panose="02050604050505020204" pitchFamily="18" charset="0"/>
              </a:rPr>
              <a:t> de la sabana de Bogotá y el </a:t>
            </a:r>
            <a:r>
              <a:rPr lang="es-CO" sz="1400" b="1" dirty="0" err="1">
                <a:latin typeface="Bookman Old Style" panose="02050604050505020204" pitchFamily="18" charset="0"/>
              </a:rPr>
              <a:t>anticlinorio</a:t>
            </a:r>
            <a:r>
              <a:rPr lang="es-CO" sz="1400" b="1" dirty="0">
                <a:latin typeface="Bookman Old Style" panose="02050604050505020204" pitchFamily="18" charset="0"/>
              </a:rPr>
              <a:t> de Villeta</a:t>
            </a:r>
          </a:p>
        </p:txBody>
      </p:sp>
    </p:spTree>
    <p:extLst>
      <p:ext uri="{BB962C8B-B14F-4D97-AF65-F5344CB8AC3E}">
        <p14:creationId xmlns:p14="http://schemas.microsoft.com/office/powerpoint/2010/main" val="3563118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3.2 F</a:t>
            </a:r>
            <a:r>
              <a:rPr lang="es-CO" sz="4400" dirty="0" smtClean="0">
                <a:solidFill>
                  <a:srgbClr val="FF0000"/>
                </a:solidFill>
                <a:latin typeface="Algerian" panose="04020705040A02060702" pitchFamily="82" charset="0"/>
              </a:rPr>
              <a:t>lo</a:t>
            </a:r>
            <a:r>
              <a:rPr lang="es-CO" sz="4400" dirty="0" smtClean="0">
                <a:solidFill>
                  <a:srgbClr val="00B050"/>
                </a:solidFill>
                <a:latin typeface="Algerian" panose="04020705040A02060702" pitchFamily="82" charset="0"/>
              </a:rPr>
              <a:t>ra</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1" y="0"/>
            <a:ext cx="5890161" cy="203132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p:spPr>
        <p:txBody>
          <a:bodyPr wrap="square">
            <a:spAutoFit/>
          </a:bodyPr>
          <a:lstStyle/>
          <a:p>
            <a:pPr algn="just"/>
            <a:r>
              <a:rPr lang="es-CO" sz="1400" b="1" dirty="0">
                <a:latin typeface="Bookman Old Style" panose="02050604050505020204" pitchFamily="18" charset="0"/>
              </a:rPr>
              <a:t>Entre las especies arbóreas y arbustivas más importantes presentes </a:t>
            </a:r>
            <a:r>
              <a:rPr lang="es-CO" sz="1400" b="1" dirty="0" smtClean="0">
                <a:latin typeface="Bookman Old Style" panose="02050604050505020204" pitchFamily="18" charset="0"/>
              </a:rPr>
              <a:t>en el </a:t>
            </a:r>
            <a:r>
              <a:rPr lang="es-CO" sz="1400" b="1" dirty="0">
                <a:latin typeface="Bookman Old Style" panose="02050604050505020204" pitchFamily="18" charset="0"/>
              </a:rPr>
              <a:t>DMI Chuchilla del Chuscal se destacan: </a:t>
            </a:r>
            <a:r>
              <a:rPr lang="es-CO" sz="1400" b="1" dirty="0" err="1">
                <a:latin typeface="Bookman Old Style" panose="02050604050505020204" pitchFamily="18" charset="0"/>
              </a:rPr>
              <a:t>Encenillo</a:t>
            </a:r>
            <a:r>
              <a:rPr lang="es-CO" sz="1400" b="1" dirty="0">
                <a:latin typeface="Bookman Old Style" panose="02050604050505020204" pitchFamily="18" charset="0"/>
              </a:rPr>
              <a:t> (</a:t>
            </a:r>
            <a:r>
              <a:rPr lang="es-CO" sz="1400" b="1" dirty="0" err="1">
                <a:latin typeface="Bookman Old Style" panose="02050604050505020204" pitchFamily="18" charset="0"/>
              </a:rPr>
              <a:t>Weinmannia</a:t>
            </a:r>
            <a:r>
              <a:rPr lang="es-CO" sz="1400" b="1" dirty="0">
                <a:latin typeface="Bookman Old Style" panose="02050604050505020204" pitchFamily="18" charset="0"/>
              </a:rPr>
              <a:t> </a:t>
            </a:r>
            <a:r>
              <a:rPr lang="es-CO" sz="1400" b="1" dirty="0" err="1">
                <a:latin typeface="Bookman Old Style" panose="02050604050505020204" pitchFamily="18" charset="0"/>
              </a:rPr>
              <a:t>pubescens</a:t>
            </a:r>
            <a:r>
              <a:rPr lang="es-CO" sz="1400" b="1" dirty="0">
                <a:latin typeface="Bookman Old Style" panose="02050604050505020204" pitchFamily="18" charset="0"/>
              </a:rPr>
              <a:t>), Sietecueros (</a:t>
            </a:r>
            <a:r>
              <a:rPr lang="es-CO" sz="1400" b="1" dirty="0" err="1">
                <a:latin typeface="Bookman Old Style" panose="02050604050505020204" pitchFamily="18" charset="0"/>
              </a:rPr>
              <a:t>Tibouchina</a:t>
            </a:r>
            <a:r>
              <a:rPr lang="es-CO" sz="1400" b="1" dirty="0">
                <a:latin typeface="Bookman Old Style" panose="02050604050505020204" pitchFamily="18" charset="0"/>
              </a:rPr>
              <a:t> </a:t>
            </a:r>
            <a:r>
              <a:rPr lang="es-CO" sz="1400" b="1" dirty="0" err="1">
                <a:latin typeface="Bookman Old Style" panose="02050604050505020204" pitchFamily="18" charset="0"/>
              </a:rPr>
              <a:t>lepidota</a:t>
            </a:r>
            <a:r>
              <a:rPr lang="es-CO" sz="1400" b="1" dirty="0">
                <a:latin typeface="Bookman Old Style" panose="02050604050505020204" pitchFamily="18" charset="0"/>
              </a:rPr>
              <a:t>), Arrayán (Myrcia </a:t>
            </a:r>
            <a:r>
              <a:rPr lang="es-CO" sz="1400" b="1" dirty="0" err="1">
                <a:latin typeface="Bookman Old Style" panose="02050604050505020204" pitchFamily="18" charset="0"/>
              </a:rPr>
              <a:t>popayanensis</a:t>
            </a:r>
            <a:r>
              <a:rPr lang="es-CO" sz="1400" b="1" dirty="0">
                <a:latin typeface="Bookman Old Style" panose="02050604050505020204" pitchFamily="18" charset="0"/>
              </a:rPr>
              <a:t>), Chilco (</a:t>
            </a:r>
            <a:r>
              <a:rPr lang="es-CO" sz="1400" b="1" dirty="0" err="1">
                <a:latin typeface="Bookman Old Style" panose="02050604050505020204" pitchFamily="18" charset="0"/>
              </a:rPr>
              <a:t>Escallonia</a:t>
            </a:r>
            <a:r>
              <a:rPr lang="es-CO" sz="1400" b="1" dirty="0">
                <a:latin typeface="Bookman Old Style" panose="02050604050505020204" pitchFamily="18" charset="0"/>
              </a:rPr>
              <a:t> </a:t>
            </a:r>
            <a:r>
              <a:rPr lang="es-CO" sz="1400" b="1" dirty="0" err="1">
                <a:latin typeface="Bookman Old Style" panose="02050604050505020204" pitchFamily="18" charset="0"/>
              </a:rPr>
              <a:t>floribunda</a:t>
            </a:r>
            <a:r>
              <a:rPr lang="es-CO" sz="1400" b="1" dirty="0">
                <a:latin typeface="Bookman Old Style" panose="02050604050505020204" pitchFamily="18" charset="0"/>
              </a:rPr>
              <a:t>), Roble (</a:t>
            </a:r>
            <a:r>
              <a:rPr lang="es-CO" sz="1400" b="1" dirty="0" err="1">
                <a:latin typeface="Bookman Old Style" panose="02050604050505020204" pitchFamily="18" charset="0"/>
              </a:rPr>
              <a:t>Quercus</a:t>
            </a:r>
            <a:r>
              <a:rPr lang="es-CO" sz="1400" b="1" dirty="0">
                <a:latin typeface="Bookman Old Style" panose="02050604050505020204" pitchFamily="18" charset="0"/>
              </a:rPr>
              <a:t> </a:t>
            </a:r>
            <a:r>
              <a:rPr lang="es-CO" sz="1400" b="1" dirty="0" err="1">
                <a:latin typeface="Bookman Old Style" panose="02050604050505020204" pitchFamily="18" charset="0"/>
              </a:rPr>
              <a:t>humboldtii</a:t>
            </a:r>
            <a:r>
              <a:rPr lang="es-CO" sz="1400" b="1" dirty="0">
                <a:latin typeface="Bookman Old Style" panose="02050604050505020204" pitchFamily="18" charset="0"/>
              </a:rPr>
              <a:t>), Yarumo (Cecropia sp.), Chusque (</a:t>
            </a:r>
            <a:r>
              <a:rPr lang="es-CO" sz="1400" b="1" dirty="0" err="1">
                <a:latin typeface="Bookman Old Style" panose="02050604050505020204" pitchFamily="18" charset="0"/>
              </a:rPr>
              <a:t>Chusquea</a:t>
            </a:r>
            <a:r>
              <a:rPr lang="es-CO" sz="1400" b="1" dirty="0">
                <a:latin typeface="Bookman Old Style" panose="02050604050505020204" pitchFamily="18" charset="0"/>
              </a:rPr>
              <a:t> sp.), </a:t>
            </a:r>
            <a:r>
              <a:rPr lang="es-CO" sz="1400" b="1" dirty="0" err="1">
                <a:latin typeface="Bookman Old Style" panose="02050604050505020204" pitchFamily="18" charset="0"/>
              </a:rPr>
              <a:t>Chuguacan</a:t>
            </a:r>
            <a:r>
              <a:rPr lang="es-CO" sz="1400" b="1" dirty="0">
                <a:latin typeface="Bookman Old Style" panose="02050604050505020204" pitchFamily="18" charset="0"/>
              </a:rPr>
              <a:t> (</a:t>
            </a:r>
            <a:r>
              <a:rPr lang="es-CO" sz="1400" b="1" dirty="0" err="1">
                <a:latin typeface="Bookman Old Style" panose="02050604050505020204" pitchFamily="18" charset="0"/>
              </a:rPr>
              <a:t>Viburum</a:t>
            </a:r>
            <a:r>
              <a:rPr lang="es-CO" sz="1400" b="1" dirty="0">
                <a:latin typeface="Bookman Old Style" panose="02050604050505020204" pitchFamily="18" charset="0"/>
              </a:rPr>
              <a:t> sp.), Guayacán (</a:t>
            </a:r>
            <a:r>
              <a:rPr lang="es-CO" sz="1400" b="1" dirty="0" err="1">
                <a:latin typeface="Bookman Old Style" panose="02050604050505020204" pitchFamily="18" charset="0"/>
              </a:rPr>
              <a:t>Tabebuia</a:t>
            </a:r>
            <a:r>
              <a:rPr lang="es-CO" sz="1400" b="1" dirty="0">
                <a:latin typeface="Bookman Old Style" panose="02050604050505020204" pitchFamily="18" charset="0"/>
              </a:rPr>
              <a:t> sp), Palma de Cera (Ceroxylon sp), entre otros (IGAC, 1974). No se encontraron otros reportes referentes a la flora de la región.</a:t>
            </a:r>
          </a:p>
        </p:txBody>
      </p:sp>
      <p:sp>
        <p:nvSpPr>
          <p:cNvPr id="3" name="Rectángulo 2"/>
          <p:cNvSpPr/>
          <p:nvPr/>
        </p:nvSpPr>
        <p:spPr>
          <a:xfrm>
            <a:off x="6210796" y="0"/>
            <a:ext cx="5981204" cy="181588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p:spPr>
        <p:txBody>
          <a:bodyPr wrap="square">
            <a:spAutoFit/>
          </a:bodyPr>
          <a:lstStyle/>
          <a:p>
            <a:pPr algn="just"/>
            <a:r>
              <a:rPr lang="es-ES" sz="1400" b="1" dirty="0">
                <a:latin typeface="Bookman Old Style" panose="02050604050505020204" pitchFamily="18" charset="0"/>
              </a:rPr>
              <a:t>En el </a:t>
            </a:r>
            <a:r>
              <a:rPr lang="es-ES" sz="1400" b="1" dirty="0" smtClean="0">
                <a:latin typeface="Bookman Old Style" panose="02050604050505020204" pitchFamily="18" charset="0"/>
              </a:rPr>
              <a:t>humedal </a:t>
            </a:r>
            <a:r>
              <a:rPr lang="es-ES" sz="1400" b="1" dirty="0">
                <a:latin typeface="Bookman Old Style" panose="02050604050505020204" pitchFamily="18" charset="0"/>
              </a:rPr>
              <a:t>Cacahual, se registraron 144 especies distribuidas en 111 géneros y 58 familias. El “Matorral de Pantano” y las “Praderas Emergentes </a:t>
            </a:r>
            <a:r>
              <a:rPr lang="es-ES" sz="1400" b="1" dirty="0" err="1">
                <a:latin typeface="Bookman Old Style" panose="02050604050505020204" pitchFamily="18" charset="0"/>
              </a:rPr>
              <a:t>Graminoides</a:t>
            </a:r>
            <a:r>
              <a:rPr lang="es-ES" sz="1400" b="1" dirty="0">
                <a:latin typeface="Bookman Old Style" panose="02050604050505020204" pitchFamily="18" charset="0"/>
              </a:rPr>
              <a:t> de Altura Intermedia” fueron las unidades más ricas en número de familias, géneros y especies, donde se destacan por los valores de importancia </a:t>
            </a:r>
            <a:r>
              <a:rPr lang="es-ES" sz="1400" b="1" dirty="0" err="1">
                <a:latin typeface="Bookman Old Style" panose="02050604050505020204" pitchFamily="18" charset="0"/>
              </a:rPr>
              <a:t>Typha</a:t>
            </a:r>
            <a:r>
              <a:rPr lang="es-ES" sz="1400" b="1" dirty="0">
                <a:latin typeface="Bookman Old Style" panose="02050604050505020204" pitchFamily="18" charset="0"/>
              </a:rPr>
              <a:t> latifolia y </a:t>
            </a:r>
            <a:r>
              <a:rPr lang="es-ES" sz="1400" b="1" dirty="0" err="1">
                <a:latin typeface="Bookman Old Style" panose="02050604050505020204" pitchFamily="18" charset="0"/>
              </a:rPr>
              <a:t>Sagittaria</a:t>
            </a:r>
            <a:r>
              <a:rPr lang="es-ES" sz="1400" b="1" dirty="0">
                <a:latin typeface="Bookman Old Style" panose="02050604050505020204" pitchFamily="18" charset="0"/>
              </a:rPr>
              <a:t> latifolia. Los biotipos </a:t>
            </a:r>
            <a:r>
              <a:rPr lang="es-ES" sz="1400" b="1" dirty="0" err="1">
                <a:latin typeface="Bookman Old Style" panose="02050604050505020204" pitchFamily="18" charset="0"/>
              </a:rPr>
              <a:t>Geophyta-Terophyta</a:t>
            </a:r>
            <a:r>
              <a:rPr lang="es-ES" sz="1400" b="1" dirty="0">
                <a:latin typeface="Bookman Old Style" panose="02050604050505020204" pitchFamily="18" charset="0"/>
              </a:rPr>
              <a:t> y </a:t>
            </a:r>
            <a:r>
              <a:rPr lang="es-ES" sz="1400" b="1" dirty="0" err="1">
                <a:latin typeface="Bookman Old Style" panose="02050604050505020204" pitchFamily="18" charset="0"/>
              </a:rPr>
              <a:t>Helophyta</a:t>
            </a:r>
            <a:r>
              <a:rPr lang="es-ES" sz="1400" b="1" dirty="0">
                <a:latin typeface="Bookman Old Style" panose="02050604050505020204" pitchFamily="18" charset="0"/>
              </a:rPr>
              <a:t> y el </a:t>
            </a:r>
            <a:r>
              <a:rPr lang="es-ES" sz="1400" b="1" dirty="0" err="1">
                <a:latin typeface="Bookman Old Style" panose="02050604050505020204" pitchFamily="18" charset="0"/>
              </a:rPr>
              <a:t>fisiotipo</a:t>
            </a:r>
            <a:r>
              <a:rPr lang="es-ES" sz="1400" b="1" dirty="0">
                <a:latin typeface="Bookman Old Style" panose="02050604050505020204" pitchFamily="18" charset="0"/>
              </a:rPr>
              <a:t> </a:t>
            </a:r>
            <a:r>
              <a:rPr lang="es-ES" sz="1400" b="1" dirty="0" err="1">
                <a:latin typeface="Bookman Old Style" panose="02050604050505020204" pitchFamily="18" charset="0"/>
              </a:rPr>
              <a:t>Eleocharida</a:t>
            </a:r>
            <a:r>
              <a:rPr lang="es-ES" sz="1400" b="1" dirty="0">
                <a:latin typeface="Bookman Old Style" panose="02050604050505020204" pitchFamily="18" charset="0"/>
              </a:rPr>
              <a:t> representan la mayoría de las especies. </a:t>
            </a:r>
            <a:endParaRPr lang="es-CO" sz="1400" b="1" dirty="0">
              <a:latin typeface="Bookman Old Style" panose="02050604050505020204" pitchFamily="18" charset="0"/>
            </a:endParaRPr>
          </a:p>
        </p:txBody>
      </p:sp>
      <p:pic>
        <p:nvPicPr>
          <p:cNvPr id="4" name="Imagen 3"/>
          <p:cNvPicPr>
            <a:picLocks noChangeAspect="1"/>
          </p:cNvPicPr>
          <p:nvPr/>
        </p:nvPicPr>
        <p:blipFill>
          <a:blip r:embed="rId4"/>
          <a:stretch>
            <a:fillRect/>
          </a:stretch>
        </p:blipFill>
        <p:spPr>
          <a:xfrm>
            <a:off x="0" y="2632693"/>
            <a:ext cx="3752603" cy="2279688"/>
          </a:xfrm>
          <a:prstGeom prst="rect">
            <a:avLst/>
          </a:prstGeom>
        </p:spPr>
      </p:pic>
      <p:pic>
        <p:nvPicPr>
          <p:cNvPr id="5" name="Imagen 4"/>
          <p:cNvPicPr>
            <a:picLocks noChangeAspect="1"/>
          </p:cNvPicPr>
          <p:nvPr/>
        </p:nvPicPr>
        <p:blipFill>
          <a:blip r:embed="rId5"/>
          <a:stretch>
            <a:fillRect/>
          </a:stretch>
        </p:blipFill>
        <p:spPr>
          <a:xfrm>
            <a:off x="4109605" y="2278732"/>
            <a:ext cx="3763736" cy="3114242"/>
          </a:xfrm>
          <a:prstGeom prst="rect">
            <a:avLst/>
          </a:prstGeom>
        </p:spPr>
      </p:pic>
      <p:sp>
        <p:nvSpPr>
          <p:cNvPr id="6" name="Rectángulo 5"/>
          <p:cNvSpPr/>
          <p:nvPr/>
        </p:nvSpPr>
        <p:spPr>
          <a:xfrm>
            <a:off x="308757" y="4941497"/>
            <a:ext cx="2920992" cy="276999"/>
          </a:xfrm>
          <a:prstGeom prst="rect">
            <a:avLst/>
          </a:prstGeom>
        </p:spPr>
        <p:txBody>
          <a:bodyPr wrap="none">
            <a:spAutoFit/>
          </a:bodyPr>
          <a:lstStyle/>
          <a:p>
            <a:r>
              <a:rPr lang="es-CO" sz="1200" dirty="0" err="1">
                <a:latin typeface="Bookman Old Style" panose="02050604050505020204" pitchFamily="18" charset="0"/>
              </a:rPr>
              <a:t>Encenillo</a:t>
            </a:r>
            <a:r>
              <a:rPr lang="es-CO" sz="1200" dirty="0">
                <a:latin typeface="Bookman Old Style" panose="02050604050505020204" pitchFamily="18" charset="0"/>
              </a:rPr>
              <a:t> (</a:t>
            </a:r>
            <a:r>
              <a:rPr lang="es-CO" sz="1200" dirty="0" err="1">
                <a:latin typeface="Bookman Old Style" panose="02050604050505020204" pitchFamily="18" charset="0"/>
              </a:rPr>
              <a:t>Weinmannia</a:t>
            </a:r>
            <a:r>
              <a:rPr lang="es-CO" sz="1200" dirty="0">
                <a:latin typeface="Bookman Old Style" panose="02050604050505020204" pitchFamily="18" charset="0"/>
              </a:rPr>
              <a:t> </a:t>
            </a:r>
            <a:r>
              <a:rPr lang="es-CO" sz="1200" dirty="0" err="1">
                <a:latin typeface="Bookman Old Style" panose="02050604050505020204" pitchFamily="18" charset="0"/>
              </a:rPr>
              <a:t>pubescens</a:t>
            </a:r>
            <a:r>
              <a:rPr lang="es-CO" sz="1200" dirty="0" smtClean="0">
                <a:latin typeface="Bookman Old Style" panose="02050604050505020204" pitchFamily="18" charset="0"/>
              </a:rPr>
              <a:t>) </a:t>
            </a:r>
            <a:endParaRPr lang="es-CO" sz="1200" dirty="0"/>
          </a:p>
        </p:txBody>
      </p:sp>
      <p:sp>
        <p:nvSpPr>
          <p:cNvPr id="7" name="Rectángulo 6"/>
          <p:cNvSpPr/>
          <p:nvPr/>
        </p:nvSpPr>
        <p:spPr>
          <a:xfrm>
            <a:off x="4845643" y="5445860"/>
            <a:ext cx="2089033" cy="276999"/>
          </a:xfrm>
          <a:prstGeom prst="rect">
            <a:avLst/>
          </a:prstGeom>
        </p:spPr>
        <p:txBody>
          <a:bodyPr wrap="none">
            <a:spAutoFit/>
          </a:bodyPr>
          <a:lstStyle/>
          <a:p>
            <a:r>
              <a:rPr lang="es-CO" sz="1200" dirty="0">
                <a:latin typeface="Bookman Old Style" panose="02050604050505020204" pitchFamily="18" charset="0"/>
              </a:rPr>
              <a:t>Chusque (</a:t>
            </a:r>
            <a:r>
              <a:rPr lang="es-CO" sz="1200" dirty="0" err="1">
                <a:latin typeface="Bookman Old Style" panose="02050604050505020204" pitchFamily="18" charset="0"/>
              </a:rPr>
              <a:t>Chusquea</a:t>
            </a:r>
            <a:r>
              <a:rPr lang="es-CO" sz="1200" dirty="0">
                <a:latin typeface="Bookman Old Style" panose="02050604050505020204" pitchFamily="18" charset="0"/>
              </a:rPr>
              <a:t> sp</a:t>
            </a:r>
            <a:r>
              <a:rPr lang="es-CO" sz="1200" dirty="0" smtClean="0">
                <a:latin typeface="Bookman Old Style" panose="02050604050505020204" pitchFamily="18" charset="0"/>
              </a:rPr>
              <a:t>.) </a:t>
            </a:r>
            <a:endParaRPr lang="es-CO" sz="1200" dirty="0"/>
          </a:p>
        </p:txBody>
      </p:sp>
      <p:pic>
        <p:nvPicPr>
          <p:cNvPr id="10" name="Imagen 9"/>
          <p:cNvPicPr>
            <a:picLocks noChangeAspect="1"/>
          </p:cNvPicPr>
          <p:nvPr/>
        </p:nvPicPr>
        <p:blipFill>
          <a:blip r:embed="rId6"/>
          <a:stretch>
            <a:fillRect/>
          </a:stretch>
        </p:blipFill>
        <p:spPr>
          <a:xfrm>
            <a:off x="8425372" y="2373130"/>
            <a:ext cx="3723255" cy="2231289"/>
          </a:xfrm>
          <a:prstGeom prst="rect">
            <a:avLst/>
          </a:prstGeom>
        </p:spPr>
      </p:pic>
      <p:sp>
        <p:nvSpPr>
          <p:cNvPr id="12" name="Rectángulo 11"/>
          <p:cNvSpPr/>
          <p:nvPr/>
        </p:nvSpPr>
        <p:spPr>
          <a:xfrm>
            <a:off x="9404641" y="4686474"/>
            <a:ext cx="2399431" cy="276999"/>
          </a:xfrm>
          <a:prstGeom prst="rect">
            <a:avLst/>
          </a:prstGeom>
        </p:spPr>
        <p:txBody>
          <a:bodyPr wrap="square">
            <a:spAutoFit/>
          </a:bodyPr>
          <a:lstStyle/>
          <a:p>
            <a:r>
              <a:rPr lang="es-CO" sz="1200" dirty="0" smtClean="0"/>
              <a:t>Matriz </a:t>
            </a:r>
            <a:r>
              <a:rPr lang="es-CO" sz="1200" dirty="0"/>
              <a:t>de Enea</a:t>
            </a:r>
          </a:p>
        </p:txBody>
      </p:sp>
    </p:spTree>
    <p:extLst>
      <p:ext uri="{BB962C8B-B14F-4D97-AF65-F5344CB8AC3E}">
        <p14:creationId xmlns:p14="http://schemas.microsoft.com/office/powerpoint/2010/main" val="1790696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3.3 F</a:t>
            </a:r>
            <a:r>
              <a:rPr lang="es-CO" sz="4400" dirty="0" smtClean="0">
                <a:solidFill>
                  <a:srgbClr val="FF0000"/>
                </a:solidFill>
                <a:latin typeface="Algerian" panose="04020705040A02060702" pitchFamily="82" charset="0"/>
              </a:rPr>
              <a:t>au</a:t>
            </a:r>
            <a:r>
              <a:rPr lang="es-CO" sz="4400" dirty="0" smtClean="0">
                <a:solidFill>
                  <a:srgbClr val="00B050"/>
                </a:solidFill>
                <a:latin typeface="Algerian" panose="04020705040A02060702" pitchFamily="82" charset="0"/>
              </a:rPr>
              <a:t>na</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ángulo 12"/>
          <p:cNvSpPr/>
          <p:nvPr/>
        </p:nvSpPr>
        <p:spPr>
          <a:xfrm>
            <a:off x="3012374" y="0"/>
            <a:ext cx="6096000" cy="95410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txBody>
          <a:bodyPr>
            <a:spAutoFit/>
          </a:bodyPr>
          <a:lstStyle/>
          <a:p>
            <a:pPr algn="just"/>
            <a:r>
              <a:rPr lang="es-ES" sz="1400" b="1" dirty="0">
                <a:latin typeface="Bookman Old Style" panose="02050604050505020204" pitchFamily="18" charset="0"/>
              </a:rPr>
              <a:t>En total se registraron 40 especies de aves para el presente </a:t>
            </a:r>
            <a:r>
              <a:rPr lang="es-ES" sz="1400" b="1" dirty="0" smtClean="0">
                <a:latin typeface="Bookman Old Style" panose="02050604050505020204" pitchFamily="18" charset="0"/>
              </a:rPr>
              <a:t>estudio </a:t>
            </a:r>
            <a:r>
              <a:rPr lang="es-ES" sz="1400" b="1" dirty="0">
                <a:latin typeface="Bookman Old Style" panose="02050604050505020204" pitchFamily="18" charset="0"/>
              </a:rPr>
              <a:t>del humedal Cacahual, las cuales sumadas a las 73 descritas por Chaparro-Herrera (2018), suman en total 108 especies para el municipio de La Vega</a:t>
            </a:r>
            <a:endParaRPr lang="es-CO" sz="1400" b="1" dirty="0">
              <a:latin typeface="Bookman Old Style" panose="02050604050505020204" pitchFamily="18" charset="0"/>
            </a:endParaRPr>
          </a:p>
        </p:txBody>
      </p:sp>
      <p:pic>
        <p:nvPicPr>
          <p:cNvPr id="14" name="Imagen 13"/>
          <p:cNvPicPr>
            <a:picLocks noChangeAspect="1"/>
          </p:cNvPicPr>
          <p:nvPr/>
        </p:nvPicPr>
        <p:blipFill>
          <a:blip r:embed="rId4"/>
          <a:stretch>
            <a:fillRect/>
          </a:stretch>
        </p:blipFill>
        <p:spPr>
          <a:xfrm>
            <a:off x="275633" y="954107"/>
            <a:ext cx="2736741" cy="3051587"/>
          </a:xfrm>
          <a:prstGeom prst="rect">
            <a:avLst/>
          </a:prstGeom>
        </p:spPr>
      </p:pic>
      <p:pic>
        <p:nvPicPr>
          <p:cNvPr id="15" name="Imagen 14"/>
          <p:cNvPicPr>
            <a:picLocks noChangeAspect="1"/>
          </p:cNvPicPr>
          <p:nvPr/>
        </p:nvPicPr>
        <p:blipFill>
          <a:blip r:embed="rId5"/>
          <a:stretch>
            <a:fillRect/>
          </a:stretch>
        </p:blipFill>
        <p:spPr>
          <a:xfrm>
            <a:off x="3012374" y="1170960"/>
            <a:ext cx="4139177" cy="3051587"/>
          </a:xfrm>
          <a:prstGeom prst="rect">
            <a:avLst/>
          </a:prstGeom>
        </p:spPr>
      </p:pic>
      <p:pic>
        <p:nvPicPr>
          <p:cNvPr id="16" name="Imagen 15"/>
          <p:cNvPicPr>
            <a:picLocks noChangeAspect="1"/>
          </p:cNvPicPr>
          <p:nvPr/>
        </p:nvPicPr>
        <p:blipFill>
          <a:blip r:embed="rId6"/>
          <a:stretch>
            <a:fillRect/>
          </a:stretch>
        </p:blipFill>
        <p:spPr>
          <a:xfrm>
            <a:off x="7151550" y="1436591"/>
            <a:ext cx="4760703" cy="3135409"/>
          </a:xfrm>
          <a:prstGeom prst="rect">
            <a:avLst/>
          </a:prstGeom>
        </p:spPr>
      </p:pic>
    </p:spTree>
    <p:extLst>
      <p:ext uri="{BB962C8B-B14F-4D97-AF65-F5344CB8AC3E}">
        <p14:creationId xmlns:p14="http://schemas.microsoft.com/office/powerpoint/2010/main" val="1639810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3.4 hidr</a:t>
            </a:r>
            <a:r>
              <a:rPr lang="es-CO" sz="4400" dirty="0" smtClean="0">
                <a:solidFill>
                  <a:srgbClr val="FF0000"/>
                </a:solidFill>
                <a:latin typeface="Algerian" panose="04020705040A02060702" pitchFamily="82" charset="0"/>
              </a:rPr>
              <a:t>ogra</a:t>
            </a:r>
            <a:r>
              <a:rPr lang="es-CO" sz="4400" dirty="0" smtClean="0">
                <a:solidFill>
                  <a:srgbClr val="00B050"/>
                </a:solidFill>
                <a:latin typeface="Algerian" panose="04020705040A02060702" pitchFamily="82" charset="0"/>
              </a:rPr>
              <a:t>fía</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p:cNvSpPr txBox="1"/>
          <p:nvPr/>
        </p:nvSpPr>
        <p:spPr>
          <a:xfrm>
            <a:off x="1132416" y="2819790"/>
            <a:ext cx="993268"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p:spPr>
        <p:txBody>
          <a:bodyPr wrap="square" rtlCol="0">
            <a:spAutoFit/>
          </a:bodyPr>
          <a:lstStyle/>
          <a:p>
            <a:r>
              <a:rPr lang="es-CO" dirty="0" smtClean="0"/>
              <a:t>Río </a:t>
            </a:r>
            <a:r>
              <a:rPr lang="es-CO" dirty="0"/>
              <a:t>I</a:t>
            </a:r>
            <a:r>
              <a:rPr lang="es-CO" dirty="0" smtClean="0"/>
              <a:t>la</a:t>
            </a:r>
            <a:endParaRPr lang="es-CO" dirty="0"/>
          </a:p>
        </p:txBody>
      </p:sp>
      <p:pic>
        <p:nvPicPr>
          <p:cNvPr id="12" name="Imagen 11" descr="1460490314_388372_1460492252_noticia_normal"/>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36780" cy="2819790"/>
          </a:xfrm>
          <a:prstGeom prst="rect">
            <a:avLst/>
          </a:prstGeom>
          <a:noFill/>
          <a:ln>
            <a:noFill/>
          </a:ln>
        </p:spPr>
      </p:pic>
      <p:pic>
        <p:nvPicPr>
          <p:cNvPr id="17" name="Imagen 16" descr="descarga (1)"/>
          <p:cNvPicPr/>
          <p:nvPr/>
        </p:nvPicPr>
        <p:blipFill>
          <a:blip r:embed="rId5">
            <a:extLst>
              <a:ext uri="{28A0092B-C50C-407E-A947-70E740481C1C}">
                <a14:useLocalDpi xmlns:a14="http://schemas.microsoft.com/office/drawing/2010/main" val="0"/>
              </a:ext>
            </a:extLst>
          </a:blip>
          <a:srcRect/>
          <a:stretch>
            <a:fillRect/>
          </a:stretch>
        </p:blipFill>
        <p:spPr bwMode="auto">
          <a:xfrm>
            <a:off x="4698298" y="0"/>
            <a:ext cx="3840059" cy="2819790"/>
          </a:xfrm>
          <a:prstGeom prst="rect">
            <a:avLst/>
          </a:prstGeom>
          <a:noFill/>
          <a:ln>
            <a:noFill/>
          </a:ln>
        </p:spPr>
      </p:pic>
      <p:sp>
        <p:nvSpPr>
          <p:cNvPr id="4" name="CuadroTexto 3"/>
          <p:cNvSpPr txBox="1"/>
          <p:nvPr/>
        </p:nvSpPr>
        <p:spPr>
          <a:xfrm>
            <a:off x="5769241" y="2819790"/>
            <a:ext cx="1698171"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r>
              <a:rPr lang="es-CO" dirty="0" smtClean="0"/>
              <a:t>Quebrada Reyes</a:t>
            </a:r>
            <a:endParaRPr lang="es-CO" dirty="0"/>
          </a:p>
        </p:txBody>
      </p:sp>
      <p:pic>
        <p:nvPicPr>
          <p:cNvPr id="18" name="Imagen 17" descr="C:\Cartografia\ECOAFA\LA VEGA\Mapas Tematicos\JPG\08_Hidrologia.jpg"/>
          <p:cNvPicPr/>
          <p:nvPr/>
        </p:nvPicPr>
        <p:blipFill>
          <a:blip r:embed="rId6" cstate="print">
            <a:extLst>
              <a:ext uri="{28A0092B-C50C-407E-A947-70E740481C1C}">
                <a14:useLocalDpi xmlns:a14="http://schemas.microsoft.com/office/drawing/2010/main" val="0"/>
              </a:ext>
            </a:extLst>
          </a:blip>
          <a:srcRect r="28775"/>
          <a:stretch>
            <a:fillRect/>
          </a:stretch>
        </p:blipFill>
        <p:spPr bwMode="auto">
          <a:xfrm>
            <a:off x="8538356" y="2030681"/>
            <a:ext cx="3604568" cy="3919541"/>
          </a:xfrm>
          <a:prstGeom prst="rect">
            <a:avLst/>
          </a:prstGeom>
          <a:noFill/>
          <a:ln>
            <a:noFill/>
          </a:ln>
        </p:spPr>
      </p:pic>
      <p:pic>
        <p:nvPicPr>
          <p:cNvPr id="19" name="Imagen 18" descr="593f33dd9babc"/>
          <p:cNvPicPr/>
          <p:nvPr/>
        </p:nvPicPr>
        <p:blipFill>
          <a:blip r:embed="rId7">
            <a:extLst>
              <a:ext uri="{28A0092B-C50C-407E-A947-70E740481C1C}">
                <a14:useLocalDpi xmlns:a14="http://schemas.microsoft.com/office/drawing/2010/main" val="0"/>
              </a:ext>
            </a:extLst>
          </a:blip>
          <a:srcRect/>
          <a:stretch>
            <a:fillRect/>
          </a:stretch>
        </p:blipFill>
        <p:spPr bwMode="auto">
          <a:xfrm>
            <a:off x="2207727" y="3189121"/>
            <a:ext cx="3479471" cy="2314835"/>
          </a:xfrm>
          <a:prstGeom prst="rect">
            <a:avLst/>
          </a:prstGeom>
          <a:noFill/>
          <a:ln>
            <a:noFill/>
          </a:ln>
        </p:spPr>
      </p:pic>
      <p:sp>
        <p:nvSpPr>
          <p:cNvPr id="5" name="CuadroTexto 4"/>
          <p:cNvSpPr txBox="1"/>
          <p:nvPr/>
        </p:nvSpPr>
        <p:spPr>
          <a:xfrm>
            <a:off x="2717951" y="5503956"/>
            <a:ext cx="2637658"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wrap="square" rtlCol="0">
            <a:spAutoFit/>
          </a:bodyPr>
          <a:lstStyle/>
          <a:p>
            <a:r>
              <a:rPr lang="es-CO" dirty="0" smtClean="0"/>
              <a:t>Quebrada Sabaneta</a:t>
            </a:r>
            <a:endParaRPr lang="es-CO" dirty="0"/>
          </a:p>
        </p:txBody>
      </p:sp>
      <p:sp>
        <p:nvSpPr>
          <p:cNvPr id="6" name="CuadroTexto 5"/>
          <p:cNvSpPr txBox="1"/>
          <p:nvPr/>
        </p:nvSpPr>
        <p:spPr>
          <a:xfrm>
            <a:off x="9074537" y="1661349"/>
            <a:ext cx="2752954"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p:spPr>
        <p:txBody>
          <a:bodyPr wrap="square" rtlCol="0">
            <a:spAutoFit/>
          </a:bodyPr>
          <a:lstStyle/>
          <a:p>
            <a:pPr algn="ctr"/>
            <a:r>
              <a:rPr lang="es-CO" dirty="0" smtClean="0"/>
              <a:t>Cuerpos lóticos</a:t>
            </a:r>
            <a:endParaRPr lang="es-CO" dirty="0"/>
          </a:p>
        </p:txBody>
      </p:sp>
    </p:spTree>
    <p:extLst>
      <p:ext uri="{BB962C8B-B14F-4D97-AF65-F5344CB8AC3E}">
        <p14:creationId xmlns:p14="http://schemas.microsoft.com/office/powerpoint/2010/main" val="3124656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3.4 hidr</a:t>
            </a:r>
            <a:r>
              <a:rPr lang="es-CO" sz="4400" dirty="0" smtClean="0">
                <a:solidFill>
                  <a:srgbClr val="FF0000"/>
                </a:solidFill>
                <a:latin typeface="Algerian" panose="04020705040A02060702" pitchFamily="82" charset="0"/>
              </a:rPr>
              <a:t>ogra</a:t>
            </a:r>
            <a:r>
              <a:rPr lang="es-CO" sz="4400" dirty="0" smtClean="0">
                <a:solidFill>
                  <a:srgbClr val="00B050"/>
                </a:solidFill>
                <a:latin typeface="Algerian" panose="04020705040A02060702" pitchFamily="82" charset="0"/>
              </a:rPr>
              <a:t>fía</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p:cNvSpPr txBox="1"/>
          <p:nvPr/>
        </p:nvSpPr>
        <p:spPr>
          <a:xfrm>
            <a:off x="1237163" y="2515379"/>
            <a:ext cx="2620187"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p:spPr>
        <p:txBody>
          <a:bodyPr wrap="square" rtlCol="0">
            <a:spAutoFit/>
          </a:bodyPr>
          <a:lstStyle/>
          <a:p>
            <a:r>
              <a:rPr lang="es-CO" dirty="0" smtClean="0"/>
              <a:t>Humedal Bulucaima</a:t>
            </a:r>
            <a:endParaRPr lang="es-CO" dirty="0"/>
          </a:p>
        </p:txBody>
      </p:sp>
      <p:sp>
        <p:nvSpPr>
          <p:cNvPr id="4" name="CuadroTexto 3"/>
          <p:cNvSpPr txBox="1"/>
          <p:nvPr/>
        </p:nvSpPr>
        <p:spPr>
          <a:xfrm>
            <a:off x="7586165" y="383934"/>
            <a:ext cx="2700835"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r>
              <a:rPr lang="es-CO" dirty="0" smtClean="0"/>
              <a:t>Humedal La Libertad</a:t>
            </a:r>
            <a:endParaRPr lang="es-CO" dirty="0"/>
          </a:p>
        </p:txBody>
      </p:sp>
      <p:sp>
        <p:nvSpPr>
          <p:cNvPr id="5" name="CuadroTexto 4"/>
          <p:cNvSpPr txBox="1"/>
          <p:nvPr/>
        </p:nvSpPr>
        <p:spPr>
          <a:xfrm>
            <a:off x="5563177" y="5557882"/>
            <a:ext cx="2637658"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wrap="square" rtlCol="0">
            <a:spAutoFit/>
          </a:bodyPr>
          <a:lstStyle/>
          <a:p>
            <a:pPr algn="ctr"/>
            <a:r>
              <a:rPr lang="es-CO" dirty="0" smtClean="0"/>
              <a:t>Humedal Cacahual</a:t>
            </a:r>
            <a:endParaRPr lang="es-CO" dirty="0"/>
          </a:p>
        </p:txBody>
      </p:sp>
      <p:sp>
        <p:nvSpPr>
          <p:cNvPr id="6" name="CuadroTexto 5"/>
          <p:cNvSpPr txBox="1"/>
          <p:nvPr/>
        </p:nvSpPr>
        <p:spPr>
          <a:xfrm>
            <a:off x="9439046" y="0"/>
            <a:ext cx="2752954"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p:spPr>
        <p:txBody>
          <a:bodyPr wrap="square" rtlCol="0">
            <a:spAutoFit/>
          </a:bodyPr>
          <a:lstStyle/>
          <a:p>
            <a:pPr algn="ctr"/>
            <a:r>
              <a:rPr lang="es-CO" dirty="0" smtClean="0"/>
              <a:t>Cuerpos lenticos</a:t>
            </a:r>
            <a:endParaRPr lang="es-CO" dirty="0"/>
          </a:p>
        </p:txBody>
      </p:sp>
      <p:pic>
        <p:nvPicPr>
          <p:cNvPr id="13" name="Imagen 12"/>
          <p:cNvPicPr/>
          <p:nvPr/>
        </p:nvPicPr>
        <p:blipFill>
          <a:blip r:embed="rId4"/>
          <a:stretch>
            <a:fillRect/>
          </a:stretch>
        </p:blipFill>
        <p:spPr>
          <a:xfrm>
            <a:off x="0" y="0"/>
            <a:ext cx="5612130" cy="2589530"/>
          </a:xfrm>
          <a:prstGeom prst="rect">
            <a:avLst/>
          </a:prstGeom>
        </p:spPr>
      </p:pic>
      <p:pic>
        <p:nvPicPr>
          <p:cNvPr id="14" name="Imagen 13"/>
          <p:cNvPicPr/>
          <p:nvPr/>
        </p:nvPicPr>
        <p:blipFill>
          <a:blip r:embed="rId5"/>
          <a:stretch>
            <a:fillRect/>
          </a:stretch>
        </p:blipFill>
        <p:spPr>
          <a:xfrm>
            <a:off x="5627370" y="753266"/>
            <a:ext cx="5612130" cy="3255010"/>
          </a:xfrm>
          <a:prstGeom prst="rect">
            <a:avLst/>
          </a:prstGeom>
        </p:spPr>
      </p:pic>
      <p:pic>
        <p:nvPicPr>
          <p:cNvPr id="2" name="Imagen 1"/>
          <p:cNvPicPr>
            <a:picLocks noChangeAspect="1"/>
          </p:cNvPicPr>
          <p:nvPr/>
        </p:nvPicPr>
        <p:blipFill>
          <a:blip r:embed="rId6"/>
          <a:stretch>
            <a:fillRect/>
          </a:stretch>
        </p:blipFill>
        <p:spPr>
          <a:xfrm>
            <a:off x="1680122" y="2995226"/>
            <a:ext cx="3883055" cy="2908979"/>
          </a:xfrm>
          <a:prstGeom prst="rect">
            <a:avLst/>
          </a:prstGeom>
        </p:spPr>
      </p:pic>
    </p:spTree>
    <p:extLst>
      <p:ext uri="{BB962C8B-B14F-4D97-AF65-F5344CB8AC3E}">
        <p14:creationId xmlns:p14="http://schemas.microsoft.com/office/powerpoint/2010/main" val="2976337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3.4 Recu</a:t>
            </a:r>
            <a:r>
              <a:rPr lang="es-CO" sz="4400" dirty="0" smtClean="0">
                <a:solidFill>
                  <a:srgbClr val="FF0000"/>
                </a:solidFill>
                <a:latin typeface="Algerian" panose="04020705040A02060702" pitchFamily="82" charset="0"/>
              </a:rPr>
              <a:t>rso</a:t>
            </a:r>
            <a:r>
              <a:rPr lang="es-CO" sz="4400" dirty="0" smtClean="0">
                <a:solidFill>
                  <a:srgbClr val="00B050"/>
                </a:solidFill>
                <a:latin typeface="Algerian" panose="04020705040A02060702" pitchFamily="82" charset="0"/>
              </a:rPr>
              <a:t> aire</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ángulo 6"/>
          <p:cNvSpPr/>
          <p:nvPr/>
        </p:nvSpPr>
        <p:spPr>
          <a:xfrm>
            <a:off x="3166753" y="0"/>
            <a:ext cx="6096000" cy="116955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txBody>
          <a:bodyPr>
            <a:spAutoFit/>
          </a:bodyPr>
          <a:lstStyle/>
          <a:p>
            <a:pPr algn="just"/>
            <a:r>
              <a:rPr lang="es-CO" sz="1400" b="1" dirty="0">
                <a:latin typeface="Bookman Old Style" panose="02050604050505020204" pitchFamily="18" charset="0"/>
              </a:rPr>
              <a:t>En el municipio de La Vega – Cundinamarca y en la jurisdicción del Gualiva, no se cuenta con estaciones que registren parámetros (PM 10 y </a:t>
            </a:r>
            <a:r>
              <a:rPr lang="es-CO" sz="1400" b="1" dirty="0" err="1">
                <a:latin typeface="Bookman Old Style" panose="02050604050505020204" pitchFamily="18" charset="0"/>
              </a:rPr>
              <a:t>P.M</a:t>
            </a:r>
            <a:r>
              <a:rPr lang="es-CO" sz="1400" b="1" dirty="0">
                <a:latin typeface="Bookman Old Style" panose="02050604050505020204" pitchFamily="18" charset="0"/>
              </a:rPr>
              <a:t> 2.5) que permitan determinar la calidad del aire, lo anterior evita la estimación de la calidad del aire en la región</a:t>
            </a:r>
          </a:p>
        </p:txBody>
      </p:sp>
      <p:pic>
        <p:nvPicPr>
          <p:cNvPr id="15" name="Imagen 14"/>
          <p:cNvPicPr/>
          <p:nvPr/>
        </p:nvPicPr>
        <p:blipFill>
          <a:blip r:embed="rId4"/>
          <a:stretch>
            <a:fillRect/>
          </a:stretch>
        </p:blipFill>
        <p:spPr>
          <a:xfrm>
            <a:off x="-1" y="1864588"/>
            <a:ext cx="4739189" cy="2298065"/>
          </a:xfrm>
          <a:prstGeom prst="rect">
            <a:avLst/>
          </a:prstGeom>
        </p:spPr>
      </p:pic>
      <p:sp>
        <p:nvSpPr>
          <p:cNvPr id="10" name="CuadroTexto 9"/>
          <p:cNvSpPr txBox="1"/>
          <p:nvPr/>
        </p:nvSpPr>
        <p:spPr>
          <a:xfrm>
            <a:off x="645322" y="1556811"/>
            <a:ext cx="2351314" cy="30777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sz="1400" b="1" dirty="0" smtClean="0">
                <a:latin typeface="Bookman Old Style" panose="02050604050505020204" pitchFamily="18" charset="0"/>
              </a:rPr>
              <a:t>Fuentes Fijas</a:t>
            </a:r>
            <a:endParaRPr lang="es-CO" sz="1400" b="1" dirty="0">
              <a:latin typeface="Bookman Old Style" panose="02050604050505020204" pitchFamily="18" charset="0"/>
            </a:endParaRPr>
          </a:p>
        </p:txBody>
      </p:sp>
      <p:pic>
        <p:nvPicPr>
          <p:cNvPr id="16" name="Imagen 15"/>
          <p:cNvPicPr/>
          <p:nvPr/>
        </p:nvPicPr>
        <p:blipFill>
          <a:blip r:embed="rId5"/>
          <a:stretch>
            <a:fillRect/>
          </a:stretch>
        </p:blipFill>
        <p:spPr>
          <a:xfrm>
            <a:off x="4739189" y="2890628"/>
            <a:ext cx="3644790" cy="3136373"/>
          </a:xfrm>
          <a:prstGeom prst="rect">
            <a:avLst/>
          </a:prstGeom>
        </p:spPr>
      </p:pic>
      <p:sp>
        <p:nvSpPr>
          <p:cNvPr id="17" name="CuadroTexto 16"/>
          <p:cNvSpPr txBox="1"/>
          <p:nvPr/>
        </p:nvSpPr>
        <p:spPr>
          <a:xfrm>
            <a:off x="9393531" y="1058429"/>
            <a:ext cx="2351314" cy="30777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sz="1400" b="1" dirty="0" smtClean="0">
                <a:latin typeface="Bookman Old Style" panose="02050604050505020204" pitchFamily="18" charset="0"/>
              </a:rPr>
              <a:t>Fuentes móviles</a:t>
            </a:r>
            <a:endParaRPr lang="es-CO" sz="1400" b="1" dirty="0">
              <a:latin typeface="Bookman Old Style" panose="02050604050505020204" pitchFamily="18" charset="0"/>
            </a:endParaRPr>
          </a:p>
        </p:txBody>
      </p:sp>
      <p:pic>
        <p:nvPicPr>
          <p:cNvPr id="18" name="Imagen 17"/>
          <p:cNvPicPr/>
          <p:nvPr/>
        </p:nvPicPr>
        <p:blipFill>
          <a:blip r:embed="rId6"/>
          <a:stretch>
            <a:fillRect/>
          </a:stretch>
        </p:blipFill>
        <p:spPr>
          <a:xfrm>
            <a:off x="8680862" y="1382704"/>
            <a:ext cx="3511137" cy="3261835"/>
          </a:xfrm>
          <a:prstGeom prst="rect">
            <a:avLst/>
          </a:prstGeom>
        </p:spPr>
      </p:pic>
    </p:spTree>
    <p:extLst>
      <p:ext uri="{BB962C8B-B14F-4D97-AF65-F5344CB8AC3E}">
        <p14:creationId xmlns:p14="http://schemas.microsoft.com/office/powerpoint/2010/main" val="752426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 Sistema </a:t>
            </a:r>
            <a:r>
              <a:rPr lang="es-CO" sz="4000" dirty="0" smtClean="0">
                <a:solidFill>
                  <a:srgbClr val="FF0000"/>
                </a:solidFill>
                <a:latin typeface="Algerian" panose="04020705040A02060702" pitchFamily="82" charset="0"/>
              </a:rPr>
              <a:t>físico</a:t>
            </a:r>
            <a:r>
              <a:rPr lang="es-CO" sz="4000" dirty="0" smtClean="0">
                <a:solidFill>
                  <a:srgbClr val="00B050"/>
                </a:solidFill>
                <a:latin typeface="Algerian" panose="04020705040A02060702" pitchFamily="82" charset="0"/>
              </a:rPr>
              <a:t> construido</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4"/>
          <a:stretch>
            <a:fillRect/>
          </a:stretch>
        </p:blipFill>
        <p:spPr>
          <a:xfrm>
            <a:off x="-1" y="632164"/>
            <a:ext cx="7086602" cy="4570901"/>
          </a:xfrm>
          <a:prstGeom prst="rect">
            <a:avLst/>
          </a:prstGeom>
        </p:spPr>
      </p:pic>
      <p:pic>
        <p:nvPicPr>
          <p:cNvPr id="4" name="Imagen 3"/>
          <p:cNvPicPr>
            <a:picLocks noChangeAspect="1"/>
          </p:cNvPicPr>
          <p:nvPr/>
        </p:nvPicPr>
        <p:blipFill>
          <a:blip r:embed="rId5"/>
          <a:stretch>
            <a:fillRect/>
          </a:stretch>
        </p:blipFill>
        <p:spPr>
          <a:xfrm>
            <a:off x="7086601" y="632164"/>
            <a:ext cx="5134377" cy="4570901"/>
          </a:xfrm>
          <a:prstGeom prst="rect">
            <a:avLst/>
          </a:prstGeom>
        </p:spPr>
      </p:pic>
    </p:spTree>
    <p:extLst>
      <p:ext uri="{BB962C8B-B14F-4D97-AF65-F5344CB8AC3E}">
        <p14:creationId xmlns:p14="http://schemas.microsoft.com/office/powerpoint/2010/main" val="444561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4.1 Vías rur</a:t>
            </a:r>
            <a:r>
              <a:rPr lang="es-CO" sz="4000" dirty="0" smtClean="0">
                <a:solidFill>
                  <a:srgbClr val="FF0000"/>
                </a:solidFill>
                <a:latin typeface="Algerian" panose="04020705040A02060702" pitchFamily="82" charset="0"/>
              </a:rPr>
              <a:t>al</a:t>
            </a:r>
            <a:r>
              <a:rPr lang="es-CO" sz="4000" dirty="0" smtClean="0">
                <a:solidFill>
                  <a:srgbClr val="00B050"/>
                </a:solidFill>
                <a:latin typeface="Algerian" panose="04020705040A02060702" pitchFamily="82" charset="0"/>
              </a:rPr>
              <a:t> </a:t>
            </a:r>
            <a:r>
              <a:rPr lang="es-CO" sz="4000" dirty="0" smtClean="0">
                <a:solidFill>
                  <a:srgbClr val="FF0000"/>
                </a:solidFill>
                <a:latin typeface="Algerian" panose="04020705040A02060702" pitchFamily="82" charset="0"/>
              </a:rPr>
              <a:t>y</a:t>
            </a:r>
            <a:r>
              <a:rPr lang="es-CO" sz="4000" dirty="0" smtClean="0">
                <a:solidFill>
                  <a:srgbClr val="00B050"/>
                </a:solidFill>
                <a:latin typeface="Algerian" panose="04020705040A02060702" pitchFamily="82" charset="0"/>
              </a:rPr>
              <a:t> </a:t>
            </a:r>
            <a:r>
              <a:rPr lang="es-CO" sz="4000" dirty="0" smtClean="0">
                <a:solidFill>
                  <a:srgbClr val="FF0000"/>
                </a:solidFill>
                <a:latin typeface="Algerian" panose="04020705040A02060702" pitchFamily="82" charset="0"/>
              </a:rPr>
              <a:t>ur</a:t>
            </a:r>
            <a:r>
              <a:rPr lang="es-CO" sz="4000" dirty="0" smtClean="0">
                <a:solidFill>
                  <a:srgbClr val="00B050"/>
                </a:solidFill>
                <a:latin typeface="Algerian" panose="04020705040A02060702" pitchFamily="82" charset="0"/>
              </a:rPr>
              <a:t>banas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6096000" y="3645724"/>
            <a:ext cx="6096000" cy="95410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sz="1400" b="1" dirty="0">
                <a:latin typeface="Bookman Old Style" panose="02050604050505020204" pitchFamily="18" charset="0"/>
              </a:rPr>
              <a:t>El total de las vías terciarias están comprendidas por 376 Km, de los cuales el 90% son vías destapadas a las cuales se les hace mantenimiento en forma periódica con el fin de mantenerlas en buen estado</a:t>
            </a:r>
          </a:p>
        </p:txBody>
      </p:sp>
      <p:pic>
        <p:nvPicPr>
          <p:cNvPr id="10" name="Imagen 9"/>
          <p:cNvPicPr/>
          <p:nvPr/>
        </p:nvPicPr>
        <p:blipFill>
          <a:blip r:embed="rId4"/>
          <a:stretch>
            <a:fillRect/>
          </a:stretch>
        </p:blipFill>
        <p:spPr>
          <a:xfrm>
            <a:off x="0" y="0"/>
            <a:ext cx="5153025" cy="2872740"/>
          </a:xfrm>
          <a:prstGeom prst="rect">
            <a:avLst/>
          </a:prstGeom>
        </p:spPr>
      </p:pic>
      <p:pic>
        <p:nvPicPr>
          <p:cNvPr id="12" name="Imagen 11"/>
          <p:cNvPicPr/>
          <p:nvPr/>
        </p:nvPicPr>
        <p:blipFill rotWithShape="1">
          <a:blip r:embed="rId5"/>
          <a:srcRect l="509"/>
          <a:stretch/>
        </p:blipFill>
        <p:spPr bwMode="auto">
          <a:xfrm>
            <a:off x="6495803" y="344385"/>
            <a:ext cx="4914467" cy="3301340"/>
          </a:xfrm>
          <a:prstGeom prst="rect">
            <a:avLst/>
          </a:prstGeom>
          <a:ln>
            <a:noFill/>
          </a:ln>
          <a:extLst>
            <a:ext uri="{53640926-AAD7-44D8-BBD7-CCE9431645EC}">
              <a14:shadowObscured xmlns:a14="http://schemas.microsoft.com/office/drawing/2010/main"/>
            </a:ext>
          </a:extLst>
        </p:spPr>
      </p:pic>
      <p:pic>
        <p:nvPicPr>
          <p:cNvPr id="13" name="Imagen 12"/>
          <p:cNvPicPr/>
          <p:nvPr/>
        </p:nvPicPr>
        <p:blipFill>
          <a:blip r:embed="rId6"/>
          <a:stretch>
            <a:fillRect/>
          </a:stretch>
        </p:blipFill>
        <p:spPr>
          <a:xfrm>
            <a:off x="286740" y="3247822"/>
            <a:ext cx="5372100" cy="2428875"/>
          </a:xfrm>
          <a:prstGeom prst="rect">
            <a:avLst/>
          </a:prstGeom>
        </p:spPr>
      </p:pic>
    </p:spTree>
    <p:extLst>
      <p:ext uri="{BB962C8B-B14F-4D97-AF65-F5344CB8AC3E}">
        <p14:creationId xmlns:p14="http://schemas.microsoft.com/office/powerpoint/2010/main" val="1895284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49500" y="5842337"/>
            <a:ext cx="8140700" cy="1015663"/>
          </a:xfrm>
          <a:prstGeom prst="rect">
            <a:avLst/>
          </a:prstGeom>
          <a:noFill/>
        </p:spPr>
        <p:txBody>
          <a:bodyPr wrap="square" rtlCol="0">
            <a:spAutoFit/>
          </a:bodyPr>
          <a:lstStyle/>
          <a:p>
            <a:pPr algn="ctr"/>
            <a:r>
              <a:rPr lang="es-CO" sz="6000" dirty="0" smtClean="0">
                <a:solidFill>
                  <a:srgbClr val="00B050"/>
                </a:solidFill>
                <a:latin typeface="Algerian" panose="04020705040A02060702" pitchFamily="82" charset="0"/>
              </a:rPr>
              <a:t> CON</a:t>
            </a:r>
            <a:r>
              <a:rPr lang="es-CO" sz="6000" dirty="0" smtClean="0">
                <a:solidFill>
                  <a:srgbClr val="FF0000"/>
                </a:solidFill>
                <a:latin typeface="Algerian" panose="04020705040A02060702" pitchFamily="82" charset="0"/>
              </a:rPr>
              <a:t>TEN</a:t>
            </a:r>
            <a:r>
              <a:rPr lang="es-CO" sz="6000" dirty="0" smtClean="0">
                <a:solidFill>
                  <a:srgbClr val="00B050"/>
                </a:solidFill>
                <a:latin typeface="Algerian" panose="04020705040A02060702" pitchFamily="82" charset="0"/>
              </a:rPr>
              <a:t>IDO</a:t>
            </a:r>
            <a:endParaRPr lang="es-CO" sz="6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4"/>
          <a:stretch>
            <a:fillRect/>
          </a:stretch>
        </p:blipFill>
        <p:spPr>
          <a:xfrm>
            <a:off x="0" y="-2332"/>
            <a:ext cx="12192000" cy="5842039"/>
          </a:xfrm>
          <a:prstGeom prst="rect">
            <a:avLst/>
          </a:prstGeom>
        </p:spPr>
      </p:pic>
      <p:sp>
        <p:nvSpPr>
          <p:cNvPr id="7" name="CuadroTexto 6"/>
          <p:cNvSpPr txBox="1"/>
          <p:nvPr/>
        </p:nvSpPr>
        <p:spPr>
          <a:xfrm>
            <a:off x="165100" y="179765"/>
            <a:ext cx="3492500" cy="2031325"/>
          </a:xfrm>
          <a:prstGeom prst="rect">
            <a:avLst/>
          </a:prstGeom>
          <a:noFill/>
        </p:spPr>
        <p:txBody>
          <a:bodyPr wrap="square" rtlCol="0">
            <a:spAutoFit/>
          </a:bodyPr>
          <a:lstStyle/>
          <a:p>
            <a:pPr marL="342900" indent="-342900">
              <a:buAutoNum type="arabicPeriod"/>
            </a:pPr>
            <a:r>
              <a:rPr lang="es-CO" dirty="0" smtClean="0">
                <a:solidFill>
                  <a:schemeClr val="bg1"/>
                </a:solidFill>
                <a:latin typeface="MS Reference Sans Serif" panose="020B0604030504040204" pitchFamily="34" charset="0"/>
              </a:rPr>
              <a:t>GENERALIDADES.</a:t>
            </a:r>
          </a:p>
          <a:p>
            <a:endParaRPr lang="es-CO" dirty="0" smtClean="0">
              <a:solidFill>
                <a:schemeClr val="bg1"/>
              </a:solidFill>
              <a:latin typeface="MS Reference Sans Serif" panose="020B0604030504040204" pitchFamily="34" charset="0"/>
            </a:endParaRPr>
          </a:p>
          <a:p>
            <a:r>
              <a:rPr lang="es-CO" dirty="0" smtClean="0">
                <a:solidFill>
                  <a:schemeClr val="bg1"/>
                </a:solidFill>
                <a:latin typeface="MS Reference Sans Serif" panose="020B0604030504040204" pitchFamily="34" charset="0"/>
              </a:rPr>
              <a:t>  1.1. Localización.</a:t>
            </a:r>
          </a:p>
          <a:p>
            <a:r>
              <a:rPr lang="es-CO" dirty="0" smtClean="0">
                <a:solidFill>
                  <a:schemeClr val="bg1"/>
                </a:solidFill>
                <a:latin typeface="MS Reference Sans Serif" panose="020B0604030504040204" pitchFamily="34" charset="0"/>
              </a:rPr>
              <a:t>  1.2. Aspecto  generales.</a:t>
            </a:r>
          </a:p>
          <a:p>
            <a:r>
              <a:rPr lang="es-CO" dirty="0" smtClean="0">
                <a:solidFill>
                  <a:schemeClr val="bg1"/>
                </a:solidFill>
                <a:latin typeface="MS Reference Sans Serif" panose="020B0604030504040204" pitchFamily="34" charset="0"/>
              </a:rPr>
              <a:t>  1.3. División política.</a:t>
            </a:r>
          </a:p>
          <a:p>
            <a:endParaRPr lang="es-CO" dirty="0" smtClean="0">
              <a:solidFill>
                <a:schemeClr val="bg1"/>
              </a:solidFill>
              <a:latin typeface="MS Reference Sans Serif" panose="020B0604030504040204" pitchFamily="34" charset="0"/>
            </a:endParaRPr>
          </a:p>
          <a:p>
            <a:r>
              <a:rPr lang="es-CO" dirty="0" smtClean="0">
                <a:solidFill>
                  <a:schemeClr val="bg1"/>
                </a:solidFill>
                <a:latin typeface="MS Reference Sans Serif" panose="020B0604030504040204" pitchFamily="34" charset="0"/>
              </a:rPr>
              <a:t>2. OFERTA AMBIENTAL.</a:t>
            </a:r>
            <a:endParaRPr lang="es-CO" dirty="0">
              <a:solidFill>
                <a:schemeClr val="bg1"/>
              </a:solidFill>
            </a:endParaRPr>
          </a:p>
        </p:txBody>
      </p:sp>
      <p:sp>
        <p:nvSpPr>
          <p:cNvPr id="10" name="CuadroTexto 9"/>
          <p:cNvSpPr txBox="1"/>
          <p:nvPr/>
        </p:nvSpPr>
        <p:spPr>
          <a:xfrm>
            <a:off x="3822700" y="1965"/>
            <a:ext cx="3949700" cy="2031325"/>
          </a:xfrm>
          <a:prstGeom prst="rect">
            <a:avLst/>
          </a:prstGeom>
          <a:noFill/>
        </p:spPr>
        <p:txBody>
          <a:bodyPr wrap="square" rtlCol="0">
            <a:spAutoFit/>
          </a:bodyPr>
          <a:lstStyle/>
          <a:p>
            <a:r>
              <a:rPr lang="es-CO" dirty="0" smtClean="0">
                <a:solidFill>
                  <a:schemeClr val="bg1"/>
                </a:solidFill>
                <a:latin typeface="MS Reference Sans Serif" panose="020B0604030504040204" pitchFamily="34" charset="0"/>
              </a:rPr>
              <a:t>3. </a:t>
            </a:r>
            <a:r>
              <a:rPr lang="es-CO" dirty="0">
                <a:solidFill>
                  <a:schemeClr val="bg1"/>
                </a:solidFill>
                <a:latin typeface="MS Reference Sans Serif" panose="020B0604030504040204" pitchFamily="34" charset="0"/>
              </a:rPr>
              <a:t>SISTEMA FÍSICO NATURAL.</a:t>
            </a:r>
          </a:p>
          <a:p>
            <a:endParaRPr lang="es-CO" dirty="0">
              <a:solidFill>
                <a:schemeClr val="bg1"/>
              </a:solidFill>
              <a:latin typeface="MS Reference Sans Serif" panose="020B0604030504040204" pitchFamily="34" charset="0"/>
            </a:endParaRPr>
          </a:p>
          <a:p>
            <a:pPr algn="ctr"/>
            <a:r>
              <a:rPr lang="es-CO" dirty="0">
                <a:solidFill>
                  <a:schemeClr val="bg1"/>
                </a:solidFill>
                <a:latin typeface="MS Reference Sans Serif" panose="020B0604030504040204" pitchFamily="34" charset="0"/>
              </a:rPr>
              <a:t>  </a:t>
            </a:r>
            <a:r>
              <a:rPr lang="es-CO" dirty="0" smtClean="0">
                <a:solidFill>
                  <a:schemeClr val="bg1"/>
                </a:solidFill>
                <a:latin typeface="MS Reference Sans Serif" panose="020B0604030504040204" pitchFamily="34" charset="0"/>
              </a:rPr>
              <a:t>3.1</a:t>
            </a:r>
            <a:r>
              <a:rPr lang="es-CO" dirty="0">
                <a:solidFill>
                  <a:schemeClr val="bg1"/>
                </a:solidFill>
                <a:latin typeface="MS Reference Sans Serif" panose="020B0604030504040204" pitchFamily="34" charset="0"/>
              </a:rPr>
              <a:t>. Geología.</a:t>
            </a:r>
          </a:p>
          <a:p>
            <a:pPr algn="ctr"/>
            <a:r>
              <a:rPr lang="es-CO" dirty="0" smtClean="0">
                <a:solidFill>
                  <a:schemeClr val="bg1"/>
                </a:solidFill>
                <a:latin typeface="MS Reference Sans Serif" panose="020B0604030504040204" pitchFamily="34" charset="0"/>
              </a:rPr>
              <a:t>  3.2. </a:t>
            </a:r>
            <a:r>
              <a:rPr lang="es-CO" dirty="0">
                <a:solidFill>
                  <a:schemeClr val="bg1"/>
                </a:solidFill>
                <a:latin typeface="MS Reference Sans Serif" panose="020B0604030504040204" pitchFamily="34" charset="0"/>
              </a:rPr>
              <a:t>Flora.</a:t>
            </a:r>
          </a:p>
          <a:p>
            <a:pPr algn="ctr"/>
            <a:r>
              <a:rPr lang="es-CO" dirty="0">
                <a:solidFill>
                  <a:schemeClr val="bg1"/>
                </a:solidFill>
                <a:latin typeface="MS Reference Sans Serif" panose="020B0604030504040204" pitchFamily="34" charset="0"/>
              </a:rPr>
              <a:t>  </a:t>
            </a:r>
            <a:r>
              <a:rPr lang="es-CO" dirty="0" smtClean="0">
                <a:solidFill>
                  <a:schemeClr val="bg1"/>
                </a:solidFill>
                <a:latin typeface="MS Reference Sans Serif" panose="020B0604030504040204" pitchFamily="34" charset="0"/>
              </a:rPr>
              <a:t>3.3. </a:t>
            </a:r>
            <a:r>
              <a:rPr lang="es-CO" dirty="0">
                <a:solidFill>
                  <a:schemeClr val="bg1"/>
                </a:solidFill>
                <a:latin typeface="MS Reference Sans Serif" panose="020B0604030504040204" pitchFamily="34" charset="0"/>
              </a:rPr>
              <a:t>Fauna.</a:t>
            </a:r>
          </a:p>
          <a:p>
            <a:pPr algn="ctr"/>
            <a:r>
              <a:rPr lang="es-CO" dirty="0">
                <a:solidFill>
                  <a:schemeClr val="bg1"/>
                </a:solidFill>
                <a:latin typeface="MS Reference Sans Serif" panose="020B0604030504040204" pitchFamily="34" charset="0"/>
              </a:rPr>
              <a:t>  </a:t>
            </a:r>
            <a:r>
              <a:rPr lang="es-CO" dirty="0" smtClean="0">
                <a:solidFill>
                  <a:schemeClr val="bg1"/>
                </a:solidFill>
                <a:latin typeface="MS Reference Sans Serif" panose="020B0604030504040204" pitchFamily="34" charset="0"/>
              </a:rPr>
              <a:t>3.4. </a:t>
            </a:r>
            <a:r>
              <a:rPr lang="es-CO" dirty="0">
                <a:solidFill>
                  <a:schemeClr val="bg1"/>
                </a:solidFill>
                <a:latin typeface="MS Reference Sans Serif" panose="020B0604030504040204" pitchFamily="34" charset="0"/>
              </a:rPr>
              <a:t>Hidrografía.</a:t>
            </a:r>
          </a:p>
          <a:p>
            <a:pPr algn="ctr"/>
            <a:r>
              <a:rPr lang="es-CO" dirty="0">
                <a:solidFill>
                  <a:schemeClr val="bg1"/>
                </a:solidFill>
                <a:latin typeface="MS Reference Sans Serif" panose="020B0604030504040204" pitchFamily="34" charset="0"/>
              </a:rPr>
              <a:t>  </a:t>
            </a:r>
            <a:r>
              <a:rPr lang="es-CO" dirty="0" smtClean="0">
                <a:solidFill>
                  <a:schemeClr val="bg1"/>
                </a:solidFill>
                <a:latin typeface="MS Reference Sans Serif" panose="020B0604030504040204" pitchFamily="34" charset="0"/>
              </a:rPr>
              <a:t>3.5. </a:t>
            </a:r>
            <a:r>
              <a:rPr lang="es-CO" dirty="0">
                <a:solidFill>
                  <a:schemeClr val="bg1"/>
                </a:solidFill>
                <a:latin typeface="MS Reference Sans Serif" panose="020B0604030504040204" pitchFamily="34" charset="0"/>
              </a:rPr>
              <a:t>Recurso aire.</a:t>
            </a:r>
          </a:p>
        </p:txBody>
      </p:sp>
      <p:sp>
        <p:nvSpPr>
          <p:cNvPr id="12" name="CuadroTexto 11"/>
          <p:cNvSpPr txBox="1"/>
          <p:nvPr/>
        </p:nvSpPr>
        <p:spPr>
          <a:xfrm>
            <a:off x="8102079" y="-34279"/>
            <a:ext cx="4210050" cy="1477328"/>
          </a:xfrm>
          <a:prstGeom prst="rect">
            <a:avLst/>
          </a:prstGeom>
          <a:noFill/>
        </p:spPr>
        <p:txBody>
          <a:bodyPr wrap="square" rtlCol="0">
            <a:spAutoFit/>
          </a:bodyPr>
          <a:lstStyle/>
          <a:p>
            <a:r>
              <a:rPr lang="es-CO" dirty="0" smtClean="0">
                <a:solidFill>
                  <a:schemeClr val="bg1"/>
                </a:solidFill>
                <a:latin typeface="MS Reference Sans Serif" panose="020B0604030504040204" pitchFamily="34" charset="0"/>
              </a:rPr>
              <a:t>4. </a:t>
            </a:r>
            <a:r>
              <a:rPr lang="es-CO" dirty="0">
                <a:solidFill>
                  <a:schemeClr val="bg1"/>
                </a:solidFill>
                <a:latin typeface="MS Reference Sans Serif" panose="020B0604030504040204" pitchFamily="34" charset="0"/>
              </a:rPr>
              <a:t>SISTEMA FÍSICO </a:t>
            </a:r>
            <a:r>
              <a:rPr lang="es-CO" dirty="0" smtClean="0">
                <a:solidFill>
                  <a:schemeClr val="bg1"/>
                </a:solidFill>
                <a:latin typeface="MS Reference Sans Serif" panose="020B0604030504040204" pitchFamily="34" charset="0"/>
              </a:rPr>
              <a:t>CONSTRUIDO.</a:t>
            </a:r>
            <a:endParaRPr lang="es-CO" dirty="0">
              <a:solidFill>
                <a:schemeClr val="bg1"/>
              </a:solidFill>
              <a:latin typeface="MS Reference Sans Serif" panose="020B0604030504040204" pitchFamily="34" charset="0"/>
            </a:endParaRPr>
          </a:p>
          <a:p>
            <a:endParaRPr lang="es-CO" dirty="0">
              <a:solidFill>
                <a:schemeClr val="bg1"/>
              </a:solidFill>
              <a:latin typeface="MS Reference Sans Serif" panose="020B0604030504040204" pitchFamily="34" charset="0"/>
            </a:endParaRPr>
          </a:p>
          <a:p>
            <a:pPr algn="ctr"/>
            <a:r>
              <a:rPr lang="es-CO" dirty="0">
                <a:solidFill>
                  <a:schemeClr val="bg1"/>
                </a:solidFill>
                <a:latin typeface="MS Reference Sans Serif" panose="020B0604030504040204" pitchFamily="34" charset="0"/>
              </a:rPr>
              <a:t>  4</a:t>
            </a:r>
            <a:r>
              <a:rPr lang="es-CO" dirty="0" smtClean="0">
                <a:solidFill>
                  <a:schemeClr val="bg1"/>
                </a:solidFill>
                <a:latin typeface="MS Reference Sans Serif" panose="020B0604030504040204" pitchFamily="34" charset="0"/>
              </a:rPr>
              <a:t>.1. Vías rural y urbana.</a:t>
            </a:r>
          </a:p>
          <a:p>
            <a:pPr algn="ctr"/>
            <a:r>
              <a:rPr lang="es-CO" dirty="0">
                <a:solidFill>
                  <a:schemeClr val="bg1"/>
                </a:solidFill>
                <a:latin typeface="MS Reference Sans Serif" panose="020B0604030504040204" pitchFamily="34" charset="0"/>
              </a:rPr>
              <a:t>4</a:t>
            </a:r>
            <a:r>
              <a:rPr lang="es-CO" dirty="0" smtClean="0">
                <a:solidFill>
                  <a:schemeClr val="bg1"/>
                </a:solidFill>
                <a:latin typeface="MS Reference Sans Serif" panose="020B0604030504040204" pitchFamily="34" charset="0"/>
              </a:rPr>
              <a:t>.2. Servicios públicos.</a:t>
            </a:r>
          </a:p>
          <a:p>
            <a:pPr algn="ctr"/>
            <a:r>
              <a:rPr lang="es-CO" dirty="0">
                <a:solidFill>
                  <a:schemeClr val="bg1"/>
                </a:solidFill>
                <a:latin typeface="MS Reference Sans Serif" panose="020B0604030504040204" pitchFamily="34" charset="0"/>
              </a:rPr>
              <a:t>4</a:t>
            </a:r>
            <a:r>
              <a:rPr lang="es-CO" dirty="0" smtClean="0">
                <a:solidFill>
                  <a:schemeClr val="bg1"/>
                </a:solidFill>
                <a:latin typeface="MS Reference Sans Serif" panose="020B0604030504040204" pitchFamily="34" charset="0"/>
              </a:rPr>
              <a:t>.3. Servicios comunitarios.</a:t>
            </a:r>
            <a:endParaRPr lang="es-CO" dirty="0">
              <a:solidFill>
                <a:schemeClr val="bg1"/>
              </a:solidFill>
              <a:latin typeface="MS Reference Sans Serif" panose="020B0604030504040204" pitchFamily="34" charset="0"/>
            </a:endParaRPr>
          </a:p>
        </p:txBody>
      </p:sp>
      <p:sp>
        <p:nvSpPr>
          <p:cNvPr id="14" name="CuadroTexto 13"/>
          <p:cNvSpPr txBox="1"/>
          <p:nvPr/>
        </p:nvSpPr>
        <p:spPr>
          <a:xfrm>
            <a:off x="0" y="2433320"/>
            <a:ext cx="3175000" cy="1754326"/>
          </a:xfrm>
          <a:prstGeom prst="rect">
            <a:avLst/>
          </a:prstGeom>
          <a:noFill/>
        </p:spPr>
        <p:txBody>
          <a:bodyPr wrap="square" rtlCol="0">
            <a:spAutoFit/>
          </a:bodyPr>
          <a:lstStyle/>
          <a:p>
            <a:pPr algn="ctr"/>
            <a:r>
              <a:rPr lang="es-CO" dirty="0">
                <a:solidFill>
                  <a:schemeClr val="bg1"/>
                </a:solidFill>
                <a:latin typeface="MS Reference Sans Serif" panose="020B0604030504040204" pitchFamily="34" charset="0"/>
              </a:rPr>
              <a:t>5</a:t>
            </a:r>
            <a:r>
              <a:rPr lang="es-CO" dirty="0" smtClean="0">
                <a:solidFill>
                  <a:schemeClr val="bg1"/>
                </a:solidFill>
                <a:latin typeface="MS Reference Sans Serif" panose="020B0604030504040204" pitchFamily="34" charset="0"/>
              </a:rPr>
              <a:t>. SISTEMA SOCIO CULTURAL.</a:t>
            </a:r>
            <a:endParaRPr lang="es-CO" dirty="0">
              <a:solidFill>
                <a:schemeClr val="bg1"/>
              </a:solidFill>
              <a:latin typeface="MS Reference Sans Serif" panose="020B0604030504040204" pitchFamily="34" charset="0"/>
            </a:endParaRPr>
          </a:p>
          <a:p>
            <a:endParaRPr lang="es-CO" dirty="0">
              <a:solidFill>
                <a:schemeClr val="bg1"/>
              </a:solidFill>
              <a:latin typeface="MS Reference Sans Serif" panose="020B0604030504040204" pitchFamily="34" charset="0"/>
            </a:endParaRPr>
          </a:p>
          <a:p>
            <a:pPr algn="ctr"/>
            <a:r>
              <a:rPr lang="es-CO" dirty="0">
                <a:solidFill>
                  <a:schemeClr val="bg1"/>
                </a:solidFill>
                <a:latin typeface="MS Reference Sans Serif" panose="020B0604030504040204" pitchFamily="34" charset="0"/>
              </a:rPr>
              <a:t>  </a:t>
            </a:r>
            <a:r>
              <a:rPr lang="es-CO" dirty="0" smtClean="0">
                <a:solidFill>
                  <a:schemeClr val="bg1"/>
                </a:solidFill>
                <a:latin typeface="MS Reference Sans Serif" panose="020B0604030504040204" pitchFamily="34" charset="0"/>
              </a:rPr>
              <a:t>5.1. Demografía.</a:t>
            </a:r>
          </a:p>
          <a:p>
            <a:pPr algn="ctr"/>
            <a:r>
              <a:rPr lang="es-CO" dirty="0" smtClean="0">
                <a:solidFill>
                  <a:schemeClr val="bg1"/>
                </a:solidFill>
                <a:latin typeface="MS Reference Sans Serif" panose="020B0604030504040204" pitchFamily="34" charset="0"/>
              </a:rPr>
              <a:t>5.2. Cultura local ambiental.</a:t>
            </a:r>
          </a:p>
        </p:txBody>
      </p:sp>
      <p:sp>
        <p:nvSpPr>
          <p:cNvPr id="15" name="CuadroTexto 14"/>
          <p:cNvSpPr txBox="1"/>
          <p:nvPr/>
        </p:nvSpPr>
        <p:spPr>
          <a:xfrm>
            <a:off x="3928700" y="2353886"/>
            <a:ext cx="4190999" cy="1200329"/>
          </a:xfrm>
          <a:prstGeom prst="rect">
            <a:avLst/>
          </a:prstGeom>
          <a:noFill/>
        </p:spPr>
        <p:txBody>
          <a:bodyPr wrap="square" rtlCol="0">
            <a:spAutoFit/>
          </a:bodyPr>
          <a:lstStyle/>
          <a:p>
            <a:pPr algn="ctr"/>
            <a:r>
              <a:rPr lang="es-CO" dirty="0" smtClean="0">
                <a:solidFill>
                  <a:schemeClr val="bg1"/>
                </a:solidFill>
                <a:latin typeface="MS Reference Sans Serif" panose="020B0604030504040204" pitchFamily="34" charset="0"/>
              </a:rPr>
              <a:t>6. SISTEMA ECONÓMICO.</a:t>
            </a:r>
            <a:endParaRPr lang="es-CO" dirty="0">
              <a:solidFill>
                <a:schemeClr val="bg1"/>
              </a:solidFill>
              <a:latin typeface="MS Reference Sans Serif" panose="020B0604030504040204" pitchFamily="34" charset="0"/>
            </a:endParaRPr>
          </a:p>
          <a:p>
            <a:endParaRPr lang="es-CO" dirty="0">
              <a:solidFill>
                <a:schemeClr val="bg1"/>
              </a:solidFill>
              <a:latin typeface="MS Reference Sans Serif" panose="020B0604030504040204" pitchFamily="34" charset="0"/>
            </a:endParaRPr>
          </a:p>
          <a:p>
            <a:pPr algn="ctr"/>
            <a:r>
              <a:rPr lang="es-CO" dirty="0">
                <a:solidFill>
                  <a:schemeClr val="bg1"/>
                </a:solidFill>
                <a:latin typeface="MS Reference Sans Serif" panose="020B0604030504040204" pitchFamily="34" charset="0"/>
              </a:rPr>
              <a:t>  6</a:t>
            </a:r>
            <a:r>
              <a:rPr lang="es-CO" dirty="0" smtClean="0">
                <a:solidFill>
                  <a:schemeClr val="bg1"/>
                </a:solidFill>
                <a:latin typeface="MS Reference Sans Serif" panose="020B0604030504040204" pitchFamily="34" charset="0"/>
              </a:rPr>
              <a:t>.1. Actividades económicas.</a:t>
            </a:r>
          </a:p>
          <a:p>
            <a:pPr algn="ctr"/>
            <a:r>
              <a:rPr lang="es-CO" dirty="0">
                <a:solidFill>
                  <a:schemeClr val="bg1"/>
                </a:solidFill>
                <a:latin typeface="MS Reference Sans Serif" panose="020B0604030504040204" pitchFamily="34" charset="0"/>
              </a:rPr>
              <a:t>6</a:t>
            </a:r>
            <a:r>
              <a:rPr lang="es-CO" dirty="0" smtClean="0">
                <a:solidFill>
                  <a:schemeClr val="bg1"/>
                </a:solidFill>
                <a:latin typeface="MS Reference Sans Serif" panose="020B0604030504040204" pitchFamily="34" charset="0"/>
              </a:rPr>
              <a:t>.2. Generación de empleo.</a:t>
            </a:r>
          </a:p>
        </p:txBody>
      </p:sp>
      <p:sp>
        <p:nvSpPr>
          <p:cNvPr id="16" name="Rectángulo 15"/>
          <p:cNvSpPr/>
          <p:nvPr/>
        </p:nvSpPr>
        <p:spPr>
          <a:xfrm>
            <a:off x="8466998" y="2156321"/>
            <a:ext cx="3911600" cy="2031325"/>
          </a:xfrm>
          <a:prstGeom prst="rect">
            <a:avLst/>
          </a:prstGeom>
        </p:spPr>
        <p:txBody>
          <a:bodyPr wrap="square">
            <a:spAutoFit/>
          </a:bodyPr>
          <a:lstStyle/>
          <a:p>
            <a:pPr algn="ctr"/>
            <a:r>
              <a:rPr lang="es-ES" dirty="0">
                <a:solidFill>
                  <a:schemeClr val="bg1"/>
                </a:solidFill>
                <a:latin typeface="MS Reference Sans Serif" panose="020B0604030504040204" pitchFamily="34" charset="0"/>
              </a:rPr>
              <a:t>7</a:t>
            </a:r>
            <a:r>
              <a:rPr lang="es-ES" dirty="0" smtClean="0">
                <a:solidFill>
                  <a:schemeClr val="bg1"/>
                </a:solidFill>
                <a:latin typeface="MS Reference Sans Serif" panose="020B0604030504040204" pitchFamily="34" charset="0"/>
              </a:rPr>
              <a:t>. SISTEMA </a:t>
            </a:r>
            <a:r>
              <a:rPr lang="es-ES" dirty="0">
                <a:solidFill>
                  <a:schemeClr val="bg1"/>
                </a:solidFill>
                <a:latin typeface="MS Reference Sans Serif" panose="020B0604030504040204" pitchFamily="34" charset="0"/>
              </a:rPr>
              <a:t>ADMINISTRATIVO </a:t>
            </a:r>
            <a:endParaRPr lang="es-ES" dirty="0" smtClean="0">
              <a:solidFill>
                <a:schemeClr val="bg1"/>
              </a:solidFill>
              <a:latin typeface="MS Reference Sans Serif" panose="020B0604030504040204" pitchFamily="34" charset="0"/>
            </a:endParaRPr>
          </a:p>
          <a:p>
            <a:pPr algn="ctr"/>
            <a:r>
              <a:rPr lang="es-ES" dirty="0" smtClean="0">
                <a:solidFill>
                  <a:schemeClr val="bg1"/>
                </a:solidFill>
                <a:latin typeface="MS Reference Sans Serif" panose="020B0604030504040204" pitchFamily="34" charset="0"/>
              </a:rPr>
              <a:t>Y </a:t>
            </a:r>
            <a:r>
              <a:rPr lang="es-ES" dirty="0">
                <a:solidFill>
                  <a:schemeClr val="bg1"/>
                </a:solidFill>
                <a:latin typeface="MS Reference Sans Serif" panose="020B0604030504040204" pitchFamily="34" charset="0"/>
              </a:rPr>
              <a:t>DE </a:t>
            </a:r>
            <a:r>
              <a:rPr lang="es-ES" dirty="0" smtClean="0">
                <a:solidFill>
                  <a:schemeClr val="bg1"/>
                </a:solidFill>
                <a:latin typeface="MS Reference Sans Serif" panose="020B0604030504040204" pitchFamily="34" charset="0"/>
              </a:rPr>
              <a:t>GESTIÓN AMBIENTAL.</a:t>
            </a:r>
          </a:p>
          <a:p>
            <a:pPr algn="ctr"/>
            <a:endParaRPr lang="es-ES" dirty="0">
              <a:solidFill>
                <a:schemeClr val="bg1"/>
              </a:solidFill>
              <a:latin typeface="MS Reference Sans Serif" panose="020B0604030504040204" pitchFamily="34" charset="0"/>
            </a:endParaRPr>
          </a:p>
          <a:p>
            <a:pPr algn="ctr"/>
            <a:r>
              <a:rPr lang="es-ES" dirty="0">
                <a:solidFill>
                  <a:schemeClr val="bg1"/>
                </a:solidFill>
                <a:latin typeface="MS Reference Sans Serif" panose="020B0604030504040204" pitchFamily="34" charset="0"/>
              </a:rPr>
              <a:t>7</a:t>
            </a:r>
            <a:r>
              <a:rPr lang="es-ES" dirty="0" smtClean="0">
                <a:solidFill>
                  <a:schemeClr val="bg1"/>
                </a:solidFill>
                <a:latin typeface="MS Reference Sans Serif" panose="020B0604030504040204" pitchFamily="34" charset="0"/>
              </a:rPr>
              <a:t>.1. </a:t>
            </a:r>
            <a:r>
              <a:rPr lang="es-CO" dirty="0">
                <a:solidFill>
                  <a:schemeClr val="bg1"/>
                </a:solidFill>
                <a:latin typeface="MS Reference Sans Serif" panose="020B0604030504040204" pitchFamily="34" charset="0"/>
              </a:rPr>
              <a:t>Estructura Administrativa </a:t>
            </a:r>
            <a:r>
              <a:rPr lang="es-CO" dirty="0" smtClean="0">
                <a:solidFill>
                  <a:schemeClr val="bg1"/>
                </a:solidFill>
                <a:latin typeface="MS Reference Sans Serif" panose="020B0604030504040204" pitchFamily="34" charset="0"/>
              </a:rPr>
              <a:t>Ambiental.</a:t>
            </a:r>
          </a:p>
          <a:p>
            <a:pPr algn="ctr"/>
            <a:r>
              <a:rPr lang="es-CO" dirty="0">
                <a:solidFill>
                  <a:schemeClr val="bg1"/>
                </a:solidFill>
                <a:latin typeface="MS Reference Sans Serif" panose="020B0604030504040204" pitchFamily="34" charset="0"/>
              </a:rPr>
              <a:t>7</a:t>
            </a:r>
            <a:r>
              <a:rPr lang="es-CO" dirty="0" smtClean="0">
                <a:solidFill>
                  <a:schemeClr val="bg1"/>
                </a:solidFill>
                <a:latin typeface="MS Reference Sans Serif" panose="020B0604030504040204" pitchFamily="34" charset="0"/>
              </a:rPr>
              <a:t>.2 Actores ambientales.</a:t>
            </a:r>
            <a:endParaRPr lang="es-CO" dirty="0">
              <a:solidFill>
                <a:schemeClr val="bg1"/>
              </a:solidFill>
              <a:latin typeface="MS Reference Sans Serif" panose="020B0604030504040204" pitchFamily="34" charset="0"/>
            </a:endParaRPr>
          </a:p>
          <a:p>
            <a:pPr algn="ctr"/>
            <a:endParaRPr lang="es-ES" dirty="0">
              <a:solidFill>
                <a:schemeClr val="bg1"/>
              </a:solidFill>
              <a:latin typeface="MS Reference Sans Serif" panose="020B0604030504040204" pitchFamily="34" charset="0"/>
            </a:endParaRPr>
          </a:p>
        </p:txBody>
      </p:sp>
      <p:sp>
        <p:nvSpPr>
          <p:cNvPr id="17" name="Flecha derecha 16"/>
          <p:cNvSpPr/>
          <p:nvPr/>
        </p:nvSpPr>
        <p:spPr>
          <a:xfrm>
            <a:off x="3484199" y="1156127"/>
            <a:ext cx="867999" cy="31629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Flecha derecha 17"/>
          <p:cNvSpPr/>
          <p:nvPr/>
        </p:nvSpPr>
        <p:spPr>
          <a:xfrm>
            <a:off x="7503500" y="1107359"/>
            <a:ext cx="867999" cy="31629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Flecha derecha 18"/>
          <p:cNvSpPr/>
          <p:nvPr/>
        </p:nvSpPr>
        <p:spPr>
          <a:xfrm>
            <a:off x="3365500" y="2578246"/>
            <a:ext cx="867999" cy="31629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Flecha derecha 19"/>
          <p:cNvSpPr/>
          <p:nvPr/>
        </p:nvSpPr>
        <p:spPr>
          <a:xfrm>
            <a:off x="7772400" y="3229410"/>
            <a:ext cx="867999" cy="31629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p:cNvSpPr/>
          <p:nvPr/>
        </p:nvSpPr>
        <p:spPr>
          <a:xfrm>
            <a:off x="-150201" y="5006534"/>
            <a:ext cx="3911600" cy="1200329"/>
          </a:xfrm>
          <a:prstGeom prst="rect">
            <a:avLst/>
          </a:prstGeom>
        </p:spPr>
        <p:txBody>
          <a:bodyPr wrap="square">
            <a:spAutoFit/>
          </a:bodyPr>
          <a:lstStyle/>
          <a:p>
            <a:pPr algn="ctr"/>
            <a:r>
              <a:rPr lang="es-ES" dirty="0" smtClean="0">
                <a:solidFill>
                  <a:schemeClr val="bg1"/>
                </a:solidFill>
                <a:latin typeface="MS Reference Sans Serif" panose="020B0604030504040204" pitchFamily="34" charset="0"/>
              </a:rPr>
              <a:t>8. PROBLEMÁTICAS AMBIENTALES.</a:t>
            </a:r>
          </a:p>
          <a:p>
            <a:pPr algn="ctr"/>
            <a:endParaRPr lang="es-ES" dirty="0">
              <a:solidFill>
                <a:schemeClr val="bg1"/>
              </a:solidFill>
              <a:latin typeface="MS Reference Sans Serif" panose="020B0604030504040204" pitchFamily="34" charset="0"/>
            </a:endParaRPr>
          </a:p>
          <a:p>
            <a:pPr algn="ctr"/>
            <a:endParaRPr lang="es-ES" dirty="0">
              <a:solidFill>
                <a:schemeClr val="bg1"/>
              </a:solidFill>
              <a:latin typeface="MS Reference Sans Serif" panose="020B0604030504040204" pitchFamily="34" charset="0"/>
            </a:endParaRPr>
          </a:p>
        </p:txBody>
      </p:sp>
      <p:sp>
        <p:nvSpPr>
          <p:cNvPr id="22" name="Rectángulo 21"/>
          <p:cNvSpPr/>
          <p:nvPr/>
        </p:nvSpPr>
        <p:spPr>
          <a:xfrm>
            <a:off x="8466998" y="5059350"/>
            <a:ext cx="3911600" cy="923330"/>
          </a:xfrm>
          <a:prstGeom prst="rect">
            <a:avLst/>
          </a:prstGeom>
        </p:spPr>
        <p:txBody>
          <a:bodyPr wrap="square">
            <a:spAutoFit/>
          </a:bodyPr>
          <a:lstStyle/>
          <a:p>
            <a:pPr algn="ctr"/>
            <a:r>
              <a:rPr lang="es-ES" dirty="0" smtClean="0">
                <a:solidFill>
                  <a:schemeClr val="bg1"/>
                </a:solidFill>
                <a:latin typeface="MS Reference Sans Serif" panose="020B0604030504040204" pitchFamily="34" charset="0"/>
              </a:rPr>
              <a:t>10. CONCLUSIONES.</a:t>
            </a:r>
          </a:p>
          <a:p>
            <a:pPr algn="ctr"/>
            <a:endParaRPr lang="es-ES" dirty="0">
              <a:solidFill>
                <a:schemeClr val="bg1"/>
              </a:solidFill>
              <a:latin typeface="MS Reference Sans Serif" panose="020B0604030504040204" pitchFamily="34" charset="0"/>
            </a:endParaRPr>
          </a:p>
          <a:p>
            <a:pPr algn="ctr"/>
            <a:endParaRPr lang="es-ES" dirty="0">
              <a:solidFill>
                <a:schemeClr val="bg1"/>
              </a:solidFill>
              <a:latin typeface="MS Reference Sans Serif" panose="020B0604030504040204" pitchFamily="34" charset="0"/>
            </a:endParaRPr>
          </a:p>
        </p:txBody>
      </p:sp>
      <p:sp>
        <p:nvSpPr>
          <p:cNvPr id="23" name="Rectángulo 22"/>
          <p:cNvSpPr/>
          <p:nvPr/>
        </p:nvSpPr>
        <p:spPr>
          <a:xfrm>
            <a:off x="4294329" y="5082693"/>
            <a:ext cx="3911600" cy="923330"/>
          </a:xfrm>
          <a:prstGeom prst="rect">
            <a:avLst/>
          </a:prstGeom>
        </p:spPr>
        <p:txBody>
          <a:bodyPr wrap="square">
            <a:spAutoFit/>
          </a:bodyPr>
          <a:lstStyle/>
          <a:p>
            <a:pPr algn="ctr"/>
            <a:r>
              <a:rPr lang="es-ES" dirty="0">
                <a:solidFill>
                  <a:schemeClr val="bg1"/>
                </a:solidFill>
                <a:latin typeface="MS Reference Sans Serif" panose="020B0604030504040204" pitchFamily="34" charset="0"/>
              </a:rPr>
              <a:t>9</a:t>
            </a:r>
            <a:r>
              <a:rPr lang="es-ES" dirty="0" smtClean="0">
                <a:solidFill>
                  <a:schemeClr val="bg1"/>
                </a:solidFill>
                <a:latin typeface="MS Reference Sans Serif" panose="020B0604030504040204" pitchFamily="34" charset="0"/>
              </a:rPr>
              <a:t>. VULNERABILIDAD Y RIESGO.</a:t>
            </a:r>
          </a:p>
          <a:p>
            <a:pPr algn="ctr"/>
            <a:endParaRPr lang="es-ES" dirty="0">
              <a:solidFill>
                <a:schemeClr val="bg1"/>
              </a:solidFill>
              <a:latin typeface="MS Reference Sans Serif" panose="020B0604030504040204" pitchFamily="34" charset="0"/>
            </a:endParaRPr>
          </a:p>
          <a:p>
            <a:pPr algn="ctr"/>
            <a:endParaRPr lang="es-ES" dirty="0">
              <a:solidFill>
                <a:schemeClr val="bg1"/>
              </a:solidFill>
              <a:latin typeface="MS Reference Sans Serif" panose="020B0604030504040204" pitchFamily="34" charset="0"/>
            </a:endParaRPr>
          </a:p>
        </p:txBody>
      </p:sp>
    </p:spTree>
    <p:extLst>
      <p:ext uri="{BB962C8B-B14F-4D97-AF65-F5344CB8AC3E}">
        <p14:creationId xmlns:p14="http://schemas.microsoft.com/office/powerpoint/2010/main" val="2037867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4.1 Vías rur</a:t>
            </a:r>
            <a:r>
              <a:rPr lang="es-CO" sz="4000" dirty="0" smtClean="0">
                <a:solidFill>
                  <a:srgbClr val="FF0000"/>
                </a:solidFill>
                <a:latin typeface="Algerian" panose="04020705040A02060702" pitchFamily="82" charset="0"/>
              </a:rPr>
              <a:t>al</a:t>
            </a:r>
            <a:r>
              <a:rPr lang="es-CO" sz="4000" dirty="0" smtClean="0">
                <a:solidFill>
                  <a:srgbClr val="00B050"/>
                </a:solidFill>
                <a:latin typeface="Algerian" panose="04020705040A02060702" pitchFamily="82" charset="0"/>
              </a:rPr>
              <a:t> </a:t>
            </a:r>
            <a:r>
              <a:rPr lang="es-CO" sz="4000" dirty="0" smtClean="0">
                <a:solidFill>
                  <a:srgbClr val="FF0000"/>
                </a:solidFill>
                <a:latin typeface="Algerian" panose="04020705040A02060702" pitchFamily="82" charset="0"/>
              </a:rPr>
              <a:t>y</a:t>
            </a:r>
            <a:r>
              <a:rPr lang="es-CO" sz="4000" dirty="0" smtClean="0">
                <a:solidFill>
                  <a:srgbClr val="00B050"/>
                </a:solidFill>
                <a:latin typeface="Algerian" panose="04020705040A02060702" pitchFamily="82" charset="0"/>
              </a:rPr>
              <a:t> </a:t>
            </a:r>
            <a:r>
              <a:rPr lang="es-CO" sz="4000" dirty="0" smtClean="0">
                <a:solidFill>
                  <a:srgbClr val="FF0000"/>
                </a:solidFill>
                <a:latin typeface="Algerian" panose="04020705040A02060702" pitchFamily="82" charset="0"/>
              </a:rPr>
              <a:t>ur</a:t>
            </a:r>
            <a:r>
              <a:rPr lang="es-CO" sz="4000" dirty="0" smtClean="0">
                <a:solidFill>
                  <a:srgbClr val="00B050"/>
                </a:solidFill>
                <a:latin typeface="Algerian" panose="04020705040A02060702" pitchFamily="82" charset="0"/>
              </a:rPr>
              <a:t>banas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3332664" y="2910841"/>
            <a:ext cx="6096000" cy="64633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b="1" dirty="0">
                <a:latin typeface="Bookman Old Style" panose="02050604050505020204" pitchFamily="18" charset="0"/>
              </a:rPr>
              <a:t>El municipio de La Vega cuenta en la zona urbana con 20,98 Km de </a:t>
            </a:r>
            <a:r>
              <a:rPr lang="es-CO" b="1" dirty="0" smtClean="0">
                <a:latin typeface="Bookman Old Style" panose="02050604050505020204" pitchFamily="18" charset="0"/>
              </a:rPr>
              <a:t>vías.</a:t>
            </a:r>
            <a:endParaRPr lang="es-CO" sz="1400" b="1" dirty="0">
              <a:latin typeface="Bookman Old Style" panose="02050604050505020204" pitchFamily="18" charset="0"/>
            </a:endParaRPr>
          </a:p>
        </p:txBody>
      </p:sp>
      <p:pic>
        <p:nvPicPr>
          <p:cNvPr id="14" name="Imagen 13"/>
          <p:cNvPicPr/>
          <p:nvPr/>
        </p:nvPicPr>
        <p:blipFill rotWithShape="1">
          <a:blip r:embed="rId4"/>
          <a:srcRect t="602" r="713"/>
          <a:stretch/>
        </p:blipFill>
        <p:spPr bwMode="auto">
          <a:xfrm>
            <a:off x="31164" y="0"/>
            <a:ext cx="5084580" cy="2910841"/>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5"/>
          <a:srcRect l="170" b="365"/>
          <a:stretch/>
        </p:blipFill>
        <p:spPr bwMode="auto">
          <a:xfrm>
            <a:off x="7879080" y="1"/>
            <a:ext cx="4312920" cy="2910840"/>
          </a:xfrm>
          <a:prstGeom prst="rect">
            <a:avLst/>
          </a:prstGeom>
          <a:ln>
            <a:noFill/>
          </a:ln>
          <a:extLst>
            <a:ext uri="{53640926-AAD7-44D8-BBD7-CCE9431645EC}">
              <a14:shadowObscured xmlns:a14="http://schemas.microsoft.com/office/drawing/2010/main"/>
            </a:ext>
          </a:extLst>
        </p:spPr>
      </p:pic>
      <p:pic>
        <p:nvPicPr>
          <p:cNvPr id="16" name="Imagen 15"/>
          <p:cNvPicPr/>
          <p:nvPr/>
        </p:nvPicPr>
        <p:blipFill>
          <a:blip r:embed="rId6"/>
          <a:stretch>
            <a:fillRect/>
          </a:stretch>
        </p:blipFill>
        <p:spPr>
          <a:xfrm>
            <a:off x="4391209" y="3557172"/>
            <a:ext cx="3487871" cy="2425803"/>
          </a:xfrm>
          <a:prstGeom prst="rect">
            <a:avLst/>
          </a:prstGeom>
        </p:spPr>
      </p:pic>
    </p:spTree>
    <p:extLst>
      <p:ext uri="{BB962C8B-B14F-4D97-AF65-F5344CB8AC3E}">
        <p14:creationId xmlns:p14="http://schemas.microsoft.com/office/powerpoint/2010/main" val="2528856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4.1 Vías rur</a:t>
            </a:r>
            <a:r>
              <a:rPr lang="es-CO" sz="4000" dirty="0" smtClean="0">
                <a:solidFill>
                  <a:srgbClr val="FF0000"/>
                </a:solidFill>
                <a:latin typeface="Algerian" panose="04020705040A02060702" pitchFamily="82" charset="0"/>
              </a:rPr>
              <a:t>al</a:t>
            </a:r>
            <a:r>
              <a:rPr lang="es-CO" sz="4000" dirty="0" smtClean="0">
                <a:solidFill>
                  <a:srgbClr val="00B050"/>
                </a:solidFill>
                <a:latin typeface="Algerian" panose="04020705040A02060702" pitchFamily="82" charset="0"/>
              </a:rPr>
              <a:t> </a:t>
            </a:r>
            <a:r>
              <a:rPr lang="es-CO" sz="4000" dirty="0" smtClean="0">
                <a:solidFill>
                  <a:srgbClr val="FF0000"/>
                </a:solidFill>
                <a:latin typeface="Algerian" panose="04020705040A02060702" pitchFamily="82" charset="0"/>
              </a:rPr>
              <a:t>y</a:t>
            </a:r>
            <a:r>
              <a:rPr lang="es-CO" sz="4000" dirty="0" smtClean="0">
                <a:solidFill>
                  <a:srgbClr val="00B050"/>
                </a:solidFill>
                <a:latin typeface="Algerian" panose="04020705040A02060702" pitchFamily="82" charset="0"/>
              </a:rPr>
              <a:t> </a:t>
            </a:r>
            <a:r>
              <a:rPr lang="es-CO" sz="4000" dirty="0" smtClean="0">
                <a:solidFill>
                  <a:srgbClr val="FF0000"/>
                </a:solidFill>
                <a:latin typeface="Algerian" panose="04020705040A02060702" pitchFamily="82" charset="0"/>
              </a:rPr>
              <a:t>ur</a:t>
            </a:r>
            <a:r>
              <a:rPr lang="es-CO" sz="4000" dirty="0" smtClean="0">
                <a:solidFill>
                  <a:srgbClr val="00B050"/>
                </a:solidFill>
                <a:latin typeface="Algerian" panose="04020705040A02060702" pitchFamily="82" charset="0"/>
              </a:rPr>
              <a:t>banas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4653464" y="2111174"/>
            <a:ext cx="6096000" cy="120032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b="1" dirty="0">
                <a:latin typeface="Bookman Old Style" panose="02050604050505020204" pitchFamily="18" charset="0"/>
              </a:rPr>
              <a:t>Autopista Bogotá – Medellín: Tramo desde la Inspección El Vino- Vereda Chuscal (8 Km) y  Vereda Minas – Quebrada </a:t>
            </a:r>
            <a:r>
              <a:rPr lang="es-CO" b="1" dirty="0" err="1">
                <a:latin typeface="Bookman Old Style" panose="02050604050505020204" pitchFamily="18" charset="0"/>
              </a:rPr>
              <a:t>Natautá</a:t>
            </a:r>
            <a:r>
              <a:rPr lang="es-CO" b="1" dirty="0">
                <a:latin typeface="Bookman Old Style" panose="02050604050505020204" pitchFamily="18" charset="0"/>
              </a:rPr>
              <a:t> (16 Km).  Total Paso Vía Nacional por La Vega: 24 Km</a:t>
            </a:r>
          </a:p>
        </p:txBody>
      </p:sp>
      <p:pic>
        <p:nvPicPr>
          <p:cNvPr id="10" name="Imagen 9"/>
          <p:cNvPicPr/>
          <p:nvPr/>
        </p:nvPicPr>
        <p:blipFill>
          <a:blip r:embed="rId4"/>
          <a:stretch>
            <a:fillRect/>
          </a:stretch>
        </p:blipFill>
        <p:spPr>
          <a:xfrm>
            <a:off x="-32836" y="0"/>
            <a:ext cx="4686300" cy="3228340"/>
          </a:xfrm>
          <a:prstGeom prst="rect">
            <a:avLst/>
          </a:prstGeom>
        </p:spPr>
      </p:pic>
      <p:pic>
        <p:nvPicPr>
          <p:cNvPr id="12" name="Imagen 11"/>
          <p:cNvPicPr/>
          <p:nvPr/>
        </p:nvPicPr>
        <p:blipFill>
          <a:blip r:embed="rId5"/>
          <a:stretch>
            <a:fillRect/>
          </a:stretch>
        </p:blipFill>
        <p:spPr>
          <a:xfrm>
            <a:off x="6858001" y="3311503"/>
            <a:ext cx="5333999" cy="2638719"/>
          </a:xfrm>
          <a:prstGeom prst="rect">
            <a:avLst/>
          </a:prstGeom>
        </p:spPr>
      </p:pic>
    </p:spTree>
    <p:extLst>
      <p:ext uri="{BB962C8B-B14F-4D97-AF65-F5344CB8AC3E}">
        <p14:creationId xmlns:p14="http://schemas.microsoft.com/office/powerpoint/2010/main" val="3532846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4.2 servic</a:t>
            </a:r>
            <a:r>
              <a:rPr lang="es-CO" sz="4000" dirty="0" smtClean="0">
                <a:solidFill>
                  <a:srgbClr val="FF0000"/>
                </a:solidFill>
                <a:latin typeface="Algerian" panose="04020705040A02060702" pitchFamily="82" charset="0"/>
              </a:rPr>
              <a:t>ios púb</a:t>
            </a:r>
            <a:r>
              <a:rPr lang="es-CO" sz="4000" dirty="0" smtClean="0">
                <a:solidFill>
                  <a:srgbClr val="00B050"/>
                </a:solidFill>
                <a:latin typeface="Algerian" panose="04020705040A02060702" pitchFamily="82" charset="0"/>
              </a:rPr>
              <a:t>licos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601144" y="84737"/>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ACUEDUCTO</a:t>
            </a:r>
            <a:endParaRPr lang="es-CO" b="1" dirty="0">
              <a:latin typeface="Bookman Old Style" panose="02050604050505020204" pitchFamily="18" charset="0"/>
            </a:endParaRPr>
          </a:p>
        </p:txBody>
      </p:sp>
      <p:pic>
        <p:nvPicPr>
          <p:cNvPr id="4" name="Imagen 3"/>
          <p:cNvPicPr>
            <a:picLocks noChangeAspect="1"/>
          </p:cNvPicPr>
          <p:nvPr/>
        </p:nvPicPr>
        <p:blipFill>
          <a:blip r:embed="rId4"/>
          <a:stretch>
            <a:fillRect/>
          </a:stretch>
        </p:blipFill>
        <p:spPr>
          <a:xfrm>
            <a:off x="1237163" y="2031926"/>
            <a:ext cx="4695117" cy="3641455"/>
          </a:xfrm>
          <a:prstGeom prst="rect">
            <a:avLst/>
          </a:prstGeom>
        </p:spPr>
      </p:pic>
      <p:sp>
        <p:nvSpPr>
          <p:cNvPr id="5" name="Rectángulo 4"/>
          <p:cNvSpPr/>
          <p:nvPr/>
        </p:nvSpPr>
        <p:spPr>
          <a:xfrm>
            <a:off x="3840480" y="667790"/>
            <a:ext cx="6096000" cy="120032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b="1" dirty="0">
                <a:latin typeface="Bookman Old Style" panose="02050604050505020204" pitchFamily="18" charset="0"/>
                <a:ea typeface="Times New Roman" panose="02020603050405020304" pitchFamily="18" charset="0"/>
                <a:cs typeface="Times New Roman" panose="02020603050405020304" pitchFamily="18" charset="0"/>
              </a:rPr>
              <a:t>El municipio de La Vega presta los servicios de acueducto, alcantarillado y aseo en el área urbana, a través de la Empresa de Servicios Públicos Domiciliarios de La Vega</a:t>
            </a:r>
            <a:endParaRPr lang="es-CO" b="1" dirty="0">
              <a:latin typeface="Bookman Old Style" panose="02050604050505020204" pitchFamily="18" charset="0"/>
            </a:endParaRPr>
          </a:p>
        </p:txBody>
      </p:sp>
      <p:pic>
        <p:nvPicPr>
          <p:cNvPr id="13" name="Imagen 12"/>
          <p:cNvPicPr/>
          <p:nvPr/>
        </p:nvPicPr>
        <p:blipFill>
          <a:blip r:embed="rId5"/>
          <a:stretch>
            <a:fillRect/>
          </a:stretch>
        </p:blipFill>
        <p:spPr>
          <a:xfrm>
            <a:off x="0" y="20214"/>
            <a:ext cx="2581275" cy="1642745"/>
          </a:xfrm>
          <a:prstGeom prst="rect">
            <a:avLst/>
          </a:prstGeom>
        </p:spPr>
      </p:pic>
      <p:pic>
        <p:nvPicPr>
          <p:cNvPr id="14" name="Imagen 13"/>
          <p:cNvPicPr/>
          <p:nvPr/>
        </p:nvPicPr>
        <p:blipFill>
          <a:blip r:embed="rId6">
            <a:extLst>
              <a:ext uri="{28A0092B-C50C-407E-A947-70E740481C1C}">
                <a14:useLocalDpi xmlns:a14="http://schemas.microsoft.com/office/drawing/2010/main" val="0"/>
              </a:ext>
            </a:extLst>
          </a:blip>
          <a:srcRect l="34746" t="9337" r="36949" b="7831"/>
          <a:stretch>
            <a:fillRect/>
          </a:stretch>
        </p:blipFill>
        <p:spPr bwMode="auto">
          <a:xfrm>
            <a:off x="7372350" y="2251820"/>
            <a:ext cx="3867150" cy="3314700"/>
          </a:xfrm>
          <a:prstGeom prst="rect">
            <a:avLst/>
          </a:prstGeom>
          <a:noFill/>
          <a:ln>
            <a:noFill/>
          </a:ln>
        </p:spPr>
      </p:pic>
    </p:spTree>
    <p:extLst>
      <p:ext uri="{BB962C8B-B14F-4D97-AF65-F5344CB8AC3E}">
        <p14:creationId xmlns:p14="http://schemas.microsoft.com/office/powerpoint/2010/main" val="3718178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4.2 servic</a:t>
            </a:r>
            <a:r>
              <a:rPr lang="es-CO" sz="4000" dirty="0" smtClean="0">
                <a:solidFill>
                  <a:srgbClr val="FF0000"/>
                </a:solidFill>
                <a:latin typeface="Algerian" panose="04020705040A02060702" pitchFamily="82" charset="0"/>
              </a:rPr>
              <a:t>ios púb</a:t>
            </a:r>
            <a:r>
              <a:rPr lang="es-CO" sz="4000" dirty="0" smtClean="0">
                <a:solidFill>
                  <a:srgbClr val="00B050"/>
                </a:solidFill>
                <a:latin typeface="Algerian" panose="04020705040A02060702" pitchFamily="82" charset="0"/>
              </a:rPr>
              <a:t>licos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601144" y="84737"/>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ACUEDUCTO</a:t>
            </a:r>
            <a:endParaRPr lang="es-CO" b="1" dirty="0">
              <a:latin typeface="Bookman Old Style" panose="02050604050505020204" pitchFamily="18" charset="0"/>
            </a:endParaRPr>
          </a:p>
        </p:txBody>
      </p:sp>
      <p:sp>
        <p:nvSpPr>
          <p:cNvPr id="5" name="Rectángulo 4"/>
          <p:cNvSpPr/>
          <p:nvPr/>
        </p:nvSpPr>
        <p:spPr>
          <a:xfrm>
            <a:off x="0" y="2442636"/>
            <a:ext cx="6096000" cy="175432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b="1" dirty="0">
                <a:latin typeface="Bookman Old Style" panose="02050604050505020204" pitchFamily="18" charset="0"/>
              </a:rPr>
              <a:t>La Empresa de Acueducto, Alcantarillado y Aseo La Vega </a:t>
            </a:r>
            <a:r>
              <a:rPr lang="es-CO" b="1" dirty="0" err="1" smtClean="0">
                <a:latin typeface="Bookman Old Style" panose="02050604050505020204" pitchFamily="18" charset="0"/>
              </a:rPr>
              <a:t>E.S.P</a:t>
            </a:r>
            <a:r>
              <a:rPr lang="es-CO" b="1" dirty="0" smtClean="0">
                <a:latin typeface="Bookman Old Style" panose="02050604050505020204" pitchFamily="18" charset="0"/>
              </a:rPr>
              <a:t> </a:t>
            </a:r>
            <a:r>
              <a:rPr lang="es-CO" b="1" dirty="0">
                <a:latin typeface="Bookman Old Style" panose="02050604050505020204" pitchFamily="18" charset="0"/>
              </a:rPr>
              <a:t>brinda 20% de cobertura en las viviendas de las diferentes veredas del </a:t>
            </a:r>
            <a:r>
              <a:rPr lang="es-CO" b="1" dirty="0" smtClean="0">
                <a:latin typeface="Bookman Old Style" panose="02050604050505020204" pitchFamily="18" charset="0"/>
              </a:rPr>
              <a:t>municipio adicionalmente </a:t>
            </a:r>
            <a:r>
              <a:rPr lang="es-CO" b="1" dirty="0">
                <a:latin typeface="Bookman Old Style" panose="02050604050505020204" pitchFamily="18" charset="0"/>
              </a:rPr>
              <a:t>e</a:t>
            </a:r>
            <a:r>
              <a:rPr lang="es-CO" b="1" dirty="0" smtClean="0">
                <a:latin typeface="Bookman Old Style" panose="02050604050505020204" pitchFamily="18" charset="0"/>
              </a:rPr>
              <a:t>l </a:t>
            </a:r>
            <a:r>
              <a:rPr lang="es-CO" b="1" dirty="0">
                <a:latin typeface="Bookman Old Style" panose="02050604050505020204" pitchFamily="18" charset="0"/>
              </a:rPr>
              <a:t>municipio cuenta con 15 acueductos veredales los cuales prestan el servicio a 2336 usuarios</a:t>
            </a:r>
          </a:p>
        </p:txBody>
      </p:sp>
      <p:pic>
        <p:nvPicPr>
          <p:cNvPr id="13" name="Imagen 12"/>
          <p:cNvPicPr/>
          <p:nvPr/>
        </p:nvPicPr>
        <p:blipFill>
          <a:blip r:embed="rId4"/>
          <a:stretch>
            <a:fillRect/>
          </a:stretch>
        </p:blipFill>
        <p:spPr>
          <a:xfrm>
            <a:off x="3200266" y="564584"/>
            <a:ext cx="2581275" cy="1642745"/>
          </a:xfrm>
          <a:prstGeom prst="rect">
            <a:avLst/>
          </a:prstGeom>
        </p:spPr>
      </p:pic>
      <p:pic>
        <p:nvPicPr>
          <p:cNvPr id="3" name="Imagen 2"/>
          <p:cNvPicPr>
            <a:picLocks noChangeAspect="1"/>
          </p:cNvPicPr>
          <p:nvPr/>
        </p:nvPicPr>
        <p:blipFill>
          <a:blip r:embed="rId5"/>
          <a:stretch>
            <a:fillRect/>
          </a:stretch>
        </p:blipFill>
        <p:spPr>
          <a:xfrm>
            <a:off x="7218864" y="454068"/>
            <a:ext cx="4973136" cy="4951419"/>
          </a:xfrm>
          <a:prstGeom prst="rect">
            <a:avLst/>
          </a:prstGeom>
        </p:spPr>
      </p:pic>
    </p:spTree>
    <p:extLst>
      <p:ext uri="{BB962C8B-B14F-4D97-AF65-F5344CB8AC3E}">
        <p14:creationId xmlns:p14="http://schemas.microsoft.com/office/powerpoint/2010/main" val="2902634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4.2 servic</a:t>
            </a:r>
            <a:r>
              <a:rPr lang="es-CO" sz="4000" dirty="0" smtClean="0">
                <a:solidFill>
                  <a:srgbClr val="FF0000"/>
                </a:solidFill>
                <a:latin typeface="Algerian" panose="04020705040A02060702" pitchFamily="82" charset="0"/>
              </a:rPr>
              <a:t>ios púb</a:t>
            </a:r>
            <a:r>
              <a:rPr lang="es-CO" sz="4000" dirty="0" smtClean="0">
                <a:solidFill>
                  <a:srgbClr val="00B050"/>
                </a:solidFill>
                <a:latin typeface="Algerian" panose="04020705040A02060702" pitchFamily="82" charset="0"/>
              </a:rPr>
              <a:t>licos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1458144" y="83425"/>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smtClean="0">
                <a:latin typeface="Bookman Old Style" panose="02050604050505020204" pitchFamily="18" charset="0"/>
              </a:rPr>
              <a:t>ALCANTARILLADO</a:t>
            </a:r>
            <a:endParaRPr lang="es-CO" b="1" dirty="0">
              <a:latin typeface="Bookman Old Style" panose="02050604050505020204" pitchFamily="18" charset="0"/>
            </a:endParaRPr>
          </a:p>
        </p:txBody>
      </p:sp>
      <p:sp>
        <p:nvSpPr>
          <p:cNvPr id="5" name="Rectángulo 4"/>
          <p:cNvSpPr/>
          <p:nvPr/>
        </p:nvSpPr>
        <p:spPr>
          <a:xfrm>
            <a:off x="-1" y="564584"/>
            <a:ext cx="6096000" cy="92333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b="1" dirty="0">
                <a:latin typeface="Bookman Old Style" panose="02050604050505020204" pitchFamily="18" charset="0"/>
              </a:rPr>
              <a:t>En  el casco urbano del Municipio de la Vega la cobertura de la prestación del servicio de alcantarillado en el casco urbano es del 96</a:t>
            </a:r>
            <a:r>
              <a:rPr lang="es-CO" b="1" dirty="0" smtClean="0">
                <a:latin typeface="Bookman Old Style" panose="02050604050505020204" pitchFamily="18" charset="0"/>
              </a:rPr>
              <a:t>%.</a:t>
            </a:r>
            <a:endParaRPr lang="es-CO" b="1" dirty="0">
              <a:latin typeface="Bookman Old Style" panose="02050604050505020204" pitchFamily="18" charset="0"/>
            </a:endParaRPr>
          </a:p>
        </p:txBody>
      </p:sp>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1" y="1813560"/>
            <a:ext cx="6030142" cy="3859821"/>
          </a:xfrm>
          <a:prstGeom prst="rect">
            <a:avLst/>
          </a:prstGeom>
          <a:noFill/>
          <a:ln>
            <a:noFill/>
          </a:ln>
        </p:spPr>
      </p:pic>
      <p:sp>
        <p:nvSpPr>
          <p:cNvPr id="4" name="Rectángulo 3"/>
          <p:cNvSpPr/>
          <p:nvPr/>
        </p:nvSpPr>
        <p:spPr>
          <a:xfrm>
            <a:off x="6096000" y="3169203"/>
            <a:ext cx="6096000" cy="68505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p:spPr>
        <p:txBody>
          <a:bodyPr>
            <a:spAutoFit/>
          </a:bodyPr>
          <a:lstStyle/>
          <a:p>
            <a:pPr marR="0" lvl="0" algn="just">
              <a:lnSpc>
                <a:spcPct val="107000"/>
              </a:lnSpc>
              <a:spcBef>
                <a:spcPts val="0"/>
              </a:spcBef>
              <a:spcAft>
                <a:spcPts val="800"/>
              </a:spcAft>
            </a:pPr>
            <a:r>
              <a:rPr lang="es-CO" b="1" kern="0" cap="all" dirty="0">
                <a:latin typeface="Bookman Old Style" panose="02050604050505020204" pitchFamily="18" charset="0"/>
                <a:ea typeface="Times New Roman" panose="02020603050405020304" pitchFamily="18" charset="0"/>
                <a:cs typeface="Times New Roman" panose="02020603050405020304" pitchFamily="18" charset="0"/>
              </a:rPr>
              <a:t>PLANTA DE TRATAMIENTO DE AGUAS RESIDUALES</a:t>
            </a:r>
            <a:r>
              <a:rPr lang="es-CO" b="1" kern="0" cap="all" dirty="0">
                <a:latin typeface="Arial Negrita" panose="020B0704020202020204" pitchFamily="34" charset="0"/>
                <a:ea typeface="Times New Roman" panose="02020603050405020304" pitchFamily="18" charset="0"/>
                <a:cs typeface="Times New Roman" panose="02020603050405020304" pitchFamily="18" charset="0"/>
              </a:rPr>
              <a:t>.</a:t>
            </a:r>
            <a:endParaRPr lang="es-CO" b="1" kern="0" cap="all" dirty="0">
              <a:effectLst/>
              <a:latin typeface="Arial Negrita" panose="020B07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6095999" y="4402170"/>
            <a:ext cx="6096000" cy="147732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p:spPr>
        <p:txBody>
          <a:bodyPr>
            <a:spAutoFit/>
          </a:bodyPr>
          <a:lstStyle/>
          <a:p>
            <a:pPr algn="just"/>
            <a:r>
              <a:rPr lang="es-CO" b="1" dirty="0">
                <a:latin typeface="Bookman Old Style" panose="02050604050505020204" pitchFamily="18" charset="0"/>
                <a:ea typeface="Times New Roman" panose="02020603050405020304" pitchFamily="18" charset="0"/>
                <a:cs typeface="Times New Roman" panose="02020603050405020304" pitchFamily="18" charset="0"/>
              </a:rPr>
              <a:t>La Planta de tratamiento de aguas Residuales se encuentra en funcionamiento con una capacidad a tratar de 45 m3/h, está diseñada para trabajar a plena carga para una población equivalente a 6.250 </a:t>
            </a:r>
            <a:r>
              <a:rPr lang="es-CO" b="1" dirty="0" smtClean="0">
                <a:latin typeface="Bookman Old Style" panose="02050604050505020204" pitchFamily="18" charset="0"/>
                <a:ea typeface="Times New Roman" panose="02020603050405020304" pitchFamily="18" charset="0"/>
                <a:cs typeface="Times New Roman" panose="02020603050405020304" pitchFamily="18" charset="0"/>
              </a:rPr>
              <a:t>personas. </a:t>
            </a:r>
            <a:endParaRPr lang="es-CO" b="1" dirty="0">
              <a:latin typeface="Bookman Old Style" panose="02050604050505020204" pitchFamily="18" charset="0"/>
            </a:endParaRPr>
          </a:p>
        </p:txBody>
      </p:sp>
    </p:spTree>
    <p:extLst>
      <p:ext uri="{BB962C8B-B14F-4D97-AF65-F5344CB8AC3E}">
        <p14:creationId xmlns:p14="http://schemas.microsoft.com/office/powerpoint/2010/main" val="1342735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4.2 servic</a:t>
            </a:r>
            <a:r>
              <a:rPr lang="es-CO" sz="4000" dirty="0" smtClean="0">
                <a:solidFill>
                  <a:srgbClr val="FF0000"/>
                </a:solidFill>
                <a:latin typeface="Algerian" panose="04020705040A02060702" pitchFamily="82" charset="0"/>
              </a:rPr>
              <a:t>ios púb</a:t>
            </a:r>
            <a:r>
              <a:rPr lang="es-CO" sz="4000" dirty="0" smtClean="0">
                <a:solidFill>
                  <a:srgbClr val="00B050"/>
                </a:solidFill>
                <a:latin typeface="Algerian" panose="04020705040A02060702" pitchFamily="82" charset="0"/>
              </a:rPr>
              <a:t>licos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3172644" y="-7889"/>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ENERGÍA</a:t>
            </a:r>
            <a:endParaRPr lang="es-CO" b="1" dirty="0">
              <a:latin typeface="Bookman Old Style" panose="02050604050505020204" pitchFamily="18" charset="0"/>
            </a:endParaRPr>
          </a:p>
        </p:txBody>
      </p:sp>
      <p:sp>
        <p:nvSpPr>
          <p:cNvPr id="5" name="Rectángulo 4"/>
          <p:cNvSpPr/>
          <p:nvPr/>
        </p:nvSpPr>
        <p:spPr>
          <a:xfrm>
            <a:off x="2863215" y="732624"/>
            <a:ext cx="6096000" cy="92333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b="1" dirty="0">
                <a:latin typeface="Bookman Old Style" panose="02050604050505020204" pitchFamily="18" charset="0"/>
              </a:rPr>
              <a:t>Este servicio es prestado por la Empresa </a:t>
            </a:r>
            <a:r>
              <a:rPr lang="es-CO" b="1" dirty="0" err="1">
                <a:latin typeface="Bookman Old Style" panose="02050604050505020204" pitchFamily="18" charset="0"/>
              </a:rPr>
              <a:t>Enel</a:t>
            </a:r>
            <a:r>
              <a:rPr lang="es-CO" b="1" dirty="0">
                <a:latin typeface="Bookman Old Style" panose="02050604050505020204" pitchFamily="18" charset="0"/>
              </a:rPr>
              <a:t> - </a:t>
            </a:r>
            <a:r>
              <a:rPr lang="es-CO" b="1" dirty="0" err="1">
                <a:latin typeface="Bookman Old Style" panose="02050604050505020204" pitchFamily="18" charset="0"/>
              </a:rPr>
              <a:t>Codensa</a:t>
            </a:r>
            <a:r>
              <a:rPr lang="es-CO" b="1" dirty="0">
                <a:latin typeface="Bookman Old Style" panose="02050604050505020204" pitchFamily="18" charset="0"/>
              </a:rPr>
              <a:t> y presenta una cobertura para la zona urbana del 99,6% y del 96,2 % para la zona rural</a:t>
            </a:r>
          </a:p>
        </p:txBody>
      </p:sp>
      <p:sp>
        <p:nvSpPr>
          <p:cNvPr id="3" name="Rectángulo 2"/>
          <p:cNvSpPr/>
          <p:nvPr/>
        </p:nvSpPr>
        <p:spPr>
          <a:xfrm>
            <a:off x="5379720" y="3624714"/>
            <a:ext cx="6096000" cy="64633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p:spPr>
        <p:txBody>
          <a:bodyPr>
            <a:spAutoFit/>
          </a:bodyPr>
          <a:lstStyle/>
          <a:p>
            <a:r>
              <a:rPr lang="es-CO" b="1" dirty="0">
                <a:latin typeface="Bookman Old Style" panose="02050604050505020204" pitchFamily="18" charset="0"/>
                <a:ea typeface="Times New Roman" panose="02020603050405020304" pitchFamily="18" charset="0"/>
              </a:rPr>
              <a:t>El servicio de gas domiciliario es prestado por la empresa Alcanos de Colombia</a:t>
            </a:r>
            <a:endParaRPr lang="es-CO" b="1" dirty="0">
              <a:latin typeface="Bookman Old Style" panose="02050604050505020204" pitchFamily="18" charset="0"/>
            </a:endParaRPr>
          </a:p>
        </p:txBody>
      </p:sp>
      <p:sp>
        <p:nvSpPr>
          <p:cNvPr id="7" name="CuadroTexto 6"/>
          <p:cNvSpPr txBox="1"/>
          <p:nvPr/>
        </p:nvSpPr>
        <p:spPr>
          <a:xfrm>
            <a:off x="3986622" y="2868868"/>
            <a:ext cx="3115126"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txBody>
          <a:bodyPr wrap="square" rtlCol="0">
            <a:spAutoFit/>
          </a:bodyPr>
          <a:lstStyle/>
          <a:p>
            <a:pPr algn="ctr"/>
            <a:r>
              <a:rPr lang="es-CO" b="1" dirty="0" smtClean="0">
                <a:latin typeface="Bookman Old Style" panose="02050604050505020204" pitchFamily="18" charset="0"/>
              </a:rPr>
              <a:t>GAS DOMICILIARIO</a:t>
            </a:r>
            <a:endParaRPr lang="es-CO" b="1" dirty="0">
              <a:latin typeface="Bookman Old Style" panose="02050604050505020204" pitchFamily="18" charset="0"/>
            </a:endParaRPr>
          </a:p>
        </p:txBody>
      </p:sp>
      <p:pic>
        <p:nvPicPr>
          <p:cNvPr id="10" name="Imagen 9"/>
          <p:cNvPicPr>
            <a:picLocks noChangeAspect="1"/>
          </p:cNvPicPr>
          <p:nvPr/>
        </p:nvPicPr>
        <p:blipFill>
          <a:blip r:embed="rId4"/>
          <a:stretch>
            <a:fillRect/>
          </a:stretch>
        </p:blipFill>
        <p:spPr>
          <a:xfrm>
            <a:off x="9505950" y="-7889"/>
            <a:ext cx="2686050" cy="1419225"/>
          </a:xfrm>
          <a:prstGeom prst="rect">
            <a:avLst/>
          </a:prstGeom>
        </p:spPr>
      </p:pic>
      <p:pic>
        <p:nvPicPr>
          <p:cNvPr id="13" name="Imagen 12"/>
          <p:cNvPicPr>
            <a:picLocks noChangeAspect="1"/>
          </p:cNvPicPr>
          <p:nvPr/>
        </p:nvPicPr>
        <p:blipFill rotWithShape="1">
          <a:blip r:embed="rId5"/>
          <a:srcRect l="1792" r="1790"/>
          <a:stretch/>
        </p:blipFill>
        <p:spPr>
          <a:xfrm>
            <a:off x="2118907" y="3356236"/>
            <a:ext cx="2107473" cy="2023479"/>
          </a:xfrm>
          <a:prstGeom prst="rect">
            <a:avLst/>
          </a:prstGeom>
        </p:spPr>
      </p:pic>
    </p:spTree>
    <p:extLst>
      <p:ext uri="{BB962C8B-B14F-4D97-AF65-F5344CB8AC3E}">
        <p14:creationId xmlns:p14="http://schemas.microsoft.com/office/powerpoint/2010/main" val="3893839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4.2 servic</a:t>
            </a:r>
            <a:r>
              <a:rPr lang="es-CO" sz="4000" dirty="0" smtClean="0">
                <a:solidFill>
                  <a:srgbClr val="FF0000"/>
                </a:solidFill>
                <a:latin typeface="Algerian" panose="04020705040A02060702" pitchFamily="82" charset="0"/>
              </a:rPr>
              <a:t>ios púb</a:t>
            </a:r>
            <a:r>
              <a:rPr lang="es-CO" sz="4000" dirty="0" smtClean="0">
                <a:solidFill>
                  <a:srgbClr val="00B050"/>
                </a:solidFill>
                <a:latin typeface="Algerian" panose="04020705040A02060702" pitchFamily="82" charset="0"/>
              </a:rPr>
              <a:t>licos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3126924" y="-7889"/>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INTERNET</a:t>
            </a:r>
            <a:endParaRPr lang="es-CO" b="1" dirty="0">
              <a:latin typeface="Bookman Old Style" panose="02050604050505020204" pitchFamily="18" charset="0"/>
            </a:endParaRPr>
          </a:p>
        </p:txBody>
      </p:sp>
      <p:sp>
        <p:nvSpPr>
          <p:cNvPr id="5" name="Rectángulo 4"/>
          <p:cNvSpPr/>
          <p:nvPr/>
        </p:nvSpPr>
        <p:spPr>
          <a:xfrm>
            <a:off x="327209" y="569764"/>
            <a:ext cx="6096000" cy="203132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a:spAutoFit/>
          </a:bodyPr>
          <a:lstStyle/>
          <a:p>
            <a:pPr algn="just"/>
            <a:r>
              <a:rPr lang="es-CO" b="1" dirty="0">
                <a:latin typeface="Bookman Old Style" panose="02050604050505020204" pitchFamily="18" charset="0"/>
              </a:rPr>
              <a:t>En el parque principal del municipio se cuenta con una zona </a:t>
            </a:r>
            <a:r>
              <a:rPr lang="es-CO" b="1" dirty="0" err="1">
                <a:latin typeface="Bookman Old Style" panose="02050604050505020204" pitchFamily="18" charset="0"/>
              </a:rPr>
              <a:t>wifi</a:t>
            </a:r>
            <a:r>
              <a:rPr lang="es-CO" b="1" dirty="0">
                <a:latin typeface="Bookman Old Style" panose="02050604050505020204" pitchFamily="18" charset="0"/>
              </a:rPr>
              <a:t> gratis, la cual funciona las 24 horas del día, los 7 días de la semana, tiene un área de cobertura aproximada de 7.800 m2, en la que pueden navegar simultáneamente 200 personas compartiendo entre todos los usuarios una velocidad de 20 Mbps.</a:t>
            </a:r>
          </a:p>
        </p:txBody>
      </p:sp>
      <p:sp>
        <p:nvSpPr>
          <p:cNvPr id="7" name="CuadroTexto 6"/>
          <p:cNvSpPr txBox="1"/>
          <p:nvPr/>
        </p:nvSpPr>
        <p:spPr>
          <a:xfrm>
            <a:off x="9076874" y="98460"/>
            <a:ext cx="3115126"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txBody>
          <a:bodyPr wrap="square" rtlCol="0">
            <a:spAutoFit/>
          </a:bodyPr>
          <a:lstStyle/>
          <a:p>
            <a:pPr algn="ctr"/>
            <a:r>
              <a:rPr lang="es-CO" b="1" smtClean="0">
                <a:latin typeface="Bookman Old Style" panose="02050604050505020204" pitchFamily="18" charset="0"/>
              </a:rPr>
              <a:t>TELEFONÍA</a:t>
            </a:r>
            <a:endParaRPr lang="es-CO" b="1" dirty="0">
              <a:latin typeface="Bookman Old Style" panose="02050604050505020204" pitchFamily="18" charset="0"/>
            </a:endParaRPr>
          </a:p>
        </p:txBody>
      </p:sp>
      <p:sp>
        <p:nvSpPr>
          <p:cNvPr id="4" name="Rectángulo 3"/>
          <p:cNvSpPr/>
          <p:nvPr/>
        </p:nvSpPr>
        <p:spPr>
          <a:xfrm>
            <a:off x="7376160" y="624493"/>
            <a:ext cx="4489183" cy="120032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p:spPr>
        <p:txBody>
          <a:bodyPr wrap="square">
            <a:spAutoFit/>
          </a:bodyPr>
          <a:lstStyle/>
          <a:p>
            <a:pPr algn="just">
              <a:spcAft>
                <a:spcPts val="800"/>
              </a:spcAft>
            </a:pPr>
            <a:r>
              <a:rPr lang="es-CO" b="1" dirty="0">
                <a:latin typeface="Bookman Old Style" panose="02050604050505020204" pitchFamily="18" charset="0"/>
                <a:ea typeface="Times New Roman" panose="02020603050405020304" pitchFamily="18" charset="0"/>
                <a:cs typeface="Arial" panose="020B0604020202020204" pitchFamily="34" charset="0"/>
              </a:rPr>
              <a:t>En el municipio se </a:t>
            </a:r>
            <a:r>
              <a:rPr lang="es-CO" b="1" dirty="0" smtClean="0">
                <a:latin typeface="Bookman Old Style" panose="02050604050505020204" pitchFamily="18" charset="0"/>
                <a:ea typeface="Times New Roman" panose="02020603050405020304" pitchFamily="18" charset="0"/>
                <a:cs typeface="Arial" panose="020B0604020202020204" pitchFamily="34" charset="0"/>
              </a:rPr>
              <a:t>tiene cobertura </a:t>
            </a:r>
            <a:r>
              <a:rPr lang="es-CO" b="1" dirty="0">
                <a:latin typeface="Bookman Old Style" panose="02050604050505020204" pitchFamily="18" charset="0"/>
                <a:ea typeface="Times New Roman" panose="02020603050405020304" pitchFamily="18" charset="0"/>
                <a:cs typeface="Arial" panose="020B0604020202020204" pitchFamily="34" charset="0"/>
              </a:rPr>
              <a:t>de empresas de </a:t>
            </a:r>
            <a:r>
              <a:rPr lang="es-CO" b="1" dirty="0" smtClean="0">
                <a:latin typeface="Bookman Old Style" panose="02050604050505020204" pitchFamily="18" charset="0"/>
                <a:ea typeface="Times New Roman" panose="02020603050405020304" pitchFamily="18" charset="0"/>
                <a:cs typeface="Arial" panose="020B0604020202020204" pitchFamily="34" charset="0"/>
              </a:rPr>
              <a:t>telefonía </a:t>
            </a:r>
            <a:r>
              <a:rPr lang="es-CO" b="1" dirty="0">
                <a:latin typeface="Bookman Old Style" panose="02050604050505020204" pitchFamily="18" charset="0"/>
                <a:ea typeface="Times New Roman" panose="02020603050405020304" pitchFamily="18" charset="0"/>
                <a:cs typeface="Arial" panose="020B0604020202020204" pitchFamily="34" charset="0"/>
              </a:rPr>
              <a:t>móvil de red </a:t>
            </a:r>
            <a:r>
              <a:rPr lang="es-CO" b="1" dirty="0" smtClean="0">
                <a:latin typeface="Bookman Old Style" panose="02050604050505020204" pitchFamily="18" charset="0"/>
                <a:ea typeface="Times New Roman" panose="02020603050405020304" pitchFamily="18" charset="0"/>
                <a:cs typeface="Arial" panose="020B0604020202020204" pitchFamily="34" charset="0"/>
              </a:rPr>
              <a:t>4 g </a:t>
            </a:r>
            <a:r>
              <a:rPr lang="es-CO" b="1" dirty="0">
                <a:latin typeface="Bookman Old Style" panose="02050604050505020204" pitchFamily="18" charset="0"/>
                <a:ea typeface="Times New Roman" panose="02020603050405020304" pitchFamily="18" charset="0"/>
                <a:cs typeface="Arial" panose="020B0604020202020204" pitchFamily="34" charset="0"/>
              </a:rPr>
              <a:t>como: Claro, </a:t>
            </a:r>
            <a:r>
              <a:rPr lang="es-CO" b="1" dirty="0" err="1">
                <a:latin typeface="Bookman Old Style" panose="02050604050505020204" pitchFamily="18" charset="0"/>
                <a:ea typeface="Times New Roman" panose="02020603050405020304" pitchFamily="18" charset="0"/>
                <a:cs typeface="Arial" panose="020B0604020202020204" pitchFamily="34" charset="0"/>
              </a:rPr>
              <a:t>Tigo</a:t>
            </a:r>
            <a:r>
              <a:rPr lang="es-CO" b="1" dirty="0">
                <a:latin typeface="Bookman Old Style" panose="02050604050505020204" pitchFamily="18" charset="0"/>
                <a:ea typeface="Times New Roman" panose="02020603050405020304" pitchFamily="18" charset="0"/>
                <a:cs typeface="Arial" panose="020B0604020202020204" pitchFamily="34" charset="0"/>
              </a:rPr>
              <a:t>, Movistar, </a:t>
            </a:r>
            <a:r>
              <a:rPr lang="es-CO" b="1" dirty="0" err="1">
                <a:latin typeface="Bookman Old Style" panose="02050604050505020204" pitchFamily="18" charset="0"/>
                <a:ea typeface="Times New Roman" panose="02020603050405020304" pitchFamily="18" charset="0"/>
                <a:cs typeface="Arial" panose="020B0604020202020204" pitchFamily="34" charset="0"/>
              </a:rPr>
              <a:t>Avantel</a:t>
            </a:r>
            <a:r>
              <a:rPr lang="es-CO" b="1" dirty="0">
                <a:latin typeface="Bookman Old Style" panose="02050604050505020204" pitchFamily="18" charset="0"/>
                <a:ea typeface="Times New Roman" panose="02020603050405020304" pitchFamily="18" charset="0"/>
                <a:cs typeface="Arial" panose="020B0604020202020204" pitchFamily="34" charset="0"/>
              </a:rPr>
              <a:t>.</a:t>
            </a:r>
            <a:endParaRPr lang="es-CO" sz="1600" b="1" dirty="0">
              <a:effectLst/>
              <a:latin typeface="Bookman Old Style" panose="02050604050505020204" pitchFamily="18" charset="0"/>
              <a:ea typeface="Times New Roman" panose="02020603050405020304" pitchFamily="18" charset="0"/>
              <a:cs typeface="Times New Roman" panose="02020603050405020304" pitchFamily="18" charset="0"/>
            </a:endParaRPr>
          </a:p>
        </p:txBody>
      </p:sp>
      <p:sp>
        <p:nvSpPr>
          <p:cNvPr id="6" name="Rectángulo 5"/>
          <p:cNvSpPr/>
          <p:nvPr/>
        </p:nvSpPr>
        <p:spPr>
          <a:xfrm>
            <a:off x="220529" y="3365057"/>
            <a:ext cx="5494472" cy="175432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txBody>
          <a:bodyPr wrap="square">
            <a:spAutoFit/>
          </a:bodyPr>
          <a:lstStyle/>
          <a:p>
            <a:pPr algn="just"/>
            <a:r>
              <a:rPr lang="es-CO" b="1" dirty="0">
                <a:latin typeface="Bookman Old Style" panose="02050604050505020204" pitchFamily="18" charset="0"/>
                <a:ea typeface="Times New Roman" panose="02020603050405020304" pitchFamily="18" charset="0"/>
                <a:cs typeface="Arial" panose="020B0604020202020204" pitchFamily="34" charset="0"/>
              </a:rPr>
              <a:t>Para el año 2019 se cuenta con un total de 4457 suscriptores en el servicio de aseo, en el siguiente gráfico se evidencia el crecimiento en la cobertura del servicio desde el año 2015 hasta la actualidad (2019).</a:t>
            </a:r>
            <a:endParaRPr lang="es-CO" b="1" dirty="0">
              <a:effectLst/>
              <a:latin typeface="Bookman Old Style" panose="02050604050505020204" pitchFamily="18" charset="0"/>
              <a:ea typeface="Times New Roman" panose="02020603050405020304" pitchFamily="18" charset="0"/>
              <a:cs typeface="Times New Roman" panose="02020603050405020304" pitchFamily="18" charset="0"/>
            </a:endParaRPr>
          </a:p>
        </p:txBody>
      </p:sp>
      <p:sp>
        <p:nvSpPr>
          <p:cNvPr id="12" name="CuadroTexto 11"/>
          <p:cNvSpPr txBox="1"/>
          <p:nvPr/>
        </p:nvSpPr>
        <p:spPr>
          <a:xfrm>
            <a:off x="1237163" y="2809410"/>
            <a:ext cx="3258637"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b="100000"/>
            </a:path>
            <a:tileRect t="-100000" r="-100000"/>
          </a:gradFill>
        </p:spPr>
        <p:txBody>
          <a:bodyPr wrap="square" rtlCol="0">
            <a:spAutoFit/>
          </a:bodyPr>
          <a:lstStyle/>
          <a:p>
            <a:pPr algn="ctr"/>
            <a:r>
              <a:rPr lang="es-CO" b="1" dirty="0" smtClean="0">
                <a:latin typeface="Bookman Old Style" panose="02050604050505020204" pitchFamily="18" charset="0"/>
              </a:rPr>
              <a:t>ASEO</a:t>
            </a:r>
            <a:endParaRPr lang="es-CO" b="1" dirty="0">
              <a:latin typeface="Bookman Old Style" panose="02050604050505020204" pitchFamily="18" charset="0"/>
            </a:endParaRPr>
          </a:p>
        </p:txBody>
      </p:sp>
      <p:pic>
        <p:nvPicPr>
          <p:cNvPr id="14" name="Imagen 13"/>
          <p:cNvPicPr/>
          <p:nvPr/>
        </p:nvPicPr>
        <p:blipFill>
          <a:blip r:embed="rId4"/>
          <a:stretch>
            <a:fillRect/>
          </a:stretch>
        </p:blipFill>
        <p:spPr>
          <a:xfrm>
            <a:off x="5715001" y="2971800"/>
            <a:ext cx="6476999" cy="2701581"/>
          </a:xfrm>
          <a:prstGeom prst="rect">
            <a:avLst/>
          </a:prstGeom>
        </p:spPr>
      </p:pic>
    </p:spTree>
    <p:extLst>
      <p:ext uri="{BB962C8B-B14F-4D97-AF65-F5344CB8AC3E}">
        <p14:creationId xmlns:p14="http://schemas.microsoft.com/office/powerpoint/2010/main" val="1459752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4.3 servic</a:t>
            </a:r>
            <a:r>
              <a:rPr lang="es-CO" sz="4000" dirty="0" smtClean="0">
                <a:solidFill>
                  <a:srgbClr val="FF0000"/>
                </a:solidFill>
                <a:latin typeface="Algerian" panose="04020705040A02060702" pitchFamily="82" charset="0"/>
              </a:rPr>
              <a:t>ios COMU</a:t>
            </a:r>
            <a:r>
              <a:rPr lang="es-CO" sz="4000" dirty="0" smtClean="0">
                <a:solidFill>
                  <a:srgbClr val="00B050"/>
                </a:solidFill>
                <a:latin typeface="Algerian" panose="04020705040A02060702" pitchFamily="82" charset="0"/>
              </a:rPr>
              <a:t>NITARIOS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1402080" y="0"/>
            <a:ext cx="3779520" cy="64633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INSTITUCIONES EDUCATIVAS.</a:t>
            </a:r>
            <a:endParaRPr lang="es-CO" b="1" dirty="0">
              <a:latin typeface="Bookman Old Style" panose="02050604050505020204" pitchFamily="18" charset="0"/>
            </a:endParaRPr>
          </a:p>
        </p:txBody>
      </p:sp>
      <p:pic>
        <p:nvPicPr>
          <p:cNvPr id="3" name="Imagen 2"/>
          <p:cNvPicPr>
            <a:picLocks noChangeAspect="1"/>
          </p:cNvPicPr>
          <p:nvPr/>
        </p:nvPicPr>
        <p:blipFill>
          <a:blip r:embed="rId4"/>
          <a:stretch>
            <a:fillRect/>
          </a:stretch>
        </p:blipFill>
        <p:spPr>
          <a:xfrm>
            <a:off x="0" y="672628"/>
            <a:ext cx="5919379" cy="2771003"/>
          </a:xfrm>
          <a:prstGeom prst="rect">
            <a:avLst/>
          </a:prstGeom>
        </p:spPr>
      </p:pic>
      <p:pic>
        <p:nvPicPr>
          <p:cNvPr id="13" name="Imagen 12" descr="escuela el vino"/>
          <p:cNvPicPr/>
          <p:nvPr/>
        </p:nvPicPr>
        <p:blipFill>
          <a:blip r:embed="rId5">
            <a:extLst>
              <a:ext uri="{28A0092B-C50C-407E-A947-70E740481C1C}">
                <a14:useLocalDpi xmlns:a14="http://schemas.microsoft.com/office/drawing/2010/main" val="0"/>
              </a:ext>
            </a:extLst>
          </a:blip>
          <a:srcRect/>
          <a:stretch>
            <a:fillRect/>
          </a:stretch>
        </p:blipFill>
        <p:spPr bwMode="auto">
          <a:xfrm>
            <a:off x="856163" y="3437831"/>
            <a:ext cx="4538797" cy="2298155"/>
          </a:xfrm>
          <a:prstGeom prst="rect">
            <a:avLst/>
          </a:prstGeom>
          <a:noFill/>
          <a:ln>
            <a:noFill/>
          </a:ln>
        </p:spPr>
      </p:pic>
      <p:pic>
        <p:nvPicPr>
          <p:cNvPr id="10" name="Imagen 9"/>
          <p:cNvPicPr>
            <a:picLocks noChangeAspect="1"/>
          </p:cNvPicPr>
          <p:nvPr/>
        </p:nvPicPr>
        <p:blipFill>
          <a:blip r:embed="rId6"/>
          <a:stretch>
            <a:fillRect/>
          </a:stretch>
        </p:blipFill>
        <p:spPr>
          <a:xfrm>
            <a:off x="5595593" y="3620937"/>
            <a:ext cx="6596407" cy="2041464"/>
          </a:xfrm>
          <a:prstGeom prst="rect">
            <a:avLst/>
          </a:prstGeom>
        </p:spPr>
      </p:pic>
      <p:sp>
        <p:nvSpPr>
          <p:cNvPr id="15" name="CuadroTexto 14"/>
          <p:cNvSpPr txBox="1"/>
          <p:nvPr/>
        </p:nvSpPr>
        <p:spPr>
          <a:xfrm>
            <a:off x="8165014" y="156159"/>
            <a:ext cx="2286000" cy="64633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wrap="square" rtlCol="0">
            <a:spAutoFit/>
          </a:bodyPr>
          <a:lstStyle/>
          <a:p>
            <a:pPr algn="ctr"/>
            <a:r>
              <a:rPr lang="es-CO" b="1" dirty="0" smtClean="0">
                <a:latin typeface="Bookman Old Style" panose="02050604050505020204" pitchFamily="18" charset="0"/>
              </a:rPr>
              <a:t>SERVICIOS DE SALUD</a:t>
            </a:r>
            <a:r>
              <a:rPr lang="es-CO" dirty="0" smtClean="0"/>
              <a:t>.</a:t>
            </a:r>
            <a:endParaRPr lang="es-CO" dirty="0"/>
          </a:p>
        </p:txBody>
      </p:sp>
      <p:sp>
        <p:nvSpPr>
          <p:cNvPr id="16" name="Rectángulo 15"/>
          <p:cNvSpPr/>
          <p:nvPr/>
        </p:nvSpPr>
        <p:spPr>
          <a:xfrm>
            <a:off x="6096000" y="1224205"/>
            <a:ext cx="6096000" cy="175432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txBody>
          <a:bodyPr>
            <a:spAutoFit/>
          </a:bodyPr>
          <a:lstStyle/>
          <a:p>
            <a:pPr algn="just"/>
            <a:r>
              <a:rPr lang="es-CO" b="1" dirty="0">
                <a:latin typeface="Bookman Old Style" panose="02050604050505020204" pitchFamily="18" charset="0"/>
                <a:ea typeface="Times New Roman" panose="02020603050405020304" pitchFamily="18" charset="0"/>
              </a:rPr>
              <a:t>El municipio de La Vega cuenta con la ESE Hospital de La Vega, la cual fue creada mediante Ordenanza número 219 de 2014 “Por la cual se crea la Empresa Social del Estado “Hospital de la Vega” del Departamento de Cundinamarca y se dictan otras disposiciones”</a:t>
            </a:r>
            <a:endParaRPr lang="es-CO" b="1" dirty="0">
              <a:latin typeface="Bookman Old Style" panose="02050604050505020204" pitchFamily="18" charset="0"/>
            </a:endParaRPr>
          </a:p>
        </p:txBody>
      </p:sp>
    </p:spTree>
    <p:extLst>
      <p:ext uri="{BB962C8B-B14F-4D97-AF65-F5344CB8AC3E}">
        <p14:creationId xmlns:p14="http://schemas.microsoft.com/office/powerpoint/2010/main" val="3175288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4.3 servic</a:t>
            </a:r>
            <a:r>
              <a:rPr lang="es-CO" sz="4000" dirty="0" smtClean="0">
                <a:solidFill>
                  <a:srgbClr val="FF0000"/>
                </a:solidFill>
                <a:latin typeface="Algerian" panose="04020705040A02060702" pitchFamily="82" charset="0"/>
              </a:rPr>
              <a:t>ios COMU</a:t>
            </a:r>
            <a:r>
              <a:rPr lang="es-CO" sz="4000" dirty="0" smtClean="0">
                <a:solidFill>
                  <a:srgbClr val="00B050"/>
                </a:solidFill>
                <a:latin typeface="Algerian" panose="04020705040A02060702" pitchFamily="82" charset="0"/>
              </a:rPr>
              <a:t>NITARIOS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4192905" y="3017639"/>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CUERPOS OPERATIVOS</a:t>
            </a:r>
            <a:endParaRPr lang="es-CO" b="1" dirty="0">
              <a:latin typeface="Bookman Old Style" panose="02050604050505020204" pitchFamily="18" charset="0"/>
            </a:endParaRPr>
          </a:p>
        </p:txBody>
      </p:sp>
      <p:pic>
        <p:nvPicPr>
          <p:cNvPr id="12" name="Imagen 11"/>
          <p:cNvPicPr/>
          <p:nvPr/>
        </p:nvPicPr>
        <p:blipFill>
          <a:blip r:embed="rId4"/>
          <a:stretch>
            <a:fillRect/>
          </a:stretch>
        </p:blipFill>
        <p:spPr>
          <a:xfrm>
            <a:off x="894264" y="0"/>
            <a:ext cx="6009456" cy="2891173"/>
          </a:xfrm>
          <a:prstGeom prst="rect">
            <a:avLst/>
          </a:prstGeom>
        </p:spPr>
      </p:pic>
      <p:pic>
        <p:nvPicPr>
          <p:cNvPr id="14" name="Imagen 13"/>
          <p:cNvPicPr/>
          <p:nvPr/>
        </p:nvPicPr>
        <p:blipFill>
          <a:blip r:embed="rId5"/>
          <a:stretch>
            <a:fillRect/>
          </a:stretch>
        </p:blipFill>
        <p:spPr>
          <a:xfrm>
            <a:off x="7972424" y="0"/>
            <a:ext cx="3289936" cy="3386971"/>
          </a:xfrm>
          <a:prstGeom prst="rect">
            <a:avLst/>
          </a:prstGeom>
        </p:spPr>
      </p:pic>
      <p:pic>
        <p:nvPicPr>
          <p:cNvPr id="17" name="Imagen 16"/>
          <p:cNvPicPr/>
          <p:nvPr/>
        </p:nvPicPr>
        <p:blipFill>
          <a:blip r:embed="rId6"/>
          <a:stretch>
            <a:fillRect/>
          </a:stretch>
        </p:blipFill>
        <p:spPr>
          <a:xfrm>
            <a:off x="1290637" y="2910985"/>
            <a:ext cx="2905125" cy="3019425"/>
          </a:xfrm>
          <a:prstGeom prst="rect">
            <a:avLst/>
          </a:prstGeom>
        </p:spPr>
      </p:pic>
      <p:pic>
        <p:nvPicPr>
          <p:cNvPr id="18" name="Imagen 17"/>
          <p:cNvPicPr/>
          <p:nvPr/>
        </p:nvPicPr>
        <p:blipFill>
          <a:blip r:embed="rId7"/>
          <a:stretch>
            <a:fillRect/>
          </a:stretch>
        </p:blipFill>
        <p:spPr>
          <a:xfrm>
            <a:off x="7848600" y="3386972"/>
            <a:ext cx="4271010" cy="2523626"/>
          </a:xfrm>
          <a:prstGeom prst="rect">
            <a:avLst/>
          </a:prstGeom>
        </p:spPr>
      </p:pic>
    </p:spTree>
    <p:extLst>
      <p:ext uri="{BB962C8B-B14F-4D97-AF65-F5344CB8AC3E}">
        <p14:creationId xmlns:p14="http://schemas.microsoft.com/office/powerpoint/2010/main" val="3842550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4.3 servic</a:t>
            </a:r>
            <a:r>
              <a:rPr lang="es-CO" sz="4000" dirty="0" smtClean="0">
                <a:solidFill>
                  <a:srgbClr val="FF0000"/>
                </a:solidFill>
                <a:latin typeface="Algerian" panose="04020705040A02060702" pitchFamily="82" charset="0"/>
              </a:rPr>
              <a:t>ios COMU</a:t>
            </a:r>
            <a:r>
              <a:rPr lang="es-CO" sz="4000" dirty="0" smtClean="0">
                <a:solidFill>
                  <a:srgbClr val="00B050"/>
                </a:solidFill>
                <a:latin typeface="Algerian" panose="04020705040A02060702" pitchFamily="82" charset="0"/>
              </a:rPr>
              <a:t>NITARIOS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4131945" y="0"/>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ESCENARIOS DEPORTIVOS</a:t>
            </a:r>
            <a:endParaRPr lang="es-CO" b="1" dirty="0">
              <a:latin typeface="Bookman Old Style" panose="02050604050505020204" pitchFamily="18" charset="0"/>
            </a:endParaRPr>
          </a:p>
        </p:txBody>
      </p:sp>
      <p:pic>
        <p:nvPicPr>
          <p:cNvPr id="10" name="Imagen 9"/>
          <p:cNvPicPr/>
          <p:nvPr/>
        </p:nvPicPr>
        <p:blipFill>
          <a:blip r:embed="rId4"/>
          <a:stretch>
            <a:fillRect/>
          </a:stretch>
        </p:blipFill>
        <p:spPr>
          <a:xfrm>
            <a:off x="0" y="479847"/>
            <a:ext cx="4511040" cy="2479500"/>
          </a:xfrm>
          <a:prstGeom prst="rect">
            <a:avLst/>
          </a:prstGeom>
        </p:spPr>
      </p:pic>
      <p:sp>
        <p:nvSpPr>
          <p:cNvPr id="3" name="Rectángulo 2"/>
          <p:cNvSpPr/>
          <p:nvPr/>
        </p:nvSpPr>
        <p:spPr>
          <a:xfrm>
            <a:off x="133735" y="2959347"/>
            <a:ext cx="3998210" cy="369332"/>
          </a:xfrm>
          <a:prstGeom prst="rect">
            <a:avLst/>
          </a:prstGeom>
        </p:spPr>
        <p:txBody>
          <a:bodyPr wrap="none">
            <a:spAutoFit/>
          </a:bodyPr>
          <a:lstStyle/>
          <a:p>
            <a:pPr algn="ctr">
              <a:spcAft>
                <a:spcPts val="1000"/>
              </a:spcAft>
            </a:pPr>
            <a:r>
              <a:rPr lang="es-CO" sz="1200" dirty="0">
                <a:latin typeface="Arial" panose="020B0604020202020204" pitchFamily="34" charset="0"/>
                <a:ea typeface="Times New Roman" panose="02020603050405020304" pitchFamily="18" charset="0"/>
                <a:cs typeface="Times New Roman" panose="02020603050405020304" pitchFamily="18" charset="0"/>
              </a:rPr>
              <a:t>Centro de Integración Ciudadana </a:t>
            </a:r>
            <a:r>
              <a:rPr lang="es-CO" sz="1200" dirty="0" err="1">
                <a:latin typeface="Arial" panose="020B0604020202020204" pitchFamily="34" charset="0"/>
                <a:ea typeface="Times New Roman" panose="02020603050405020304" pitchFamily="18" charset="0"/>
                <a:cs typeface="Times New Roman" panose="02020603050405020304" pitchFamily="18" charset="0"/>
              </a:rPr>
              <a:t>CIC</a:t>
            </a:r>
            <a:r>
              <a:rPr lang="es-CO" sz="1200" dirty="0">
                <a:latin typeface="Arial" panose="020B0604020202020204" pitchFamily="34" charset="0"/>
                <a:ea typeface="Times New Roman" panose="02020603050405020304" pitchFamily="18" charset="0"/>
                <a:cs typeface="Times New Roman" panose="02020603050405020304" pitchFamily="18" charset="0"/>
              </a:rPr>
              <a:t> barrio </a:t>
            </a:r>
            <a:r>
              <a:rPr lang="es-CO" sz="1200" dirty="0" err="1">
                <a:latin typeface="Arial" panose="020B0604020202020204" pitchFamily="34" charset="0"/>
                <a:ea typeface="Times New Roman" panose="02020603050405020304" pitchFamily="18" charset="0"/>
                <a:cs typeface="Times New Roman" panose="02020603050405020304" pitchFamily="18" charset="0"/>
              </a:rPr>
              <a:t>Chambatá</a:t>
            </a:r>
            <a:r>
              <a:rPr lang="es-CO" dirty="0">
                <a:solidFill>
                  <a:srgbClr val="44546A"/>
                </a:solidFill>
                <a:latin typeface="Arial" panose="020B0604020202020204" pitchFamily="34" charset="0"/>
                <a:ea typeface="Times New Roman" panose="02020603050405020304" pitchFamily="18" charset="0"/>
                <a:cs typeface="Times New Roman" panose="02020603050405020304" pitchFamily="18" charset="0"/>
              </a:rPr>
              <a:t>.</a:t>
            </a:r>
            <a:endParaRPr lang="es-CO" sz="1600" i="1"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Imagen 12"/>
          <p:cNvPicPr/>
          <p:nvPr/>
        </p:nvPicPr>
        <p:blipFill>
          <a:blip r:embed="rId5"/>
          <a:stretch>
            <a:fillRect/>
          </a:stretch>
        </p:blipFill>
        <p:spPr>
          <a:xfrm>
            <a:off x="7315200" y="479847"/>
            <a:ext cx="4876800" cy="3436620"/>
          </a:xfrm>
          <a:prstGeom prst="rect">
            <a:avLst/>
          </a:prstGeom>
        </p:spPr>
      </p:pic>
      <p:sp>
        <p:nvSpPr>
          <p:cNvPr id="4" name="Rectángulo 3"/>
          <p:cNvSpPr/>
          <p:nvPr/>
        </p:nvSpPr>
        <p:spPr>
          <a:xfrm>
            <a:off x="8270513" y="3875901"/>
            <a:ext cx="2569934" cy="276999"/>
          </a:xfrm>
          <a:prstGeom prst="rect">
            <a:avLst/>
          </a:prstGeom>
        </p:spPr>
        <p:txBody>
          <a:bodyPr wrap="none">
            <a:spAutoFit/>
          </a:bodyPr>
          <a:lstStyle/>
          <a:p>
            <a:pPr algn="ctr"/>
            <a:r>
              <a:rPr lang="es-CO" sz="1200" dirty="0">
                <a:latin typeface="Arial" panose="020B0604020202020204" pitchFamily="34" charset="0"/>
                <a:ea typeface="Times New Roman" panose="02020603050405020304" pitchFamily="18" charset="0"/>
                <a:cs typeface="Times New Roman" panose="02020603050405020304" pitchFamily="18" charset="0"/>
              </a:rPr>
              <a:t>Polideportivo escuela de Guarumal</a:t>
            </a:r>
            <a:endParaRPr lang="es-CO" sz="1200" dirty="0"/>
          </a:p>
        </p:txBody>
      </p:sp>
      <p:pic>
        <p:nvPicPr>
          <p:cNvPr id="15" name="Imagen 14" descr="parque santander"/>
          <p:cNvPicPr/>
          <p:nvPr/>
        </p:nvPicPr>
        <p:blipFill>
          <a:blip r:embed="rId6">
            <a:extLst>
              <a:ext uri="{28A0092B-C50C-407E-A947-70E740481C1C}">
                <a14:useLocalDpi xmlns:a14="http://schemas.microsoft.com/office/drawing/2010/main" val="0"/>
              </a:ext>
            </a:extLst>
          </a:blip>
          <a:srcRect/>
          <a:stretch>
            <a:fillRect/>
          </a:stretch>
        </p:blipFill>
        <p:spPr bwMode="auto">
          <a:xfrm>
            <a:off x="3210560" y="3473526"/>
            <a:ext cx="4104640" cy="2000250"/>
          </a:xfrm>
          <a:prstGeom prst="rect">
            <a:avLst/>
          </a:prstGeom>
          <a:noFill/>
          <a:ln>
            <a:noFill/>
          </a:ln>
        </p:spPr>
      </p:pic>
      <p:sp>
        <p:nvSpPr>
          <p:cNvPr id="5" name="Rectángulo 4"/>
          <p:cNvSpPr/>
          <p:nvPr/>
        </p:nvSpPr>
        <p:spPr>
          <a:xfrm>
            <a:off x="4511040" y="5475515"/>
            <a:ext cx="1492716" cy="369332"/>
          </a:xfrm>
          <a:prstGeom prst="rect">
            <a:avLst/>
          </a:prstGeom>
        </p:spPr>
        <p:txBody>
          <a:bodyPr wrap="none">
            <a:spAutoFit/>
          </a:bodyPr>
          <a:lstStyle/>
          <a:p>
            <a:r>
              <a:rPr lang="es-CO" sz="1200" dirty="0">
                <a:latin typeface="Arial" panose="020B0604020202020204" pitchFamily="34" charset="0"/>
                <a:ea typeface="Times New Roman" panose="02020603050405020304" pitchFamily="18" charset="0"/>
                <a:cs typeface="Times New Roman" panose="02020603050405020304" pitchFamily="18" charset="0"/>
              </a:rPr>
              <a:t>Parque Santander</a:t>
            </a:r>
            <a:r>
              <a:rPr lang="es-CO" dirty="0">
                <a:latin typeface="Arial" panose="020B0604020202020204" pitchFamily="34" charset="0"/>
                <a:ea typeface="Times New Roman" panose="02020603050405020304" pitchFamily="18" charset="0"/>
                <a:cs typeface="Times New Roman" panose="02020603050405020304" pitchFamily="18" charset="0"/>
              </a:rPr>
              <a:t>.</a:t>
            </a:r>
            <a:endParaRPr lang="es-CO" dirty="0"/>
          </a:p>
        </p:txBody>
      </p:sp>
    </p:spTree>
    <p:extLst>
      <p:ext uri="{BB962C8B-B14F-4D97-AF65-F5344CB8AC3E}">
        <p14:creationId xmlns:p14="http://schemas.microsoft.com/office/powerpoint/2010/main" val="2489366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923330"/>
          </a:xfrm>
          <a:prstGeom prst="rect">
            <a:avLst/>
          </a:prstGeom>
          <a:noFill/>
        </p:spPr>
        <p:txBody>
          <a:bodyPr wrap="square" rtlCol="0">
            <a:spAutoFit/>
          </a:bodyPr>
          <a:lstStyle/>
          <a:p>
            <a:pPr algn="ctr"/>
            <a:r>
              <a:rPr lang="es-CO" sz="5400" dirty="0">
                <a:solidFill>
                  <a:srgbClr val="00B050"/>
                </a:solidFill>
                <a:latin typeface="Algerian" panose="04020705040A02060702" pitchFamily="82" charset="0"/>
              </a:rPr>
              <a:t>1</a:t>
            </a:r>
            <a:r>
              <a:rPr lang="es-CO" sz="5400" dirty="0" smtClean="0">
                <a:solidFill>
                  <a:srgbClr val="00B050"/>
                </a:solidFill>
                <a:latin typeface="Algerian" panose="04020705040A02060702" pitchFamily="82" charset="0"/>
              </a:rPr>
              <a:t>. gene</a:t>
            </a:r>
            <a:r>
              <a:rPr lang="es-CO" sz="5400" dirty="0" smtClean="0">
                <a:solidFill>
                  <a:srgbClr val="FF0000"/>
                </a:solidFill>
                <a:latin typeface="Algerian" panose="04020705040A02060702" pitchFamily="82" charset="0"/>
              </a:rPr>
              <a:t>rali</a:t>
            </a:r>
            <a:r>
              <a:rPr lang="es-CO" sz="5400" dirty="0" smtClean="0">
                <a:solidFill>
                  <a:srgbClr val="00B050"/>
                </a:solidFill>
                <a:latin typeface="Algerian" panose="04020705040A02060702" pitchFamily="82" charset="0"/>
              </a:rPr>
              <a:t>dades</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839707"/>
          </a:xfrm>
          <a:prstGeom prst="rect">
            <a:avLst/>
          </a:prstGeom>
        </p:spPr>
      </p:pic>
    </p:spTree>
    <p:extLst>
      <p:ext uri="{BB962C8B-B14F-4D97-AF65-F5344CB8AC3E}">
        <p14:creationId xmlns:p14="http://schemas.microsoft.com/office/powerpoint/2010/main" val="2112621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4.3 servic</a:t>
            </a:r>
            <a:r>
              <a:rPr lang="es-CO" sz="4000" dirty="0" smtClean="0">
                <a:solidFill>
                  <a:srgbClr val="FF0000"/>
                </a:solidFill>
                <a:latin typeface="Algerian" panose="04020705040A02060702" pitchFamily="82" charset="0"/>
              </a:rPr>
              <a:t>ios COMU</a:t>
            </a:r>
            <a:r>
              <a:rPr lang="es-CO" sz="4000" dirty="0" smtClean="0">
                <a:solidFill>
                  <a:srgbClr val="00B050"/>
                </a:solidFill>
                <a:latin typeface="Algerian" panose="04020705040A02060702" pitchFamily="82" charset="0"/>
              </a:rPr>
              <a:t>NITARIOS</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4131945" y="0"/>
            <a:ext cx="3779520" cy="36933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CENTROS CULTURALES</a:t>
            </a:r>
            <a:endParaRPr lang="es-CO" b="1" dirty="0">
              <a:latin typeface="Bookman Old Style" panose="02050604050505020204" pitchFamily="18" charset="0"/>
            </a:endParaRPr>
          </a:p>
        </p:txBody>
      </p:sp>
      <p:sp>
        <p:nvSpPr>
          <p:cNvPr id="3" name="Rectángulo 2"/>
          <p:cNvSpPr/>
          <p:nvPr/>
        </p:nvSpPr>
        <p:spPr>
          <a:xfrm>
            <a:off x="8746533" y="5469063"/>
            <a:ext cx="1420581" cy="276999"/>
          </a:xfrm>
          <a:prstGeom prst="rect">
            <a:avLst/>
          </a:prstGeom>
        </p:spPr>
        <p:txBody>
          <a:bodyPr wrap="none">
            <a:spAutoFit/>
          </a:bodyPr>
          <a:lstStyle/>
          <a:p>
            <a:pPr algn="ctr">
              <a:spcAft>
                <a:spcPts val="1000"/>
              </a:spcAft>
            </a:pPr>
            <a:r>
              <a:rPr lang="es-CO" sz="1200" dirty="0" smtClean="0">
                <a:effectLst/>
                <a:latin typeface="Arial" panose="020B0604020202020204" pitchFamily="34" charset="0"/>
                <a:ea typeface="Times New Roman" panose="02020603050405020304" pitchFamily="18" charset="0"/>
                <a:cs typeface="Times New Roman" panose="02020603050405020304" pitchFamily="18" charset="0"/>
              </a:rPr>
              <a:t>Plaza de mercado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346748" y="4284488"/>
            <a:ext cx="1927131" cy="369332"/>
          </a:xfrm>
          <a:prstGeom prst="rect">
            <a:avLst/>
          </a:prstGeom>
        </p:spPr>
        <p:txBody>
          <a:bodyPr wrap="none">
            <a:spAutoFit/>
          </a:bodyPr>
          <a:lstStyle/>
          <a:p>
            <a:r>
              <a:rPr lang="es-CO" sz="1200" dirty="0" smtClean="0">
                <a:latin typeface="Arial" panose="020B0604020202020204" pitchFamily="34" charset="0"/>
                <a:ea typeface="Times New Roman" panose="02020603050405020304" pitchFamily="18" charset="0"/>
                <a:cs typeface="Times New Roman" panose="02020603050405020304" pitchFamily="18" charset="0"/>
              </a:rPr>
              <a:t>Casa cultural campesina</a:t>
            </a:r>
            <a:r>
              <a:rPr lang="es-CO" dirty="0" smtClean="0">
                <a:latin typeface="Arial" panose="020B0604020202020204" pitchFamily="34" charset="0"/>
                <a:ea typeface="Times New Roman" panose="02020603050405020304" pitchFamily="18" charset="0"/>
                <a:cs typeface="Times New Roman" panose="02020603050405020304" pitchFamily="18" charset="0"/>
              </a:rPr>
              <a:t>.</a:t>
            </a:r>
            <a:endParaRPr lang="es-CO" dirty="0"/>
          </a:p>
        </p:txBody>
      </p:sp>
      <p:pic>
        <p:nvPicPr>
          <p:cNvPr id="12" name="Imagen 11"/>
          <p:cNvPicPr/>
          <p:nvPr/>
        </p:nvPicPr>
        <p:blipFill>
          <a:blip r:embed="rId4"/>
          <a:stretch>
            <a:fillRect/>
          </a:stretch>
        </p:blipFill>
        <p:spPr>
          <a:xfrm>
            <a:off x="0" y="575526"/>
            <a:ext cx="5913120" cy="3783113"/>
          </a:xfrm>
          <a:prstGeom prst="rect">
            <a:avLst/>
          </a:prstGeom>
        </p:spPr>
      </p:pic>
      <p:pic>
        <p:nvPicPr>
          <p:cNvPr id="14" name="Imagen 13"/>
          <p:cNvPicPr/>
          <p:nvPr/>
        </p:nvPicPr>
        <p:blipFill>
          <a:blip r:embed="rId5"/>
          <a:stretch>
            <a:fillRect/>
          </a:stretch>
        </p:blipFill>
        <p:spPr>
          <a:xfrm>
            <a:off x="5913120" y="1665734"/>
            <a:ext cx="6172200" cy="3802673"/>
          </a:xfrm>
          <a:prstGeom prst="rect">
            <a:avLst/>
          </a:prstGeom>
        </p:spPr>
      </p:pic>
    </p:spTree>
    <p:extLst>
      <p:ext uri="{BB962C8B-B14F-4D97-AF65-F5344CB8AC3E}">
        <p14:creationId xmlns:p14="http://schemas.microsoft.com/office/powerpoint/2010/main" val="20029416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a:solidFill>
                  <a:srgbClr val="00B050"/>
                </a:solidFill>
                <a:latin typeface="Algerian" panose="04020705040A02060702" pitchFamily="82" charset="0"/>
              </a:rPr>
              <a:t>5</a:t>
            </a:r>
            <a:r>
              <a:rPr lang="es-CO" sz="4400" dirty="0" smtClean="0">
                <a:solidFill>
                  <a:srgbClr val="00B050"/>
                </a:solidFill>
                <a:latin typeface="Algerian" panose="04020705040A02060702" pitchFamily="82" charset="0"/>
              </a:rPr>
              <a:t>. Sist</a:t>
            </a:r>
            <a:r>
              <a:rPr lang="es-CO" sz="4400" dirty="0" smtClean="0">
                <a:solidFill>
                  <a:srgbClr val="FF0000"/>
                </a:solidFill>
                <a:latin typeface="Algerian" panose="04020705040A02060702" pitchFamily="82" charset="0"/>
              </a:rPr>
              <a:t>ema socio</a:t>
            </a:r>
            <a:r>
              <a:rPr lang="es-CO" sz="4400" dirty="0" smtClean="0">
                <a:solidFill>
                  <a:srgbClr val="00B050"/>
                </a:solidFill>
                <a:latin typeface="Algerian" panose="04020705040A02060702" pitchFamily="82" charset="0"/>
              </a:rPr>
              <a:t>cultural</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4"/>
          <a:stretch>
            <a:fillRect/>
          </a:stretch>
        </p:blipFill>
        <p:spPr>
          <a:xfrm>
            <a:off x="1504144" y="244699"/>
            <a:ext cx="8782856" cy="5047532"/>
          </a:xfrm>
          <a:prstGeom prst="rect">
            <a:avLst/>
          </a:prstGeom>
        </p:spPr>
      </p:pic>
    </p:spTree>
    <p:extLst>
      <p:ext uri="{BB962C8B-B14F-4D97-AF65-F5344CB8AC3E}">
        <p14:creationId xmlns:p14="http://schemas.microsoft.com/office/powerpoint/2010/main" val="3204212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5.1 dem</a:t>
            </a:r>
            <a:r>
              <a:rPr lang="es-CO" sz="4400" dirty="0" smtClean="0">
                <a:solidFill>
                  <a:srgbClr val="FF0000"/>
                </a:solidFill>
                <a:latin typeface="Algerian" panose="04020705040A02060702" pitchFamily="82" charset="0"/>
              </a:rPr>
              <a:t>ogr</a:t>
            </a:r>
            <a:r>
              <a:rPr lang="es-CO" sz="4400" dirty="0" smtClean="0">
                <a:solidFill>
                  <a:srgbClr val="00B050"/>
                </a:solidFill>
                <a:latin typeface="Algerian" panose="04020705040A02060702" pitchFamily="82" charset="0"/>
              </a:rPr>
              <a:t>afía</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Imagen 1"/>
          <p:cNvPicPr>
            <a:picLocks noChangeAspect="1" noChangeArrowheads="1"/>
          </p:cNvPicPr>
          <p:nvPr/>
        </p:nvPicPr>
        <p:blipFill>
          <a:blip r:embed="rId4">
            <a:extLst>
              <a:ext uri="{28A0092B-C50C-407E-A947-70E740481C1C}">
                <a14:useLocalDpi xmlns:a14="http://schemas.microsoft.com/office/drawing/2010/main" val="0"/>
              </a:ext>
            </a:extLst>
          </a:blip>
          <a:srcRect l="18167" t="35347" r="56197" b="39275"/>
          <a:stretch>
            <a:fillRect/>
          </a:stretch>
        </p:blipFill>
        <p:spPr bwMode="auto">
          <a:xfrm>
            <a:off x="4669974" y="0"/>
            <a:ext cx="36957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n 1"/>
          <p:cNvPicPr>
            <a:picLocks noChangeAspect="1" noChangeArrowheads="1"/>
          </p:cNvPicPr>
          <p:nvPr/>
        </p:nvPicPr>
        <p:blipFill>
          <a:blip r:embed="rId4">
            <a:extLst>
              <a:ext uri="{28A0092B-C50C-407E-A947-70E740481C1C}">
                <a14:useLocalDpi xmlns:a14="http://schemas.microsoft.com/office/drawing/2010/main" val="0"/>
              </a:ext>
            </a:extLst>
          </a:blip>
          <a:srcRect l="51443" t="35951" r="6282" b="36253"/>
          <a:stretch>
            <a:fillRect/>
          </a:stretch>
        </p:blipFill>
        <p:spPr bwMode="auto">
          <a:xfrm>
            <a:off x="212139" y="2606041"/>
            <a:ext cx="5141046"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obla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606041"/>
            <a:ext cx="5625172" cy="288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86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584775"/>
          </a:xfrm>
          <a:prstGeom prst="rect">
            <a:avLst/>
          </a:prstGeom>
          <a:noFill/>
        </p:spPr>
        <p:txBody>
          <a:bodyPr wrap="square" rtlCol="0">
            <a:spAutoFit/>
          </a:bodyPr>
          <a:lstStyle/>
          <a:p>
            <a:pPr algn="ctr"/>
            <a:r>
              <a:rPr lang="es-CO" sz="3200" dirty="0" smtClean="0">
                <a:solidFill>
                  <a:srgbClr val="00B050"/>
                </a:solidFill>
                <a:latin typeface="Algerian" panose="04020705040A02060702" pitchFamily="82" charset="0"/>
              </a:rPr>
              <a:t>5.2 cultura </a:t>
            </a:r>
            <a:r>
              <a:rPr lang="es-CO" sz="3200" dirty="0" smtClean="0">
                <a:solidFill>
                  <a:srgbClr val="FF0000"/>
                </a:solidFill>
                <a:latin typeface="Algerian" panose="04020705040A02060702" pitchFamily="82" charset="0"/>
              </a:rPr>
              <a:t>local</a:t>
            </a:r>
            <a:r>
              <a:rPr lang="es-CO" sz="3200" dirty="0" smtClean="0">
                <a:solidFill>
                  <a:srgbClr val="00B050"/>
                </a:solidFill>
                <a:latin typeface="Algerian" panose="04020705040A02060702" pitchFamily="82" charset="0"/>
              </a:rPr>
              <a:t> ambiental</a:t>
            </a:r>
            <a:endParaRPr lang="es-CO" sz="32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3837597" y="704475"/>
            <a:ext cx="6096000" cy="230832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a:spAutoFit/>
          </a:bodyPr>
          <a:lstStyle/>
          <a:p>
            <a:pPr algn="just"/>
            <a:r>
              <a:rPr lang="es-CO" b="1" dirty="0">
                <a:solidFill>
                  <a:srgbClr val="000000"/>
                </a:solidFill>
                <a:latin typeface="Bookman Old Style" panose="02050604050505020204" pitchFamily="18" charset="0"/>
                <a:ea typeface="Calibri" panose="020F0502020204030204" pitchFamily="34" charset="0"/>
              </a:rPr>
              <a:t>El municipio de La Vega junto con diferentes entidades territoriales está comprometido con el cuidado del medio ambiente, es por esto que ha desarrollado </a:t>
            </a:r>
            <a:r>
              <a:rPr lang="es-CO" b="1" dirty="0">
                <a:latin typeface="Bookman Old Style" panose="02050604050505020204" pitchFamily="18" charset="0"/>
                <a:ea typeface="Calibri" panose="020F0502020204030204" pitchFamily="34" charset="0"/>
              </a:rPr>
              <a:t>varios programas y campañas orientadas a la ética ambiental, participación ciudadana, manejo de espacio público, educación ambiental, reciclaje, cuidado de especies de </a:t>
            </a:r>
            <a:r>
              <a:rPr lang="es-CO" b="1" dirty="0">
                <a:solidFill>
                  <a:srgbClr val="000000"/>
                </a:solidFill>
                <a:latin typeface="Bookman Old Style" panose="02050604050505020204" pitchFamily="18" charset="0"/>
                <a:ea typeface="Calibri" panose="020F0502020204030204" pitchFamily="34" charset="0"/>
                <a:hlinkClick r:id="rId4" tooltip="Fauna"/>
              </a:rPr>
              <a:t>fauna</a:t>
            </a:r>
            <a:r>
              <a:rPr lang="es-CO" b="1" dirty="0">
                <a:latin typeface="Bookman Old Style" panose="02050604050505020204" pitchFamily="18" charset="0"/>
                <a:ea typeface="Calibri" panose="020F0502020204030204" pitchFamily="34" charset="0"/>
              </a:rPr>
              <a:t> y </a:t>
            </a:r>
            <a:r>
              <a:rPr lang="es-CO" b="1" dirty="0">
                <a:solidFill>
                  <a:srgbClr val="000000"/>
                </a:solidFill>
                <a:latin typeface="Bookman Old Style" panose="02050604050505020204" pitchFamily="18" charset="0"/>
                <a:ea typeface="Calibri" panose="020F0502020204030204" pitchFamily="34" charset="0"/>
                <a:hlinkClick r:id="rId5" tooltip="Flora"/>
              </a:rPr>
              <a:t>flora</a:t>
            </a:r>
            <a:endParaRPr lang="es-CO" b="1" dirty="0">
              <a:latin typeface="Bookman Old Style" panose="02050604050505020204" pitchFamily="18" charset="0"/>
            </a:endParaRPr>
          </a:p>
        </p:txBody>
      </p:sp>
      <p:pic>
        <p:nvPicPr>
          <p:cNvPr id="3" name="Imagen 2"/>
          <p:cNvPicPr>
            <a:picLocks noChangeAspect="1"/>
          </p:cNvPicPr>
          <p:nvPr/>
        </p:nvPicPr>
        <p:blipFill rotWithShape="1">
          <a:blip r:embed="rId6"/>
          <a:srcRect t="4051"/>
          <a:stretch/>
        </p:blipFill>
        <p:spPr>
          <a:xfrm>
            <a:off x="0" y="0"/>
            <a:ext cx="2667000" cy="2143125"/>
          </a:xfrm>
          <a:prstGeom prst="rect">
            <a:avLst/>
          </a:prstGeom>
        </p:spPr>
      </p:pic>
      <p:pic>
        <p:nvPicPr>
          <p:cNvPr id="10" name="Imagen 9"/>
          <p:cNvPicPr/>
          <p:nvPr/>
        </p:nvPicPr>
        <p:blipFill rotWithShape="1">
          <a:blip r:embed="rId7"/>
          <a:srcRect l="29337" t="24057" r="30469" b="21730"/>
          <a:stretch/>
        </p:blipFill>
        <p:spPr bwMode="auto">
          <a:xfrm>
            <a:off x="7909561" y="3154681"/>
            <a:ext cx="4282440" cy="2740284"/>
          </a:xfrm>
          <a:prstGeom prst="rect">
            <a:avLst/>
          </a:prstGeom>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8"/>
          <a:stretch>
            <a:fillRect/>
          </a:stretch>
        </p:blipFill>
        <p:spPr>
          <a:xfrm>
            <a:off x="10226040" y="0"/>
            <a:ext cx="1965960" cy="1957104"/>
          </a:xfrm>
          <a:prstGeom prst="rect">
            <a:avLst/>
          </a:prstGeom>
        </p:spPr>
      </p:pic>
      <p:pic>
        <p:nvPicPr>
          <p:cNvPr id="5" name="Imagen 4"/>
          <p:cNvPicPr>
            <a:picLocks noChangeAspect="1"/>
          </p:cNvPicPr>
          <p:nvPr/>
        </p:nvPicPr>
        <p:blipFill>
          <a:blip r:embed="rId9"/>
          <a:stretch>
            <a:fillRect/>
          </a:stretch>
        </p:blipFill>
        <p:spPr>
          <a:xfrm>
            <a:off x="228600" y="2545364"/>
            <a:ext cx="3608997" cy="3169920"/>
          </a:xfrm>
          <a:prstGeom prst="rect">
            <a:avLst/>
          </a:prstGeom>
        </p:spPr>
      </p:pic>
    </p:spTree>
    <p:extLst>
      <p:ext uri="{BB962C8B-B14F-4D97-AF65-F5344CB8AC3E}">
        <p14:creationId xmlns:p14="http://schemas.microsoft.com/office/powerpoint/2010/main" val="11674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923330"/>
          </a:xfrm>
          <a:prstGeom prst="rect">
            <a:avLst/>
          </a:prstGeom>
          <a:noFill/>
        </p:spPr>
        <p:txBody>
          <a:bodyPr wrap="square" rtlCol="0">
            <a:spAutoFit/>
          </a:bodyPr>
          <a:lstStyle/>
          <a:p>
            <a:pPr algn="ctr"/>
            <a:r>
              <a:rPr lang="es-CO" sz="5400" dirty="0">
                <a:solidFill>
                  <a:srgbClr val="00B050"/>
                </a:solidFill>
                <a:latin typeface="Algerian" panose="04020705040A02060702" pitchFamily="82" charset="0"/>
              </a:rPr>
              <a:t>6</a:t>
            </a:r>
            <a:r>
              <a:rPr lang="es-CO" sz="5400" dirty="0" smtClean="0">
                <a:solidFill>
                  <a:srgbClr val="00B050"/>
                </a:solidFill>
                <a:latin typeface="Algerian" panose="04020705040A02060702" pitchFamily="82" charset="0"/>
              </a:rPr>
              <a:t>. Sist</a:t>
            </a:r>
            <a:r>
              <a:rPr lang="es-CO" sz="5400" dirty="0" smtClean="0">
                <a:solidFill>
                  <a:srgbClr val="FF0000"/>
                </a:solidFill>
                <a:latin typeface="Algerian" panose="04020705040A02060702" pitchFamily="82" charset="0"/>
              </a:rPr>
              <a:t>ema eco</a:t>
            </a:r>
            <a:r>
              <a:rPr lang="es-CO" sz="5400" dirty="0" smtClean="0">
                <a:solidFill>
                  <a:srgbClr val="00B050"/>
                </a:solidFill>
                <a:latin typeface="Algerian" panose="04020705040A02060702" pitchFamily="82" charset="0"/>
              </a:rPr>
              <a:t>nómico</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4"/>
          <a:stretch>
            <a:fillRect/>
          </a:stretch>
        </p:blipFill>
        <p:spPr>
          <a:xfrm>
            <a:off x="0" y="1"/>
            <a:ext cx="12192000" cy="5790588"/>
          </a:xfrm>
          <a:prstGeom prst="rect">
            <a:avLst/>
          </a:prstGeom>
        </p:spPr>
      </p:pic>
    </p:spTree>
    <p:extLst>
      <p:ext uri="{BB962C8B-B14F-4D97-AF65-F5344CB8AC3E}">
        <p14:creationId xmlns:p14="http://schemas.microsoft.com/office/powerpoint/2010/main" val="3022881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646331"/>
          </a:xfrm>
          <a:prstGeom prst="rect">
            <a:avLst/>
          </a:prstGeom>
          <a:noFill/>
        </p:spPr>
        <p:txBody>
          <a:bodyPr wrap="square" rtlCol="0">
            <a:spAutoFit/>
          </a:bodyPr>
          <a:lstStyle/>
          <a:p>
            <a:pPr algn="ctr"/>
            <a:r>
              <a:rPr lang="es-CO" sz="3600" dirty="0" smtClean="0">
                <a:solidFill>
                  <a:srgbClr val="00B050"/>
                </a:solidFill>
                <a:latin typeface="Algerian" panose="04020705040A02060702" pitchFamily="82" charset="0"/>
              </a:rPr>
              <a:t>6.1 activida</a:t>
            </a:r>
            <a:r>
              <a:rPr lang="es-CO" sz="3600" dirty="0" smtClean="0">
                <a:solidFill>
                  <a:srgbClr val="FF0000"/>
                </a:solidFill>
                <a:latin typeface="Algerian" panose="04020705040A02060702" pitchFamily="82" charset="0"/>
              </a:rPr>
              <a:t>des</a:t>
            </a:r>
            <a:r>
              <a:rPr lang="es-CO" sz="3600" dirty="0" smtClean="0">
                <a:solidFill>
                  <a:srgbClr val="00B050"/>
                </a:solidFill>
                <a:latin typeface="Algerian" panose="04020705040A02060702" pitchFamily="82" charset="0"/>
              </a:rPr>
              <a:t> </a:t>
            </a:r>
            <a:r>
              <a:rPr lang="es-CO" sz="3600" dirty="0" smtClean="0">
                <a:solidFill>
                  <a:srgbClr val="FF0000"/>
                </a:solidFill>
                <a:latin typeface="Algerian" panose="04020705040A02060702" pitchFamily="82" charset="0"/>
              </a:rPr>
              <a:t>eco</a:t>
            </a:r>
            <a:r>
              <a:rPr lang="es-CO" sz="3600" dirty="0" smtClean="0">
                <a:solidFill>
                  <a:srgbClr val="00B050"/>
                </a:solidFill>
                <a:latin typeface="Algerian" panose="04020705040A02060702" pitchFamily="82" charset="0"/>
              </a:rPr>
              <a:t>nómicas</a:t>
            </a:r>
            <a:endParaRPr lang="es-CO" sz="36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rotWithShape="1">
          <a:blip r:embed="rId4"/>
          <a:srcRect r="25565" b="9829"/>
          <a:stretch/>
        </p:blipFill>
        <p:spPr>
          <a:xfrm>
            <a:off x="124644" y="1189613"/>
            <a:ext cx="6416040" cy="4202431"/>
          </a:xfrm>
          <a:prstGeom prst="rect">
            <a:avLst/>
          </a:prstGeom>
        </p:spPr>
      </p:pic>
      <p:sp>
        <p:nvSpPr>
          <p:cNvPr id="5" name="Rectángulo 4"/>
          <p:cNvSpPr/>
          <p:nvPr/>
        </p:nvSpPr>
        <p:spPr>
          <a:xfrm>
            <a:off x="284664" y="131609"/>
            <a:ext cx="6096000" cy="127778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p:spPr>
        <p:txBody>
          <a:bodyPr>
            <a:spAutoFit/>
          </a:bodyPr>
          <a:lstStyle/>
          <a:p>
            <a:pPr marL="6350" marR="0" indent="-6350" algn="just">
              <a:lnSpc>
                <a:spcPct val="107000"/>
              </a:lnSpc>
              <a:spcBef>
                <a:spcPts val="0"/>
              </a:spcBef>
              <a:spcAft>
                <a:spcPts val="1395"/>
              </a:spcAft>
            </a:pPr>
            <a:r>
              <a:rPr lang="es-CO" b="1" dirty="0" smtClean="0">
                <a:latin typeface="Bookman Old Style" panose="02050604050505020204" pitchFamily="18" charset="0"/>
                <a:ea typeface="Calibri" panose="020F0502020204030204" pitchFamily="34" charset="0"/>
              </a:rPr>
              <a:t>La población </a:t>
            </a:r>
            <a:r>
              <a:rPr lang="es-CO" b="1" dirty="0">
                <a:latin typeface="Bookman Old Style" panose="02050604050505020204" pitchFamily="18" charset="0"/>
                <a:ea typeface="Calibri" panose="020F0502020204030204" pitchFamily="34" charset="0"/>
              </a:rPr>
              <a:t>rural cuenta con el 71% en agropecuaria, un 12% en actividades piscícolas y el 17% maneja dos o tres tipos de actividades a la vez con estas características. </a:t>
            </a:r>
          </a:p>
        </p:txBody>
      </p:sp>
      <p:pic>
        <p:nvPicPr>
          <p:cNvPr id="6" name="Imagen 5"/>
          <p:cNvPicPr>
            <a:picLocks noChangeAspect="1"/>
          </p:cNvPicPr>
          <p:nvPr/>
        </p:nvPicPr>
        <p:blipFill>
          <a:blip r:embed="rId5"/>
          <a:stretch>
            <a:fillRect/>
          </a:stretch>
        </p:blipFill>
        <p:spPr>
          <a:xfrm>
            <a:off x="6380664" y="2682095"/>
            <a:ext cx="5499069" cy="3212870"/>
          </a:xfrm>
          <a:prstGeom prst="rect">
            <a:avLst/>
          </a:prstGeom>
        </p:spPr>
      </p:pic>
      <p:sp>
        <p:nvSpPr>
          <p:cNvPr id="32" name="Rectángulo 31"/>
          <p:cNvSpPr/>
          <p:nvPr/>
        </p:nvSpPr>
        <p:spPr>
          <a:xfrm>
            <a:off x="6700704" y="595512"/>
            <a:ext cx="5037983" cy="203132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txBody>
          <a:bodyPr wrap="square">
            <a:spAutoFit/>
          </a:bodyPr>
          <a:lstStyle/>
          <a:p>
            <a:pPr algn="just"/>
            <a:r>
              <a:rPr lang="es-CO" b="1" dirty="0">
                <a:latin typeface="Bookman Old Style" panose="02050604050505020204" pitchFamily="18" charset="0"/>
                <a:ea typeface="Calibri" panose="020F0502020204030204" pitchFamily="34" charset="0"/>
              </a:rPr>
              <a:t>Con base a que la visión futura del municipio </a:t>
            </a:r>
            <a:r>
              <a:rPr lang="es-CO" b="1" dirty="0" smtClean="0">
                <a:latin typeface="Bookman Old Style" panose="02050604050505020204" pitchFamily="18" charset="0"/>
                <a:ea typeface="Calibri" panose="020F0502020204030204" pitchFamily="34" charset="0"/>
              </a:rPr>
              <a:t>está claramente </a:t>
            </a:r>
            <a:r>
              <a:rPr lang="es-CO" b="1" dirty="0">
                <a:latin typeface="Bookman Old Style" panose="02050604050505020204" pitchFamily="18" charset="0"/>
                <a:ea typeface="Calibri" panose="020F0502020204030204" pitchFamily="34" charset="0"/>
              </a:rPr>
              <a:t>direccionada hacia el fortalecimiento de este sector es necesario acoger la una de las 10 opciones elegidas por los turistas en el marco de la “elaboración del Plan Estratégico de Turismo”</a:t>
            </a:r>
          </a:p>
        </p:txBody>
      </p:sp>
    </p:spTree>
    <p:extLst>
      <p:ext uri="{BB962C8B-B14F-4D97-AF65-F5344CB8AC3E}">
        <p14:creationId xmlns:p14="http://schemas.microsoft.com/office/powerpoint/2010/main" val="570584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07886"/>
          </a:xfrm>
          <a:prstGeom prst="rect">
            <a:avLst/>
          </a:prstGeom>
          <a:noFill/>
        </p:spPr>
        <p:txBody>
          <a:bodyPr wrap="square" rtlCol="0">
            <a:spAutoFit/>
          </a:bodyPr>
          <a:lstStyle/>
          <a:p>
            <a:pPr algn="ctr"/>
            <a:r>
              <a:rPr lang="es-CO" sz="4000" dirty="0" smtClean="0">
                <a:solidFill>
                  <a:srgbClr val="00B050"/>
                </a:solidFill>
                <a:latin typeface="Algerian" panose="04020705040A02060702" pitchFamily="82" charset="0"/>
              </a:rPr>
              <a:t>6.2 genera</a:t>
            </a:r>
            <a:r>
              <a:rPr lang="es-CO" sz="4000" dirty="0" smtClean="0">
                <a:solidFill>
                  <a:srgbClr val="FF0000"/>
                </a:solidFill>
                <a:latin typeface="Algerian" panose="04020705040A02060702" pitchFamily="82" charset="0"/>
              </a:rPr>
              <a:t>ción de </a:t>
            </a:r>
            <a:r>
              <a:rPr lang="es-CO" sz="4000" dirty="0" smtClean="0">
                <a:solidFill>
                  <a:srgbClr val="00B050"/>
                </a:solidFill>
                <a:latin typeface="Algerian" panose="04020705040A02060702" pitchFamily="82" charset="0"/>
              </a:rPr>
              <a:t>empleo</a:t>
            </a:r>
            <a:endParaRPr lang="es-CO" sz="40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4"/>
          <a:stretch>
            <a:fillRect/>
          </a:stretch>
        </p:blipFill>
        <p:spPr>
          <a:xfrm>
            <a:off x="106680" y="131361"/>
            <a:ext cx="5376056" cy="2493352"/>
          </a:xfrm>
          <a:prstGeom prst="rect">
            <a:avLst/>
          </a:prstGeom>
        </p:spPr>
      </p:pic>
      <p:pic>
        <p:nvPicPr>
          <p:cNvPr id="7" name="Imagen 6"/>
          <p:cNvPicPr/>
          <p:nvPr/>
        </p:nvPicPr>
        <p:blipFill rotWithShape="1">
          <a:blip r:embed="rId5">
            <a:extLst>
              <a:ext uri="{28A0092B-C50C-407E-A947-70E740481C1C}">
                <a14:useLocalDpi xmlns:a14="http://schemas.microsoft.com/office/drawing/2010/main" val="0"/>
              </a:ext>
            </a:extLst>
          </a:blip>
          <a:srcRect t="23968" b="9291"/>
          <a:stretch/>
        </p:blipFill>
        <p:spPr bwMode="auto">
          <a:xfrm>
            <a:off x="5648325" y="46409"/>
            <a:ext cx="4638675" cy="1724025"/>
          </a:xfrm>
          <a:prstGeom prst="rect">
            <a:avLst/>
          </a:prstGeom>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6"/>
          <a:stretch>
            <a:fillRect/>
          </a:stretch>
        </p:blipFill>
        <p:spPr>
          <a:xfrm>
            <a:off x="106680" y="2873915"/>
            <a:ext cx="5376056" cy="2512099"/>
          </a:xfrm>
          <a:prstGeom prst="rect">
            <a:avLst/>
          </a:prstGeom>
        </p:spPr>
      </p:pic>
      <p:pic>
        <p:nvPicPr>
          <p:cNvPr id="10" name="Imagen 9"/>
          <p:cNvPicPr/>
          <p:nvPr/>
        </p:nvPicPr>
        <p:blipFill rotWithShape="1">
          <a:blip r:embed="rId7" cstate="print">
            <a:extLst>
              <a:ext uri="{28A0092B-C50C-407E-A947-70E740481C1C}">
                <a14:useLocalDpi xmlns:a14="http://schemas.microsoft.com/office/drawing/2010/main" val="0"/>
              </a:ext>
            </a:extLst>
          </a:blip>
          <a:srcRect t="15789" b="17193"/>
          <a:stretch/>
        </p:blipFill>
        <p:spPr bwMode="auto">
          <a:xfrm>
            <a:off x="5648325" y="1880949"/>
            <a:ext cx="4638675" cy="1979378"/>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8" cstate="print">
            <a:extLst>
              <a:ext uri="{28A0092B-C50C-407E-A947-70E740481C1C}">
                <a14:useLocalDpi xmlns:a14="http://schemas.microsoft.com/office/drawing/2010/main" val="0"/>
              </a:ext>
            </a:extLst>
          </a:blip>
          <a:srcRect l="369" t="34886" r="-369" b="26654"/>
          <a:stretch/>
        </p:blipFill>
        <p:spPr bwMode="auto">
          <a:xfrm>
            <a:off x="5648325" y="3970843"/>
            <a:ext cx="4638675" cy="19793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0454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329363"/>
            <a:ext cx="8140700" cy="1354217"/>
          </a:xfrm>
          <a:prstGeom prst="rect">
            <a:avLst/>
          </a:prstGeom>
          <a:noFill/>
        </p:spPr>
        <p:txBody>
          <a:bodyPr wrap="square" rtlCol="0">
            <a:spAutoFit/>
          </a:bodyPr>
          <a:lstStyle/>
          <a:p>
            <a:pPr algn="ctr"/>
            <a:r>
              <a:rPr lang="es-CO" sz="2800" dirty="0">
                <a:solidFill>
                  <a:srgbClr val="00B050"/>
                </a:solidFill>
                <a:latin typeface="Algerian" panose="04020705040A02060702" pitchFamily="82" charset="0"/>
              </a:rPr>
              <a:t>7. </a:t>
            </a:r>
            <a:r>
              <a:rPr lang="es-ES" sz="2800" dirty="0">
                <a:solidFill>
                  <a:srgbClr val="00B050"/>
                </a:solidFill>
                <a:latin typeface="Algerian" panose="04020705040A02060702" pitchFamily="82" charset="0"/>
              </a:rPr>
              <a:t>SISTEMA ADMINIS</a:t>
            </a:r>
            <a:r>
              <a:rPr lang="es-ES" sz="2800" dirty="0">
                <a:solidFill>
                  <a:srgbClr val="FF0000"/>
                </a:solidFill>
                <a:latin typeface="Algerian" panose="04020705040A02060702" pitchFamily="82" charset="0"/>
              </a:rPr>
              <a:t>TRATIVO</a:t>
            </a:r>
            <a:r>
              <a:rPr lang="es-ES" sz="2800" dirty="0">
                <a:solidFill>
                  <a:srgbClr val="00B050"/>
                </a:solidFill>
                <a:latin typeface="Algerian" panose="04020705040A02060702" pitchFamily="82" charset="0"/>
              </a:rPr>
              <a:t> </a:t>
            </a:r>
            <a:r>
              <a:rPr lang="es-ES" sz="2800" dirty="0">
                <a:solidFill>
                  <a:srgbClr val="FF0000"/>
                </a:solidFill>
                <a:latin typeface="Algerian" panose="04020705040A02060702" pitchFamily="82" charset="0"/>
              </a:rPr>
              <a:t>Y DE </a:t>
            </a:r>
            <a:r>
              <a:rPr lang="es-ES" sz="2800" dirty="0" smtClean="0">
                <a:solidFill>
                  <a:srgbClr val="FF0000"/>
                </a:solidFill>
                <a:latin typeface="Algerian" panose="04020705040A02060702" pitchFamily="82" charset="0"/>
              </a:rPr>
              <a:t>GESTIÓN </a:t>
            </a:r>
            <a:r>
              <a:rPr lang="es-ES" sz="2800" dirty="0">
                <a:solidFill>
                  <a:srgbClr val="00B050"/>
                </a:solidFill>
                <a:latin typeface="Algerian" panose="04020705040A02060702" pitchFamily="82" charset="0"/>
              </a:rPr>
              <a:t>AMBIENTAL</a:t>
            </a:r>
            <a:r>
              <a:rPr lang="es-ES" sz="5400" b="1" dirty="0">
                <a:solidFill>
                  <a:srgbClr val="00B050"/>
                </a:solidFill>
              </a:rPr>
              <a:t> </a:t>
            </a:r>
            <a:r>
              <a:rPr lang="es-CO" sz="5400" dirty="0" smtClean="0">
                <a:solidFill>
                  <a:srgbClr val="00B050"/>
                </a:solidFill>
                <a:latin typeface="Algerian" panose="04020705040A02060702" pitchFamily="82" charset="0"/>
              </a:rPr>
              <a:t> </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4"/>
          <a:stretch>
            <a:fillRect/>
          </a:stretch>
        </p:blipFill>
        <p:spPr>
          <a:xfrm>
            <a:off x="0" y="8367"/>
            <a:ext cx="7812673" cy="5180142"/>
          </a:xfrm>
          <a:prstGeom prst="rect">
            <a:avLst/>
          </a:prstGeom>
        </p:spPr>
      </p:pic>
      <p:pic>
        <p:nvPicPr>
          <p:cNvPr id="4" name="Imagen 3"/>
          <p:cNvPicPr>
            <a:picLocks noChangeAspect="1"/>
          </p:cNvPicPr>
          <p:nvPr/>
        </p:nvPicPr>
        <p:blipFill>
          <a:blip r:embed="rId5"/>
          <a:stretch>
            <a:fillRect/>
          </a:stretch>
        </p:blipFill>
        <p:spPr>
          <a:xfrm>
            <a:off x="7812673" y="8367"/>
            <a:ext cx="4486275" cy="5180142"/>
          </a:xfrm>
          <a:prstGeom prst="rect">
            <a:avLst/>
          </a:prstGeom>
        </p:spPr>
      </p:pic>
    </p:spTree>
    <p:extLst>
      <p:ext uri="{BB962C8B-B14F-4D97-AF65-F5344CB8AC3E}">
        <p14:creationId xmlns:p14="http://schemas.microsoft.com/office/powerpoint/2010/main" val="2705442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329363"/>
            <a:ext cx="8140700" cy="923330"/>
          </a:xfrm>
          <a:prstGeom prst="rect">
            <a:avLst/>
          </a:prstGeom>
          <a:noFill/>
        </p:spPr>
        <p:txBody>
          <a:bodyPr wrap="square" rtlCol="0">
            <a:spAutoFit/>
          </a:bodyPr>
          <a:lstStyle/>
          <a:p>
            <a:pPr algn="ctr"/>
            <a:r>
              <a:rPr lang="es-CO" sz="2800" dirty="0" smtClean="0">
                <a:solidFill>
                  <a:srgbClr val="00B050"/>
                </a:solidFill>
                <a:latin typeface="Algerian" panose="04020705040A02060702" pitchFamily="82" charset="0"/>
              </a:rPr>
              <a:t>7.1 </a:t>
            </a:r>
            <a:r>
              <a:rPr lang="es-ES" sz="2800" dirty="0" smtClean="0">
                <a:solidFill>
                  <a:srgbClr val="00B050"/>
                </a:solidFill>
                <a:latin typeface="Algerian" panose="04020705040A02060702" pitchFamily="82" charset="0"/>
              </a:rPr>
              <a:t>estructura </a:t>
            </a:r>
            <a:r>
              <a:rPr lang="es-ES" sz="2800" dirty="0" smtClean="0">
                <a:solidFill>
                  <a:srgbClr val="FF0000"/>
                </a:solidFill>
                <a:latin typeface="Algerian" panose="04020705040A02060702" pitchFamily="82" charset="0"/>
              </a:rPr>
              <a:t>administrativa</a:t>
            </a:r>
            <a:r>
              <a:rPr lang="es-ES" sz="2800" dirty="0" smtClean="0">
                <a:solidFill>
                  <a:srgbClr val="00B050"/>
                </a:solidFill>
                <a:latin typeface="Algerian" panose="04020705040A02060702" pitchFamily="82" charset="0"/>
              </a:rPr>
              <a:t> ambiental</a:t>
            </a:r>
            <a:r>
              <a:rPr lang="es-CO" sz="5400" dirty="0" smtClean="0">
                <a:solidFill>
                  <a:srgbClr val="00B050"/>
                </a:solidFill>
                <a:latin typeface="Algerian" panose="04020705040A02060702" pitchFamily="82" charset="0"/>
              </a:rPr>
              <a:t> </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0" y="0"/>
            <a:ext cx="12192000" cy="96827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b="100000"/>
            </a:path>
            <a:tileRect t="-100000" r="-100000"/>
          </a:gradFill>
        </p:spPr>
        <p:txBody>
          <a:bodyPr wrap="square">
            <a:spAutoFit/>
          </a:bodyPr>
          <a:lstStyle/>
          <a:p>
            <a:pPr marL="6350" indent="-6350" algn="just">
              <a:lnSpc>
                <a:spcPct val="107000"/>
              </a:lnSpc>
              <a:spcAft>
                <a:spcPts val="1395"/>
              </a:spcAft>
            </a:pPr>
            <a:r>
              <a:rPr lang="es-CO" b="1" dirty="0">
                <a:latin typeface="Bookman Old Style" panose="02050604050505020204" pitchFamily="18" charset="0"/>
                <a:ea typeface="Calibri" panose="020F0502020204030204" pitchFamily="34" charset="0"/>
              </a:rPr>
              <a:t>Mediante el acuerdo No. 004 de 2014 se creó el Sistema de Gestión Ambiental Municipal </a:t>
            </a:r>
            <a:r>
              <a:rPr lang="es-CO" b="1" dirty="0" err="1">
                <a:latin typeface="Bookman Old Style" panose="02050604050505020204" pitchFamily="18" charset="0"/>
                <a:ea typeface="Calibri" panose="020F0502020204030204" pitchFamily="34" charset="0"/>
              </a:rPr>
              <a:t>SIGAM</a:t>
            </a:r>
            <a:r>
              <a:rPr lang="es-CO" b="1" dirty="0">
                <a:latin typeface="Bookman Old Style" panose="02050604050505020204" pitchFamily="18" charset="0"/>
                <a:ea typeface="Calibri" panose="020F0502020204030204" pitchFamily="34" charset="0"/>
              </a:rPr>
              <a:t>, el Consejo Ambiental Municipal y el Fondo de Financiamiento para la Gestión Ambiental del Municipio de la Vega Cundinamarca y se dictan otras disposiciones.  Y considerando que la Ley 715 de 2001</a:t>
            </a:r>
          </a:p>
        </p:txBody>
      </p:sp>
      <p:pic>
        <p:nvPicPr>
          <p:cNvPr id="10" name="Imagen 9" descr="organigrama.jpg"/>
          <p:cNvPicPr/>
          <p:nvPr/>
        </p:nvPicPr>
        <p:blipFill rotWithShape="1">
          <a:blip r:embed="rId4">
            <a:extLst>
              <a:ext uri="{BEBA8EAE-BF5A-486C-A8C5-ECC9F3942E4B}">
                <a14:imgProps xmlns:a14="http://schemas.microsoft.com/office/drawing/2010/main">
                  <a14:imgLayer r:embed="rId5">
                    <a14:imgEffect>
                      <a14:backgroundRemoval t="9167" b="75556" l="2917" r="95000">
                        <a14:foregroundMark x1="41563" y1="55694" x2="33229" y2="50694"/>
                        <a14:foregroundMark x1="95208" y1="50278" x2="86667" y2="56528"/>
                        <a14:foregroundMark x1="77500" y1="56806" x2="69375" y2="51389"/>
                        <a14:foregroundMark x1="79375" y1="67361" x2="72083" y2="75556"/>
                        <a14:foregroundMark x1="22083" y1="67222" x2="13021" y2="71944"/>
                        <a14:foregroundMark x1="11250" y1="48611" x2="2917" y2="53889"/>
                        <a14:foregroundMark x1="25938" y1="49583" x2="19167" y2="53889"/>
                        <a14:foregroundMark x1="53646" y1="12222" x2="45313" y2="15556"/>
                        <a14:foregroundMark x1="60729" y1="54028" x2="50729" y2="53333"/>
                        <a14:backgroundMark x1="48542" y1="41667" x2="39167" y2="42361"/>
                      </a14:backgroundRemoval>
                    </a14:imgEffect>
                  </a14:imgLayer>
                </a14:imgProps>
              </a:ext>
              <a:ext uri="{28A0092B-C50C-407E-A947-70E740481C1C}">
                <a14:useLocalDpi xmlns:a14="http://schemas.microsoft.com/office/drawing/2010/main" val="0"/>
              </a:ext>
            </a:extLst>
          </a:blip>
          <a:srcRect t="1584" b="22172"/>
          <a:stretch/>
        </p:blipFill>
        <p:spPr bwMode="auto">
          <a:xfrm>
            <a:off x="2474327" y="1249059"/>
            <a:ext cx="7111633" cy="37995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737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839707"/>
            <a:ext cx="8140700" cy="523220"/>
          </a:xfrm>
          <a:prstGeom prst="rect">
            <a:avLst/>
          </a:prstGeom>
          <a:noFill/>
        </p:spPr>
        <p:txBody>
          <a:bodyPr wrap="square" rtlCol="0">
            <a:spAutoFit/>
          </a:bodyPr>
          <a:lstStyle/>
          <a:p>
            <a:pPr algn="ctr"/>
            <a:r>
              <a:rPr lang="es-CO" sz="2800" dirty="0">
                <a:solidFill>
                  <a:srgbClr val="00B050"/>
                </a:solidFill>
                <a:latin typeface="Algerian" panose="04020705040A02060702" pitchFamily="82" charset="0"/>
              </a:rPr>
              <a:t>7. </a:t>
            </a:r>
            <a:r>
              <a:rPr lang="es-CO" sz="2800" dirty="0" smtClean="0">
                <a:solidFill>
                  <a:srgbClr val="00B050"/>
                </a:solidFill>
                <a:latin typeface="Algerian" panose="04020705040A02060702" pitchFamily="82" charset="0"/>
              </a:rPr>
              <a:t>2 actor</a:t>
            </a:r>
            <a:r>
              <a:rPr lang="es-CO" sz="2800" dirty="0" smtClean="0">
                <a:solidFill>
                  <a:srgbClr val="FF0000"/>
                </a:solidFill>
                <a:latin typeface="Algerian" panose="04020705040A02060702" pitchFamily="82" charset="0"/>
              </a:rPr>
              <a:t>es</a:t>
            </a:r>
            <a:r>
              <a:rPr lang="es-CO" sz="2800" dirty="0" smtClean="0">
                <a:solidFill>
                  <a:srgbClr val="00B050"/>
                </a:solidFill>
                <a:latin typeface="Algerian" panose="04020705040A02060702" pitchFamily="82" charset="0"/>
              </a:rPr>
              <a:t> </a:t>
            </a:r>
            <a:r>
              <a:rPr lang="es-CO" sz="2800" dirty="0" smtClean="0">
                <a:solidFill>
                  <a:srgbClr val="FF0000"/>
                </a:solidFill>
                <a:latin typeface="Algerian" panose="04020705040A02060702" pitchFamily="82" charset="0"/>
              </a:rPr>
              <a:t>ambi</a:t>
            </a:r>
            <a:r>
              <a:rPr lang="es-CO" sz="2800" dirty="0" smtClean="0">
                <a:solidFill>
                  <a:srgbClr val="00B050"/>
                </a:solidFill>
                <a:latin typeface="Algerian" panose="04020705040A02060702" pitchFamily="82" charset="0"/>
              </a:rPr>
              <a:t>entales</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61261" y="19441"/>
            <a:ext cx="4098106" cy="92333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COMITÉ INTERINSTITUCIONAL DE EDUCACIÓN AMBIENTAL (CIDEA)</a:t>
            </a:r>
            <a:endParaRPr lang="es-CO" b="1" dirty="0">
              <a:latin typeface="Bookman Old Style" panose="02050604050505020204" pitchFamily="18" charset="0"/>
            </a:endParaRPr>
          </a:p>
        </p:txBody>
      </p:sp>
      <p:pic>
        <p:nvPicPr>
          <p:cNvPr id="5" name="Imagen 4"/>
          <p:cNvPicPr>
            <a:picLocks noChangeAspect="1"/>
          </p:cNvPicPr>
          <p:nvPr/>
        </p:nvPicPr>
        <p:blipFill>
          <a:blip r:embed="rId4"/>
          <a:stretch>
            <a:fillRect/>
          </a:stretch>
        </p:blipFill>
        <p:spPr>
          <a:xfrm>
            <a:off x="0" y="942771"/>
            <a:ext cx="4602480" cy="3110237"/>
          </a:xfrm>
          <a:prstGeom prst="rect">
            <a:avLst/>
          </a:prstGeom>
        </p:spPr>
      </p:pic>
      <p:sp>
        <p:nvSpPr>
          <p:cNvPr id="10" name="CuadroTexto 9"/>
          <p:cNvSpPr txBox="1"/>
          <p:nvPr/>
        </p:nvSpPr>
        <p:spPr>
          <a:xfrm>
            <a:off x="7881261" y="19441"/>
            <a:ext cx="4098106"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INSTITUCIONES EDUCATIVAS</a:t>
            </a:r>
            <a:endParaRPr lang="es-CO" b="1" dirty="0">
              <a:latin typeface="Bookman Old Style" panose="02050604050505020204" pitchFamily="18" charset="0"/>
            </a:endParaRPr>
          </a:p>
        </p:txBody>
      </p:sp>
      <p:pic>
        <p:nvPicPr>
          <p:cNvPr id="7" name="Imagen 6"/>
          <p:cNvPicPr>
            <a:picLocks noChangeAspect="1"/>
          </p:cNvPicPr>
          <p:nvPr/>
        </p:nvPicPr>
        <p:blipFill>
          <a:blip r:embed="rId5"/>
          <a:stretch>
            <a:fillRect/>
          </a:stretch>
        </p:blipFill>
        <p:spPr>
          <a:xfrm>
            <a:off x="8736355" y="384170"/>
            <a:ext cx="2387918" cy="2387918"/>
          </a:xfrm>
          <a:prstGeom prst="rect">
            <a:avLst/>
          </a:prstGeom>
        </p:spPr>
      </p:pic>
      <p:pic>
        <p:nvPicPr>
          <p:cNvPr id="12" name="Imagen 11"/>
          <p:cNvPicPr/>
          <p:nvPr/>
        </p:nvPicPr>
        <p:blipFill>
          <a:blip r:embed="rId6" cstate="print">
            <a:extLst>
              <a:ext uri="{28A0092B-C50C-407E-A947-70E740481C1C}">
                <a14:useLocalDpi xmlns:a14="http://schemas.microsoft.com/office/drawing/2010/main" val="0"/>
              </a:ext>
            </a:extLst>
          </a:blip>
          <a:stretch>
            <a:fillRect/>
          </a:stretch>
        </p:blipFill>
        <p:spPr>
          <a:xfrm>
            <a:off x="4985661" y="3291131"/>
            <a:ext cx="4115527" cy="2233604"/>
          </a:xfrm>
          <a:prstGeom prst="rect">
            <a:avLst/>
          </a:prstGeom>
        </p:spPr>
      </p:pic>
      <p:sp>
        <p:nvSpPr>
          <p:cNvPr id="14" name="CuadroTexto 13"/>
          <p:cNvSpPr txBox="1"/>
          <p:nvPr/>
        </p:nvSpPr>
        <p:spPr>
          <a:xfrm>
            <a:off x="4985661" y="2921799"/>
            <a:ext cx="4098106"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RECUPERADORES DE OFICIO</a:t>
            </a:r>
            <a:endParaRPr lang="es-CO" b="1" dirty="0">
              <a:latin typeface="Bookman Old Style" panose="02050604050505020204" pitchFamily="18" charset="0"/>
            </a:endParaRPr>
          </a:p>
        </p:txBody>
      </p:sp>
    </p:spTree>
    <p:extLst>
      <p:ext uri="{BB962C8B-B14F-4D97-AF65-F5344CB8AC3E}">
        <p14:creationId xmlns:p14="http://schemas.microsoft.com/office/powerpoint/2010/main" val="1093095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p:cNvSpPr txBox="1"/>
          <p:nvPr/>
        </p:nvSpPr>
        <p:spPr>
          <a:xfrm>
            <a:off x="2310314" y="5950222"/>
            <a:ext cx="8140700" cy="923330"/>
          </a:xfrm>
          <a:prstGeom prst="rect">
            <a:avLst/>
          </a:prstGeom>
          <a:noFill/>
        </p:spPr>
        <p:txBody>
          <a:bodyPr wrap="square" rtlCol="0">
            <a:spAutoFit/>
          </a:bodyPr>
          <a:lstStyle/>
          <a:p>
            <a:pPr algn="ctr"/>
            <a:r>
              <a:rPr lang="es-CO" sz="5400" dirty="0" smtClean="0">
                <a:solidFill>
                  <a:srgbClr val="00B050"/>
                </a:solidFill>
                <a:latin typeface="Algerian" panose="04020705040A02060702" pitchFamily="82" charset="0"/>
              </a:rPr>
              <a:t>1.2 LOCA</a:t>
            </a:r>
            <a:r>
              <a:rPr lang="es-CO" sz="5400" dirty="0" smtClean="0">
                <a:solidFill>
                  <a:srgbClr val="FF0000"/>
                </a:solidFill>
                <a:latin typeface="Algerian" panose="04020705040A02060702" pitchFamily="82" charset="0"/>
              </a:rPr>
              <a:t>LIZA</a:t>
            </a:r>
            <a:r>
              <a:rPr lang="es-CO" sz="5400" dirty="0" smtClean="0">
                <a:solidFill>
                  <a:srgbClr val="00B050"/>
                </a:solidFill>
                <a:latin typeface="Algerian" panose="04020705040A02060702" pitchFamily="82" charset="0"/>
              </a:rPr>
              <a:t>CIÓN</a:t>
            </a:r>
            <a:endParaRPr lang="es-CO" sz="5400" dirty="0">
              <a:solidFill>
                <a:srgbClr val="00B050"/>
              </a:solidFill>
              <a:latin typeface="Algerian" panose="04020705040A02060702" pitchFamily="82" charset="0"/>
            </a:endParaRPr>
          </a:p>
        </p:txBody>
      </p:sp>
      <p:sp>
        <p:nvSpPr>
          <p:cNvPr id="2" name="Rectángulo 1"/>
          <p:cNvSpPr/>
          <p:nvPr/>
        </p:nvSpPr>
        <p:spPr>
          <a:xfrm>
            <a:off x="8022" y="-5845"/>
            <a:ext cx="4932609" cy="175432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p:spPr>
        <p:txBody>
          <a:bodyPr wrap="square">
            <a:spAutoFit/>
          </a:bodyPr>
          <a:lstStyle/>
          <a:p>
            <a:pPr algn="just"/>
            <a:r>
              <a:rPr lang="es-CO" dirty="0">
                <a:latin typeface="Bookman Old Style" panose="02050604050505020204" pitchFamily="18" charset="0"/>
              </a:rPr>
              <a:t>El municipio de la </a:t>
            </a:r>
            <a:r>
              <a:rPr lang="es-CO" dirty="0" smtClean="0">
                <a:latin typeface="Bookman Old Style" panose="02050604050505020204" pitchFamily="18" charset="0"/>
              </a:rPr>
              <a:t>Vega </a:t>
            </a:r>
            <a:r>
              <a:rPr lang="es-CO" dirty="0">
                <a:latin typeface="Bookman Old Style" panose="02050604050505020204" pitchFamily="18" charset="0"/>
              </a:rPr>
              <a:t>hace parte de la Región del </a:t>
            </a:r>
            <a:r>
              <a:rPr lang="es-CO" dirty="0" smtClean="0">
                <a:latin typeface="Bookman Old Style" panose="02050604050505020204" pitchFamily="18" charset="0"/>
              </a:rPr>
              <a:t>Gualivá, en el Departamento de Cundinamarca, </a:t>
            </a:r>
            <a:r>
              <a:rPr lang="es-CO" dirty="0">
                <a:latin typeface="Bookman Old Style" panose="02050604050505020204" pitchFamily="18" charset="0"/>
              </a:rPr>
              <a:t>cuenta con una extensión de 15.352 </a:t>
            </a:r>
            <a:r>
              <a:rPr lang="es-CO" dirty="0" smtClean="0">
                <a:latin typeface="Bookman Old Style" panose="02050604050505020204" pitchFamily="18" charset="0"/>
              </a:rPr>
              <a:t>ha </a:t>
            </a:r>
            <a:r>
              <a:rPr lang="es-CO" dirty="0">
                <a:latin typeface="Bookman Old Style" panose="02050604050505020204" pitchFamily="18" charset="0"/>
              </a:rPr>
              <a:t>de las cuales 94 </a:t>
            </a:r>
            <a:r>
              <a:rPr lang="es-CO" dirty="0" smtClean="0">
                <a:latin typeface="Bookman Old Style" panose="02050604050505020204" pitchFamily="18" charset="0"/>
              </a:rPr>
              <a:t>ha </a:t>
            </a:r>
            <a:r>
              <a:rPr lang="es-CO" dirty="0">
                <a:latin typeface="Bookman Old Style" panose="02050604050505020204" pitchFamily="18" charset="0"/>
              </a:rPr>
              <a:t>corresponden al área </a:t>
            </a:r>
            <a:r>
              <a:rPr lang="es-CO" dirty="0" smtClean="0">
                <a:latin typeface="Bookman Old Style" panose="02050604050505020204" pitchFamily="18" charset="0"/>
              </a:rPr>
              <a:t>urbana, a 54 km del Bogotá D.C.</a:t>
            </a:r>
            <a:endParaRPr lang="es-CO" dirty="0">
              <a:latin typeface="Baskerville Old Face" panose="02020602080505020303" pitchFamily="18" charset="0"/>
            </a:endParaRPr>
          </a:p>
        </p:txBody>
      </p:sp>
      <p:sp>
        <p:nvSpPr>
          <p:cNvPr id="5" name="CuadroTexto 4"/>
          <p:cNvSpPr txBox="1"/>
          <p:nvPr/>
        </p:nvSpPr>
        <p:spPr>
          <a:xfrm>
            <a:off x="6336406" y="3614270"/>
            <a:ext cx="5855594" cy="2308324"/>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txBody>
          <a:bodyPr wrap="square" rtlCol="0">
            <a:spAutoFit/>
          </a:bodyPr>
          <a:lstStyle/>
          <a:p>
            <a:r>
              <a:rPr lang="es-CO" dirty="0">
                <a:latin typeface="Bookman Old Style" panose="02050604050505020204" pitchFamily="18" charset="0"/>
              </a:rPr>
              <a:t>Límites del municipio: </a:t>
            </a:r>
          </a:p>
          <a:p>
            <a:r>
              <a:rPr lang="es-CO" dirty="0">
                <a:latin typeface="Bookman Old Style" panose="02050604050505020204" pitchFamily="18" charset="0"/>
              </a:rPr>
              <a:t> </a:t>
            </a:r>
          </a:p>
          <a:p>
            <a:r>
              <a:rPr lang="es-CO" dirty="0">
                <a:latin typeface="Bookman Old Style" panose="02050604050505020204" pitchFamily="18" charset="0"/>
              </a:rPr>
              <a:t>Al norte con los municipios de Vergara y Nocaima. </a:t>
            </a:r>
          </a:p>
          <a:p>
            <a:pPr algn="just"/>
            <a:r>
              <a:rPr lang="es-CO" dirty="0">
                <a:latin typeface="Bookman Old Style" panose="02050604050505020204" pitchFamily="18" charset="0"/>
              </a:rPr>
              <a:t>Al sur con el municipio de Facatativá. </a:t>
            </a:r>
          </a:p>
          <a:p>
            <a:pPr algn="just"/>
            <a:r>
              <a:rPr lang="es-CO" dirty="0">
                <a:latin typeface="Bookman Old Style" panose="02050604050505020204" pitchFamily="18" charset="0"/>
              </a:rPr>
              <a:t>Al occidente con el municipio de Sasaima </a:t>
            </a:r>
          </a:p>
          <a:p>
            <a:r>
              <a:rPr lang="es-CO" dirty="0">
                <a:latin typeface="Bookman Old Style" panose="02050604050505020204" pitchFamily="18" charset="0"/>
              </a:rPr>
              <a:t>Al oriente con los municipios de Supatá y San Francisco </a:t>
            </a:r>
          </a:p>
          <a:p>
            <a:endParaRPr lang="es-CO" dirty="0"/>
          </a:p>
        </p:txBody>
      </p:sp>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1237163" y="1769971"/>
            <a:ext cx="4468969" cy="4152623"/>
          </a:xfrm>
          <a:prstGeom prst="rect">
            <a:avLst/>
          </a:prstGeom>
          <a:noFill/>
          <a:ln>
            <a:solidFill>
              <a:schemeClr val="tx1"/>
            </a:solidFill>
          </a:ln>
        </p:spPr>
      </p:pic>
      <p:pic>
        <p:nvPicPr>
          <p:cNvPr id="7" name="Imagen 6"/>
          <p:cNvPicPr>
            <a:picLocks noChangeAspect="1"/>
          </p:cNvPicPr>
          <p:nvPr/>
        </p:nvPicPr>
        <p:blipFill>
          <a:blip r:embed="rId5"/>
          <a:stretch>
            <a:fillRect/>
          </a:stretch>
        </p:blipFill>
        <p:spPr>
          <a:xfrm>
            <a:off x="5706132" y="-7147"/>
            <a:ext cx="5069983" cy="3621417"/>
          </a:xfrm>
          <a:prstGeom prst="rect">
            <a:avLst/>
          </a:prstGeom>
        </p:spPr>
      </p:pic>
    </p:spTree>
    <p:extLst>
      <p:ext uri="{BB962C8B-B14F-4D97-AF65-F5344CB8AC3E}">
        <p14:creationId xmlns:p14="http://schemas.microsoft.com/office/powerpoint/2010/main" val="4292558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839707"/>
            <a:ext cx="8140700" cy="523220"/>
          </a:xfrm>
          <a:prstGeom prst="rect">
            <a:avLst/>
          </a:prstGeom>
          <a:noFill/>
        </p:spPr>
        <p:txBody>
          <a:bodyPr wrap="square" rtlCol="0">
            <a:spAutoFit/>
          </a:bodyPr>
          <a:lstStyle/>
          <a:p>
            <a:pPr algn="ctr"/>
            <a:r>
              <a:rPr lang="es-CO" sz="2800" dirty="0">
                <a:solidFill>
                  <a:srgbClr val="00B050"/>
                </a:solidFill>
                <a:latin typeface="Algerian" panose="04020705040A02060702" pitchFamily="82" charset="0"/>
              </a:rPr>
              <a:t>7. </a:t>
            </a:r>
            <a:r>
              <a:rPr lang="es-CO" sz="2800" dirty="0" smtClean="0">
                <a:solidFill>
                  <a:srgbClr val="00B050"/>
                </a:solidFill>
                <a:latin typeface="Algerian" panose="04020705040A02060702" pitchFamily="82" charset="0"/>
              </a:rPr>
              <a:t>2 actor</a:t>
            </a:r>
            <a:r>
              <a:rPr lang="es-CO" sz="2800" dirty="0" smtClean="0">
                <a:solidFill>
                  <a:srgbClr val="FF0000"/>
                </a:solidFill>
                <a:latin typeface="Algerian" panose="04020705040A02060702" pitchFamily="82" charset="0"/>
              </a:rPr>
              <a:t>es</a:t>
            </a:r>
            <a:r>
              <a:rPr lang="es-CO" sz="2800" dirty="0" smtClean="0">
                <a:solidFill>
                  <a:srgbClr val="00B050"/>
                </a:solidFill>
                <a:latin typeface="Algerian" panose="04020705040A02060702" pitchFamily="82" charset="0"/>
              </a:rPr>
              <a:t> </a:t>
            </a:r>
            <a:r>
              <a:rPr lang="es-CO" sz="2800" dirty="0" smtClean="0">
                <a:solidFill>
                  <a:srgbClr val="FF0000"/>
                </a:solidFill>
                <a:latin typeface="Algerian" panose="04020705040A02060702" pitchFamily="82" charset="0"/>
              </a:rPr>
              <a:t>ambi</a:t>
            </a:r>
            <a:r>
              <a:rPr lang="es-CO" sz="2800" dirty="0" smtClean="0">
                <a:solidFill>
                  <a:srgbClr val="00B050"/>
                </a:solidFill>
                <a:latin typeface="Algerian" panose="04020705040A02060702" pitchFamily="82" charset="0"/>
              </a:rPr>
              <a:t>entales</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0" y="19441"/>
            <a:ext cx="4849927"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PRODUCTORES</a:t>
            </a:r>
            <a:endParaRPr lang="es-CO" b="1" dirty="0">
              <a:latin typeface="Bookman Old Style" panose="02050604050505020204" pitchFamily="18" charset="0"/>
            </a:endParaRPr>
          </a:p>
        </p:txBody>
      </p:sp>
      <p:sp>
        <p:nvSpPr>
          <p:cNvPr id="10" name="CuadroTexto 9"/>
          <p:cNvSpPr txBox="1"/>
          <p:nvPr/>
        </p:nvSpPr>
        <p:spPr>
          <a:xfrm>
            <a:off x="7114152" y="28207"/>
            <a:ext cx="4098106"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ACUEDUCTOS RURALES</a:t>
            </a:r>
            <a:endParaRPr lang="es-CO" b="1" dirty="0">
              <a:latin typeface="Bookman Old Style" panose="02050604050505020204" pitchFamily="18" charset="0"/>
            </a:endParaRPr>
          </a:p>
        </p:txBody>
      </p:sp>
      <p:sp>
        <p:nvSpPr>
          <p:cNvPr id="14" name="CuadroTexto 13"/>
          <p:cNvSpPr txBox="1"/>
          <p:nvPr/>
        </p:nvSpPr>
        <p:spPr>
          <a:xfrm>
            <a:off x="154581" y="3568344"/>
            <a:ext cx="4098106" cy="64633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rtlCol="0">
            <a:spAutoFit/>
          </a:bodyPr>
          <a:lstStyle/>
          <a:p>
            <a:pPr algn="ctr"/>
            <a:r>
              <a:rPr lang="es-CO" b="1" dirty="0" smtClean="0">
                <a:latin typeface="Bookman Old Style" panose="02050604050505020204" pitchFamily="18" charset="0"/>
              </a:rPr>
              <a:t>JUNTA DEFENSORA DE ANIMALES</a:t>
            </a:r>
            <a:endParaRPr lang="es-CO" b="1" dirty="0">
              <a:latin typeface="Bookman Old Style" panose="02050604050505020204" pitchFamily="18" charset="0"/>
            </a:endParaRPr>
          </a:p>
        </p:txBody>
      </p:sp>
      <p:pic>
        <p:nvPicPr>
          <p:cNvPr id="3" name="Imagen 2"/>
          <p:cNvPicPr>
            <a:picLocks noChangeAspect="1"/>
          </p:cNvPicPr>
          <p:nvPr/>
        </p:nvPicPr>
        <p:blipFill>
          <a:blip r:embed="rId4"/>
          <a:stretch>
            <a:fillRect/>
          </a:stretch>
        </p:blipFill>
        <p:spPr>
          <a:xfrm>
            <a:off x="0" y="384170"/>
            <a:ext cx="4849927" cy="2846431"/>
          </a:xfrm>
          <a:prstGeom prst="rect">
            <a:avLst/>
          </a:prstGeom>
        </p:spPr>
      </p:pic>
      <p:pic>
        <p:nvPicPr>
          <p:cNvPr id="4" name="Imagen 3"/>
          <p:cNvPicPr>
            <a:picLocks noChangeAspect="1"/>
          </p:cNvPicPr>
          <p:nvPr/>
        </p:nvPicPr>
        <p:blipFill>
          <a:blip r:embed="rId5"/>
          <a:stretch>
            <a:fillRect/>
          </a:stretch>
        </p:blipFill>
        <p:spPr>
          <a:xfrm>
            <a:off x="7585502" y="397539"/>
            <a:ext cx="3155407" cy="3493970"/>
          </a:xfrm>
          <a:prstGeom prst="rect">
            <a:avLst/>
          </a:prstGeom>
        </p:spPr>
      </p:pic>
      <p:pic>
        <p:nvPicPr>
          <p:cNvPr id="6" name="Imagen 5"/>
          <p:cNvPicPr>
            <a:picLocks noChangeAspect="1"/>
          </p:cNvPicPr>
          <p:nvPr/>
        </p:nvPicPr>
        <p:blipFill>
          <a:blip r:embed="rId6"/>
          <a:stretch>
            <a:fillRect/>
          </a:stretch>
        </p:blipFill>
        <p:spPr>
          <a:xfrm>
            <a:off x="4252687" y="3226507"/>
            <a:ext cx="3332815" cy="2617295"/>
          </a:xfrm>
          <a:prstGeom prst="rect">
            <a:avLst/>
          </a:prstGeom>
        </p:spPr>
      </p:pic>
    </p:spTree>
    <p:extLst>
      <p:ext uri="{BB962C8B-B14F-4D97-AF65-F5344CB8AC3E}">
        <p14:creationId xmlns:p14="http://schemas.microsoft.com/office/powerpoint/2010/main" val="2303215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848074"/>
            <a:ext cx="8140700" cy="584775"/>
          </a:xfrm>
          <a:prstGeom prst="rect">
            <a:avLst/>
          </a:prstGeom>
          <a:noFill/>
        </p:spPr>
        <p:txBody>
          <a:bodyPr wrap="square" rtlCol="0">
            <a:spAutoFit/>
          </a:bodyPr>
          <a:lstStyle/>
          <a:p>
            <a:pPr algn="ctr"/>
            <a:r>
              <a:rPr lang="es-CO" sz="3200" dirty="0">
                <a:solidFill>
                  <a:srgbClr val="00B050"/>
                </a:solidFill>
                <a:latin typeface="Algerian" panose="04020705040A02060702" pitchFamily="82" charset="0"/>
              </a:rPr>
              <a:t>8</a:t>
            </a:r>
            <a:r>
              <a:rPr lang="es-CO" sz="3200" dirty="0" smtClean="0">
                <a:solidFill>
                  <a:srgbClr val="00B050"/>
                </a:solidFill>
                <a:latin typeface="Algerian" panose="04020705040A02060702" pitchFamily="82" charset="0"/>
              </a:rPr>
              <a:t>. Problem</a:t>
            </a:r>
            <a:r>
              <a:rPr lang="es-CO" sz="3200" dirty="0" smtClean="0">
                <a:solidFill>
                  <a:srgbClr val="FF0000"/>
                </a:solidFill>
                <a:latin typeface="Algerian" panose="04020705040A02060702" pitchFamily="82" charset="0"/>
              </a:rPr>
              <a:t>áticas ambi</a:t>
            </a:r>
            <a:r>
              <a:rPr lang="es-CO" sz="3200" dirty="0" smtClean="0">
                <a:solidFill>
                  <a:srgbClr val="00B050"/>
                </a:solidFill>
                <a:latin typeface="Algerian" panose="04020705040A02060702" pitchFamily="82" charset="0"/>
              </a:rPr>
              <a:t>entales</a:t>
            </a:r>
            <a:endParaRPr lang="es-CO" sz="32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512159"/>
            <a:ext cx="2815901" cy="1120666"/>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897005" y="5512158"/>
            <a:ext cx="2294995" cy="112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4"/>
          <a:stretch>
            <a:fillRect/>
          </a:stretch>
        </p:blipFill>
        <p:spPr>
          <a:xfrm>
            <a:off x="0" y="0"/>
            <a:ext cx="3324225" cy="3600450"/>
          </a:xfrm>
          <a:prstGeom prst="rect">
            <a:avLst/>
          </a:prstGeom>
        </p:spPr>
      </p:pic>
      <p:pic>
        <p:nvPicPr>
          <p:cNvPr id="3" name="Imagen 2"/>
          <p:cNvPicPr>
            <a:picLocks noChangeAspect="1"/>
          </p:cNvPicPr>
          <p:nvPr/>
        </p:nvPicPr>
        <p:blipFill>
          <a:blip r:embed="rId5"/>
          <a:stretch>
            <a:fillRect/>
          </a:stretch>
        </p:blipFill>
        <p:spPr>
          <a:xfrm>
            <a:off x="3866994" y="0"/>
            <a:ext cx="4602480" cy="3929645"/>
          </a:xfrm>
          <a:prstGeom prst="rect">
            <a:avLst/>
          </a:prstGeom>
        </p:spPr>
      </p:pic>
      <p:sp>
        <p:nvSpPr>
          <p:cNvPr id="4" name="CuadroTexto 3"/>
          <p:cNvSpPr txBox="1"/>
          <p:nvPr/>
        </p:nvSpPr>
        <p:spPr>
          <a:xfrm>
            <a:off x="4446114" y="3929645"/>
            <a:ext cx="3444240" cy="369332"/>
          </a:xfrm>
          <a:prstGeom prst="rect">
            <a:avLst/>
          </a:prstGeom>
          <a:noFill/>
        </p:spPr>
        <p:txBody>
          <a:bodyPr wrap="square" rtlCol="0">
            <a:spAutoFit/>
          </a:bodyPr>
          <a:lstStyle/>
          <a:p>
            <a:r>
              <a:rPr lang="es-CO" dirty="0" smtClean="0"/>
              <a:t>DISPOSICIÓN INADECUADA DE RCD</a:t>
            </a:r>
            <a:endParaRPr lang="es-CO" dirty="0"/>
          </a:p>
        </p:txBody>
      </p:sp>
      <p:sp>
        <p:nvSpPr>
          <p:cNvPr id="5" name="CuadroTexto 4"/>
          <p:cNvSpPr txBox="1"/>
          <p:nvPr/>
        </p:nvSpPr>
        <p:spPr>
          <a:xfrm>
            <a:off x="301301" y="3583448"/>
            <a:ext cx="2514600" cy="646331"/>
          </a:xfrm>
          <a:prstGeom prst="rect">
            <a:avLst/>
          </a:prstGeom>
          <a:noFill/>
        </p:spPr>
        <p:txBody>
          <a:bodyPr wrap="square" rtlCol="0">
            <a:spAutoFit/>
          </a:bodyPr>
          <a:lstStyle/>
          <a:p>
            <a:pPr algn="just"/>
            <a:r>
              <a:rPr lang="es-CO" dirty="0" smtClean="0"/>
              <a:t>RESIDUOS SÓLIDOS DEN FUENTES HÍDRICAS</a:t>
            </a:r>
            <a:endParaRPr lang="es-CO" dirty="0"/>
          </a:p>
        </p:txBody>
      </p:sp>
      <p:pic>
        <p:nvPicPr>
          <p:cNvPr id="10" name="Imagen 9"/>
          <p:cNvPicPr/>
          <p:nvPr/>
        </p:nvPicPr>
        <p:blipFill>
          <a:blip r:embed="rId6"/>
          <a:stretch>
            <a:fillRect/>
          </a:stretch>
        </p:blipFill>
        <p:spPr>
          <a:xfrm>
            <a:off x="8551919" y="3335792"/>
            <a:ext cx="3307081" cy="1787974"/>
          </a:xfrm>
          <a:prstGeom prst="rect">
            <a:avLst/>
          </a:prstGeom>
        </p:spPr>
      </p:pic>
      <p:sp>
        <p:nvSpPr>
          <p:cNvPr id="6" name="CuadroTexto 5"/>
          <p:cNvSpPr txBox="1"/>
          <p:nvPr/>
        </p:nvSpPr>
        <p:spPr>
          <a:xfrm>
            <a:off x="9024359" y="2947400"/>
            <a:ext cx="2362200" cy="369332"/>
          </a:xfrm>
          <a:prstGeom prst="rect">
            <a:avLst/>
          </a:prstGeom>
          <a:noFill/>
        </p:spPr>
        <p:txBody>
          <a:bodyPr wrap="square" rtlCol="0">
            <a:spAutoFit/>
          </a:bodyPr>
          <a:lstStyle/>
          <a:p>
            <a:r>
              <a:rPr lang="es-CO" dirty="0" smtClean="0"/>
              <a:t>EMISIÓN DE GASES</a:t>
            </a:r>
            <a:endParaRPr lang="es-CO" dirty="0"/>
          </a:p>
        </p:txBody>
      </p:sp>
    </p:spTree>
    <p:extLst>
      <p:ext uri="{BB962C8B-B14F-4D97-AF65-F5344CB8AC3E}">
        <p14:creationId xmlns:p14="http://schemas.microsoft.com/office/powerpoint/2010/main" val="452641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0" y="5512159"/>
            <a:ext cx="2815901" cy="1120666"/>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897005" y="5512158"/>
            <a:ext cx="2294995" cy="112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p:cNvSpPr txBox="1"/>
          <p:nvPr/>
        </p:nvSpPr>
        <p:spPr>
          <a:xfrm>
            <a:off x="2310314" y="5848074"/>
            <a:ext cx="8140700" cy="646331"/>
          </a:xfrm>
          <a:prstGeom prst="rect">
            <a:avLst/>
          </a:prstGeom>
          <a:noFill/>
        </p:spPr>
        <p:txBody>
          <a:bodyPr wrap="square" rtlCol="0">
            <a:spAutoFit/>
          </a:bodyPr>
          <a:lstStyle/>
          <a:p>
            <a:pPr algn="ctr"/>
            <a:r>
              <a:rPr lang="es-CO" sz="3600" dirty="0">
                <a:solidFill>
                  <a:srgbClr val="00B050"/>
                </a:solidFill>
                <a:latin typeface="Algerian" panose="04020705040A02060702" pitchFamily="82" charset="0"/>
              </a:rPr>
              <a:t>9</a:t>
            </a:r>
            <a:r>
              <a:rPr lang="es-CO" sz="3600" dirty="0" smtClean="0">
                <a:solidFill>
                  <a:srgbClr val="00B050"/>
                </a:solidFill>
                <a:latin typeface="Algerian" panose="04020705040A02060702" pitchFamily="82" charset="0"/>
              </a:rPr>
              <a:t>. Vulner</a:t>
            </a:r>
            <a:r>
              <a:rPr lang="es-CO" sz="3600" dirty="0" smtClean="0">
                <a:solidFill>
                  <a:srgbClr val="FF0000"/>
                </a:solidFill>
                <a:latin typeface="Algerian" panose="04020705040A02060702" pitchFamily="82" charset="0"/>
              </a:rPr>
              <a:t>abilidad</a:t>
            </a:r>
            <a:r>
              <a:rPr lang="es-CO" sz="3600" dirty="0" smtClean="0">
                <a:solidFill>
                  <a:srgbClr val="00B050"/>
                </a:solidFill>
                <a:latin typeface="Algerian" panose="04020705040A02060702" pitchFamily="82" charset="0"/>
              </a:rPr>
              <a:t> y riesgo</a:t>
            </a:r>
            <a:endParaRPr lang="es-CO" sz="3600" dirty="0">
              <a:solidFill>
                <a:srgbClr val="00B050"/>
              </a:solidFill>
              <a:latin typeface="Algerian" panose="04020705040A02060702" pitchFamily="82" charset="0"/>
            </a:endParaRPr>
          </a:p>
        </p:txBody>
      </p:sp>
      <p:pic>
        <p:nvPicPr>
          <p:cNvPr id="2" name="Imagen 1"/>
          <p:cNvPicPr>
            <a:picLocks noChangeAspect="1"/>
          </p:cNvPicPr>
          <p:nvPr/>
        </p:nvPicPr>
        <p:blipFill>
          <a:blip r:embed="rId4"/>
          <a:stretch>
            <a:fillRect/>
          </a:stretch>
        </p:blipFill>
        <p:spPr>
          <a:xfrm>
            <a:off x="0" y="743763"/>
            <a:ext cx="7379803" cy="3858837"/>
          </a:xfrm>
          <a:prstGeom prst="rect">
            <a:avLst/>
          </a:prstGeom>
        </p:spPr>
      </p:pic>
      <p:pic>
        <p:nvPicPr>
          <p:cNvPr id="3" name="Imagen 2"/>
          <p:cNvPicPr>
            <a:picLocks noChangeAspect="1"/>
          </p:cNvPicPr>
          <p:nvPr/>
        </p:nvPicPr>
        <p:blipFill rotWithShape="1">
          <a:blip r:embed="rId5"/>
          <a:srcRect r="33370"/>
          <a:stretch/>
        </p:blipFill>
        <p:spPr>
          <a:xfrm>
            <a:off x="7379803" y="743763"/>
            <a:ext cx="4812197" cy="3858837"/>
          </a:xfrm>
          <a:prstGeom prst="rect">
            <a:avLst/>
          </a:prstGeom>
        </p:spPr>
      </p:pic>
    </p:spTree>
    <p:extLst>
      <p:ext uri="{BB962C8B-B14F-4D97-AF65-F5344CB8AC3E}">
        <p14:creationId xmlns:p14="http://schemas.microsoft.com/office/powerpoint/2010/main" val="2835236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0" y="5512159"/>
            <a:ext cx="2815901" cy="1120666"/>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897005" y="5512158"/>
            <a:ext cx="2294995" cy="112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p:cNvSpPr txBox="1"/>
          <p:nvPr/>
        </p:nvSpPr>
        <p:spPr>
          <a:xfrm>
            <a:off x="2310314" y="5848074"/>
            <a:ext cx="8140700" cy="646331"/>
          </a:xfrm>
          <a:prstGeom prst="rect">
            <a:avLst/>
          </a:prstGeom>
          <a:noFill/>
        </p:spPr>
        <p:txBody>
          <a:bodyPr wrap="square" rtlCol="0">
            <a:spAutoFit/>
          </a:bodyPr>
          <a:lstStyle/>
          <a:p>
            <a:pPr algn="ctr"/>
            <a:r>
              <a:rPr lang="es-CO" sz="3600" dirty="0">
                <a:solidFill>
                  <a:srgbClr val="00B050"/>
                </a:solidFill>
                <a:latin typeface="Algerian" panose="04020705040A02060702" pitchFamily="82" charset="0"/>
              </a:rPr>
              <a:t>9</a:t>
            </a:r>
            <a:r>
              <a:rPr lang="es-CO" sz="3600" dirty="0" smtClean="0">
                <a:solidFill>
                  <a:srgbClr val="00B050"/>
                </a:solidFill>
                <a:latin typeface="Algerian" panose="04020705040A02060702" pitchFamily="82" charset="0"/>
              </a:rPr>
              <a:t>. Vulner</a:t>
            </a:r>
            <a:r>
              <a:rPr lang="es-CO" sz="3600" dirty="0" smtClean="0">
                <a:solidFill>
                  <a:srgbClr val="FF0000"/>
                </a:solidFill>
                <a:latin typeface="Algerian" panose="04020705040A02060702" pitchFamily="82" charset="0"/>
              </a:rPr>
              <a:t>abilidad</a:t>
            </a:r>
            <a:r>
              <a:rPr lang="es-CO" sz="3600" dirty="0" smtClean="0">
                <a:solidFill>
                  <a:srgbClr val="00B050"/>
                </a:solidFill>
                <a:latin typeface="Algerian" panose="04020705040A02060702" pitchFamily="82" charset="0"/>
              </a:rPr>
              <a:t> y riesgo</a:t>
            </a:r>
            <a:endParaRPr lang="es-CO" sz="3600" dirty="0">
              <a:solidFill>
                <a:srgbClr val="00B050"/>
              </a:solidFill>
              <a:latin typeface="Algerian" panose="04020705040A02060702" pitchFamily="82" charset="0"/>
            </a:endParaRPr>
          </a:p>
        </p:txBody>
      </p:sp>
      <p:sp>
        <p:nvSpPr>
          <p:cNvPr id="6" name="CuadroTexto 5"/>
          <p:cNvSpPr txBox="1"/>
          <p:nvPr/>
        </p:nvSpPr>
        <p:spPr>
          <a:xfrm>
            <a:off x="0" y="4123274"/>
            <a:ext cx="5766435" cy="646331"/>
          </a:xfrm>
          <a:prstGeom prst="rect">
            <a:avLst/>
          </a:prstGeom>
          <a:noFill/>
        </p:spPr>
        <p:txBody>
          <a:bodyPr wrap="square" rtlCol="0">
            <a:spAutoFit/>
          </a:bodyPr>
          <a:lstStyle/>
          <a:p>
            <a:pPr algn="ctr"/>
            <a:r>
              <a:rPr lang="es-CO" dirty="0" smtClean="0"/>
              <a:t>CONSEJO MUNICIPAL PARA LA GESTIÓN DEL RIESGO DE DESASTRES</a:t>
            </a:r>
            <a:endParaRPr lang="es-CO" dirty="0"/>
          </a:p>
        </p:txBody>
      </p:sp>
      <p:pic>
        <p:nvPicPr>
          <p:cNvPr id="7" name="Imagen 6"/>
          <p:cNvPicPr>
            <a:picLocks noChangeAspect="1"/>
          </p:cNvPicPr>
          <p:nvPr/>
        </p:nvPicPr>
        <p:blipFill>
          <a:blip r:embed="rId4"/>
          <a:stretch>
            <a:fillRect/>
          </a:stretch>
        </p:blipFill>
        <p:spPr>
          <a:xfrm>
            <a:off x="0" y="1"/>
            <a:ext cx="6785997" cy="3380720"/>
          </a:xfrm>
          <a:prstGeom prst="rect">
            <a:avLst/>
          </a:prstGeom>
        </p:spPr>
      </p:pic>
      <p:pic>
        <p:nvPicPr>
          <p:cNvPr id="8" name="Imagen 7"/>
          <p:cNvPicPr>
            <a:picLocks noChangeAspect="1"/>
          </p:cNvPicPr>
          <p:nvPr/>
        </p:nvPicPr>
        <p:blipFill>
          <a:blip r:embed="rId5"/>
          <a:stretch>
            <a:fillRect/>
          </a:stretch>
        </p:blipFill>
        <p:spPr>
          <a:xfrm>
            <a:off x="6380664" y="3614521"/>
            <a:ext cx="5749290" cy="1999753"/>
          </a:xfrm>
          <a:prstGeom prst="rect">
            <a:avLst/>
          </a:prstGeom>
        </p:spPr>
      </p:pic>
      <p:pic>
        <p:nvPicPr>
          <p:cNvPr id="10" name="Imagen 9"/>
          <p:cNvPicPr>
            <a:picLocks noChangeAspect="1"/>
          </p:cNvPicPr>
          <p:nvPr/>
        </p:nvPicPr>
        <p:blipFill>
          <a:blip r:embed="rId6"/>
          <a:stretch>
            <a:fillRect/>
          </a:stretch>
        </p:blipFill>
        <p:spPr>
          <a:xfrm>
            <a:off x="7073266" y="210602"/>
            <a:ext cx="4811238" cy="2959518"/>
          </a:xfrm>
          <a:prstGeom prst="rect">
            <a:avLst/>
          </a:prstGeom>
        </p:spPr>
      </p:pic>
    </p:spTree>
    <p:extLst>
      <p:ext uri="{BB962C8B-B14F-4D97-AF65-F5344CB8AC3E}">
        <p14:creationId xmlns:p14="http://schemas.microsoft.com/office/powerpoint/2010/main" val="686411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0" y="5512159"/>
            <a:ext cx="2815901" cy="1120666"/>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897005" y="5512158"/>
            <a:ext cx="2294995" cy="112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p:cNvSpPr txBox="1"/>
          <p:nvPr/>
        </p:nvSpPr>
        <p:spPr>
          <a:xfrm>
            <a:off x="2310314" y="5848074"/>
            <a:ext cx="8140700" cy="646331"/>
          </a:xfrm>
          <a:prstGeom prst="rect">
            <a:avLst/>
          </a:prstGeom>
          <a:noFill/>
        </p:spPr>
        <p:txBody>
          <a:bodyPr wrap="square" rtlCol="0">
            <a:spAutoFit/>
          </a:bodyPr>
          <a:lstStyle/>
          <a:p>
            <a:pPr algn="ctr"/>
            <a:r>
              <a:rPr lang="es-CO" sz="3600" dirty="0">
                <a:solidFill>
                  <a:srgbClr val="00B050"/>
                </a:solidFill>
                <a:latin typeface="Algerian" panose="04020705040A02060702" pitchFamily="82" charset="0"/>
              </a:rPr>
              <a:t>9</a:t>
            </a:r>
            <a:r>
              <a:rPr lang="es-CO" sz="3600" dirty="0" smtClean="0">
                <a:solidFill>
                  <a:srgbClr val="00B050"/>
                </a:solidFill>
                <a:latin typeface="Algerian" panose="04020705040A02060702" pitchFamily="82" charset="0"/>
              </a:rPr>
              <a:t>. Vulner</a:t>
            </a:r>
            <a:r>
              <a:rPr lang="es-CO" sz="3600" dirty="0" smtClean="0">
                <a:solidFill>
                  <a:srgbClr val="FF0000"/>
                </a:solidFill>
                <a:latin typeface="Algerian" panose="04020705040A02060702" pitchFamily="82" charset="0"/>
              </a:rPr>
              <a:t>abilidad</a:t>
            </a:r>
            <a:r>
              <a:rPr lang="es-CO" sz="3600" dirty="0" smtClean="0">
                <a:solidFill>
                  <a:srgbClr val="00B050"/>
                </a:solidFill>
                <a:latin typeface="Algerian" panose="04020705040A02060702" pitchFamily="82" charset="0"/>
              </a:rPr>
              <a:t> y riesgo</a:t>
            </a:r>
            <a:endParaRPr lang="es-CO" sz="3600" dirty="0">
              <a:solidFill>
                <a:srgbClr val="00B050"/>
              </a:solidFill>
              <a:latin typeface="Algerian" panose="04020705040A02060702" pitchFamily="82" charset="0"/>
            </a:endParaRPr>
          </a:p>
        </p:txBody>
      </p:sp>
      <p:pic>
        <p:nvPicPr>
          <p:cNvPr id="6" name="Imagen 5"/>
          <p:cNvPicPr>
            <a:picLocks noChangeAspect="1"/>
          </p:cNvPicPr>
          <p:nvPr/>
        </p:nvPicPr>
        <p:blipFill rotWithShape="1">
          <a:blip r:embed="rId4"/>
          <a:srcRect t="2212"/>
          <a:stretch/>
        </p:blipFill>
        <p:spPr>
          <a:xfrm>
            <a:off x="5743565" y="0"/>
            <a:ext cx="5285048" cy="3413760"/>
          </a:xfrm>
          <a:prstGeom prst="rect">
            <a:avLst/>
          </a:prstGeom>
        </p:spPr>
      </p:pic>
      <p:pic>
        <p:nvPicPr>
          <p:cNvPr id="7" name="Imagen 6"/>
          <p:cNvPicPr>
            <a:picLocks noChangeAspect="1"/>
          </p:cNvPicPr>
          <p:nvPr/>
        </p:nvPicPr>
        <p:blipFill>
          <a:blip r:embed="rId5"/>
          <a:stretch>
            <a:fillRect/>
          </a:stretch>
        </p:blipFill>
        <p:spPr>
          <a:xfrm>
            <a:off x="62413" y="0"/>
            <a:ext cx="5681151" cy="5187661"/>
          </a:xfrm>
          <a:prstGeom prst="rect">
            <a:avLst/>
          </a:prstGeom>
        </p:spPr>
      </p:pic>
    </p:spTree>
    <p:extLst>
      <p:ext uri="{BB962C8B-B14F-4D97-AF65-F5344CB8AC3E}">
        <p14:creationId xmlns:p14="http://schemas.microsoft.com/office/powerpoint/2010/main" val="1534957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1.2. ASPEC</a:t>
            </a:r>
            <a:r>
              <a:rPr lang="es-CO" sz="4400" dirty="0" smtClean="0">
                <a:solidFill>
                  <a:srgbClr val="FF0000"/>
                </a:solidFill>
                <a:latin typeface="Algerian" panose="04020705040A02060702" pitchFamily="82" charset="0"/>
              </a:rPr>
              <a:t>TOS</a:t>
            </a:r>
            <a:r>
              <a:rPr lang="es-CO" sz="4400" dirty="0" smtClean="0">
                <a:solidFill>
                  <a:srgbClr val="00B050"/>
                </a:solidFill>
                <a:latin typeface="Algerian" panose="04020705040A02060702" pitchFamily="82" charset="0"/>
              </a:rPr>
              <a:t> </a:t>
            </a:r>
            <a:r>
              <a:rPr lang="es-CO" sz="4400" dirty="0" smtClean="0">
                <a:solidFill>
                  <a:srgbClr val="FF0000"/>
                </a:solidFill>
                <a:latin typeface="Algerian" panose="04020705040A02060702" pitchFamily="82" charset="0"/>
              </a:rPr>
              <a:t>GENE</a:t>
            </a:r>
            <a:r>
              <a:rPr lang="es-CO" sz="4400" dirty="0" smtClean="0">
                <a:solidFill>
                  <a:srgbClr val="00B050"/>
                </a:solidFill>
                <a:latin typeface="Algerian" panose="04020705040A02060702" pitchFamily="82" charset="0"/>
              </a:rPr>
              <a:t>RALES</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p:cNvSpPr txBox="1"/>
          <p:nvPr/>
        </p:nvSpPr>
        <p:spPr>
          <a:xfrm>
            <a:off x="0" y="0"/>
            <a:ext cx="3620408" cy="147732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txBody>
          <a:bodyPr wrap="square" rtlCol="0">
            <a:spAutoFit/>
          </a:bodyPr>
          <a:lstStyle/>
          <a:p>
            <a:pPr algn="just"/>
            <a:r>
              <a:rPr lang="es-ES" dirty="0">
                <a:latin typeface="Bookman Old Style" panose="02050604050505020204" pitchFamily="18" charset="0"/>
              </a:rPr>
              <a:t>Nuestra cabecera municipal de encuentra a 1.230 metros sobre el nivel del mar y cuenta con una temperatura promedio de </a:t>
            </a:r>
            <a:r>
              <a:rPr lang="es-ES" dirty="0" smtClean="0">
                <a:latin typeface="Bookman Old Style" panose="02050604050505020204" pitchFamily="18" charset="0"/>
              </a:rPr>
              <a:t>22 ° C</a:t>
            </a:r>
            <a:r>
              <a:rPr lang="es-ES" dirty="0">
                <a:latin typeface="Bookman Old Style" panose="02050604050505020204" pitchFamily="18" charset="0"/>
              </a:rPr>
              <a:t>.</a:t>
            </a:r>
            <a:endParaRPr lang="es-CO" dirty="0">
              <a:latin typeface="Bookman Old Style" panose="02050604050505020204" pitchFamily="18" charset="0"/>
            </a:endParaRPr>
          </a:p>
        </p:txBody>
      </p:sp>
      <p:sp>
        <p:nvSpPr>
          <p:cNvPr id="6" name="CuadroTexto 5"/>
          <p:cNvSpPr txBox="1"/>
          <p:nvPr/>
        </p:nvSpPr>
        <p:spPr>
          <a:xfrm>
            <a:off x="6784106" y="151569"/>
            <a:ext cx="4816699" cy="147732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p:spPr>
        <p:txBody>
          <a:bodyPr wrap="square" rtlCol="0">
            <a:spAutoFit/>
          </a:bodyPr>
          <a:lstStyle/>
          <a:p>
            <a:pPr algn="just"/>
            <a:r>
              <a:rPr lang="es-CO" dirty="0">
                <a:latin typeface="Bookman Old Style" panose="02050604050505020204" pitchFamily="18" charset="0"/>
              </a:rPr>
              <a:t>En el municipio se presentan dos épocas de precipitación durante  los meses de marzo- abril- mayo y </a:t>
            </a:r>
            <a:r>
              <a:rPr lang="es-CO" dirty="0" smtClean="0">
                <a:latin typeface="Bookman Old Style" panose="02050604050505020204" pitchFamily="18" charset="0"/>
              </a:rPr>
              <a:t>octubre-noviembre-diciembre, en los demás meses se denominan secos. </a:t>
            </a:r>
            <a:endParaRPr lang="es-CO" dirty="0">
              <a:latin typeface="Bookman Old Style" panose="02050604050505020204" pitchFamily="18" charset="0"/>
            </a:endParaRPr>
          </a:p>
        </p:txBody>
      </p:sp>
      <p:pic>
        <p:nvPicPr>
          <p:cNvPr id="7" name="Imagen 6"/>
          <p:cNvPicPr>
            <a:picLocks noChangeAspect="1"/>
          </p:cNvPicPr>
          <p:nvPr/>
        </p:nvPicPr>
        <p:blipFill>
          <a:blip r:embed="rId4"/>
          <a:stretch>
            <a:fillRect/>
          </a:stretch>
        </p:blipFill>
        <p:spPr>
          <a:xfrm>
            <a:off x="1021587" y="3180666"/>
            <a:ext cx="2076450" cy="2486025"/>
          </a:xfrm>
          <a:prstGeom prst="rect">
            <a:avLst/>
          </a:prstGeom>
        </p:spPr>
      </p:pic>
      <p:pic>
        <p:nvPicPr>
          <p:cNvPr id="10" name="Imagen 9"/>
          <p:cNvPicPr>
            <a:picLocks noChangeAspect="1"/>
          </p:cNvPicPr>
          <p:nvPr/>
        </p:nvPicPr>
        <p:blipFill>
          <a:blip r:embed="rId5"/>
          <a:stretch>
            <a:fillRect/>
          </a:stretch>
        </p:blipFill>
        <p:spPr>
          <a:xfrm>
            <a:off x="4550015" y="2974202"/>
            <a:ext cx="7334808" cy="2692489"/>
          </a:xfrm>
          <a:prstGeom prst="rect">
            <a:avLst/>
          </a:prstGeom>
        </p:spPr>
      </p:pic>
      <p:sp>
        <p:nvSpPr>
          <p:cNvPr id="12" name="Flecha abajo 11"/>
          <p:cNvSpPr/>
          <p:nvPr/>
        </p:nvSpPr>
        <p:spPr>
          <a:xfrm>
            <a:off x="8844727" y="1674824"/>
            <a:ext cx="695459" cy="1253451"/>
          </a:xfrm>
          <a:prstGeom prst="down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Flecha abajo 12"/>
          <p:cNvSpPr/>
          <p:nvPr/>
        </p:nvSpPr>
        <p:spPr>
          <a:xfrm>
            <a:off x="1518092" y="1624170"/>
            <a:ext cx="1328139" cy="1506224"/>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lecha izquierda y derecha 13"/>
          <p:cNvSpPr/>
          <p:nvPr/>
        </p:nvSpPr>
        <p:spPr>
          <a:xfrm>
            <a:off x="3792020" y="369332"/>
            <a:ext cx="2820473" cy="738664"/>
          </a:xfrm>
          <a:prstGeom prst="leftRight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16013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769441"/>
          </a:xfrm>
          <a:prstGeom prst="rect">
            <a:avLst/>
          </a:prstGeom>
          <a:noFill/>
        </p:spPr>
        <p:txBody>
          <a:bodyPr wrap="square" rtlCol="0">
            <a:spAutoFit/>
          </a:bodyPr>
          <a:lstStyle/>
          <a:p>
            <a:pPr algn="ctr"/>
            <a:r>
              <a:rPr lang="es-CO" sz="4400" dirty="0" smtClean="0">
                <a:solidFill>
                  <a:srgbClr val="00B050"/>
                </a:solidFill>
                <a:latin typeface="Algerian" panose="04020705040A02060702" pitchFamily="82" charset="0"/>
              </a:rPr>
              <a:t>1.3. DIVISI</a:t>
            </a:r>
            <a:r>
              <a:rPr lang="es-CO" sz="4400" dirty="0" smtClean="0">
                <a:solidFill>
                  <a:srgbClr val="FF0000"/>
                </a:solidFill>
                <a:latin typeface="Algerian" panose="04020705040A02060702" pitchFamily="82" charset="0"/>
              </a:rPr>
              <a:t>ÓN</a:t>
            </a:r>
            <a:r>
              <a:rPr lang="es-CO" sz="4400" dirty="0" smtClean="0">
                <a:solidFill>
                  <a:srgbClr val="00B050"/>
                </a:solidFill>
                <a:latin typeface="Algerian" panose="04020705040A02060702" pitchFamily="82" charset="0"/>
              </a:rPr>
              <a:t> </a:t>
            </a:r>
            <a:r>
              <a:rPr lang="es-CO" sz="4400" dirty="0" smtClean="0">
                <a:solidFill>
                  <a:srgbClr val="FF0000"/>
                </a:solidFill>
                <a:latin typeface="Algerian" panose="04020705040A02060702" pitchFamily="82" charset="0"/>
              </a:rPr>
              <a:t>PO</a:t>
            </a:r>
            <a:r>
              <a:rPr lang="es-CO" sz="4400" dirty="0" smtClean="0">
                <a:solidFill>
                  <a:srgbClr val="00B050"/>
                </a:solidFill>
                <a:latin typeface="Algerian" panose="04020705040A02060702" pitchFamily="82" charset="0"/>
              </a:rPr>
              <a:t>LÍTICA</a:t>
            </a:r>
            <a:endParaRPr lang="es-CO" sz="4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2623158" y="228039"/>
            <a:ext cx="7146191" cy="147732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a:spAutoFit/>
          </a:bodyPr>
          <a:lstStyle/>
          <a:p>
            <a:pPr algn="just"/>
            <a:r>
              <a:rPr lang="es-ES" dirty="0">
                <a:latin typeface="Bookman Old Style" panose="02050604050505020204" pitchFamily="18" charset="0"/>
              </a:rPr>
              <a:t>Actualmente La Vega cuenta con una población aproximada de 15.386 habitantes de los cuales  viven en el área urbana 4.980 y en el área rural 10.406 habitantes distribuida en las 27 veredas, en 7 zonas y la Inspección de El Vino (zona urbana) que conforman la división política del municipio</a:t>
            </a:r>
            <a:endParaRPr lang="es-CO" dirty="0">
              <a:latin typeface="Bookman Old Style" panose="02050604050505020204" pitchFamily="18" charset="0"/>
            </a:endParaRPr>
          </a:p>
        </p:txBody>
      </p:sp>
      <p:sp>
        <p:nvSpPr>
          <p:cNvPr id="19" name="Rectángulo 18"/>
          <p:cNvSpPr/>
          <p:nvPr/>
        </p:nvSpPr>
        <p:spPr>
          <a:xfrm>
            <a:off x="323427" y="2042209"/>
            <a:ext cx="1827471" cy="332078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p:spPr>
        <p:txBody>
          <a:bodyPr wrap="square">
            <a:spAutoFit/>
          </a:bodyPr>
          <a:lstStyle/>
          <a:p>
            <a:pPr algn="ctr">
              <a:lnSpc>
                <a:spcPct val="107000"/>
              </a:lnSpc>
              <a:spcAft>
                <a:spcPts val="800"/>
              </a:spcAft>
            </a:pPr>
            <a:r>
              <a:rPr lang="es-CO" sz="1400" b="1" dirty="0" err="1">
                <a:latin typeface="Bookman Old Style" panose="02050604050505020204" pitchFamily="18" charset="0"/>
              </a:rPr>
              <a:t>CHUPAL</a:t>
            </a:r>
            <a:endParaRPr lang="es-CO" sz="1400" b="1" dirty="0">
              <a:latin typeface="Bookman Old Style" panose="02050604050505020204" pitchFamily="18" charset="0"/>
            </a:endParaRPr>
          </a:p>
          <a:p>
            <a:pPr algn="ctr">
              <a:lnSpc>
                <a:spcPct val="107000"/>
              </a:lnSpc>
              <a:spcAft>
                <a:spcPts val="800"/>
              </a:spcAft>
            </a:pPr>
            <a:r>
              <a:rPr lang="es-CO" sz="1400" b="1" dirty="0">
                <a:latin typeface="Bookman Old Style" panose="02050604050505020204" pitchFamily="18" charset="0"/>
              </a:rPr>
              <a:t>HOYA GRANDE</a:t>
            </a:r>
          </a:p>
          <a:p>
            <a:pPr algn="ctr">
              <a:lnSpc>
                <a:spcPct val="107000"/>
              </a:lnSpc>
              <a:spcAft>
                <a:spcPts val="800"/>
              </a:spcAft>
            </a:pPr>
            <a:r>
              <a:rPr lang="es-CO" sz="1400" b="1" dirty="0">
                <a:latin typeface="Bookman Old Style" panose="02050604050505020204" pitchFamily="18" charset="0"/>
              </a:rPr>
              <a:t>GUARUMAL</a:t>
            </a:r>
          </a:p>
          <a:p>
            <a:pPr algn="ctr">
              <a:lnSpc>
                <a:spcPct val="107000"/>
              </a:lnSpc>
              <a:spcAft>
                <a:spcPts val="800"/>
              </a:spcAft>
            </a:pPr>
            <a:r>
              <a:rPr lang="es-CO" sz="1400" b="1" dirty="0">
                <a:latin typeface="Bookman Old Style" panose="02050604050505020204" pitchFamily="18" charset="0"/>
              </a:rPr>
              <a:t>CACAHUAL</a:t>
            </a:r>
          </a:p>
          <a:p>
            <a:pPr algn="ctr">
              <a:lnSpc>
                <a:spcPct val="107000"/>
              </a:lnSpc>
              <a:spcAft>
                <a:spcPts val="800"/>
              </a:spcAft>
            </a:pPr>
            <a:r>
              <a:rPr lang="es-CO" sz="1400" b="1" dirty="0" err="1">
                <a:latin typeface="Bookman Old Style" panose="02050604050505020204" pitchFamily="18" charset="0"/>
              </a:rPr>
              <a:t>PETAQUERO</a:t>
            </a:r>
            <a:endParaRPr lang="es-CO" sz="1400" b="1" dirty="0">
              <a:latin typeface="Bookman Old Style" panose="02050604050505020204" pitchFamily="18" charset="0"/>
            </a:endParaRPr>
          </a:p>
          <a:p>
            <a:pPr algn="ctr">
              <a:lnSpc>
                <a:spcPct val="107000"/>
              </a:lnSpc>
              <a:spcAft>
                <a:spcPts val="800"/>
              </a:spcAft>
            </a:pPr>
            <a:r>
              <a:rPr lang="es-CO" sz="1400" b="1" dirty="0">
                <a:latin typeface="Bookman Old Style" panose="02050604050505020204" pitchFamily="18" charset="0"/>
              </a:rPr>
              <a:t>LA PATRIA</a:t>
            </a:r>
          </a:p>
          <a:p>
            <a:pPr algn="ctr">
              <a:lnSpc>
                <a:spcPct val="107000"/>
              </a:lnSpc>
              <a:spcAft>
                <a:spcPts val="800"/>
              </a:spcAft>
            </a:pPr>
            <a:r>
              <a:rPr lang="es-CO" sz="1400" b="1" dirty="0">
                <a:latin typeface="Bookman Old Style" panose="02050604050505020204" pitchFamily="18" charset="0"/>
              </a:rPr>
              <a:t>TABACAL</a:t>
            </a:r>
          </a:p>
          <a:p>
            <a:pPr algn="ctr">
              <a:lnSpc>
                <a:spcPct val="107000"/>
              </a:lnSpc>
              <a:spcAft>
                <a:spcPts val="800"/>
              </a:spcAft>
            </a:pPr>
            <a:r>
              <a:rPr lang="es-CO" sz="1400" b="1" dirty="0">
                <a:latin typeface="Bookman Old Style" panose="02050604050505020204" pitchFamily="18" charset="0"/>
              </a:rPr>
              <a:t>LA CABAÑA</a:t>
            </a:r>
          </a:p>
          <a:p>
            <a:pPr algn="ctr">
              <a:lnSpc>
                <a:spcPct val="107000"/>
              </a:lnSpc>
              <a:spcAft>
                <a:spcPts val="800"/>
              </a:spcAft>
            </a:pPr>
            <a:r>
              <a:rPr lang="es-CO" sz="1400" b="1" dirty="0" err="1">
                <a:latin typeface="Bookman Old Style" panose="02050604050505020204" pitchFamily="18" charset="0"/>
              </a:rPr>
              <a:t>NAGUY</a:t>
            </a:r>
            <a:endParaRPr lang="es-CO" sz="1400" b="1" dirty="0">
              <a:latin typeface="Bookman Old Style" panose="02050604050505020204" pitchFamily="18" charset="0"/>
            </a:endParaRPr>
          </a:p>
          <a:p>
            <a:pPr algn="ctr">
              <a:lnSpc>
                <a:spcPct val="107000"/>
              </a:lnSpc>
              <a:spcAft>
                <a:spcPts val="800"/>
              </a:spcAft>
            </a:pPr>
            <a:r>
              <a:rPr lang="es-CO" sz="1400" b="1" dirty="0">
                <a:latin typeface="Bookman Old Style" panose="02050604050505020204" pitchFamily="18" charset="0"/>
              </a:rPr>
              <a:t>LA HUERTA</a:t>
            </a:r>
          </a:p>
        </p:txBody>
      </p:sp>
      <p:sp>
        <p:nvSpPr>
          <p:cNvPr id="20" name="Rectángulo 19"/>
          <p:cNvSpPr/>
          <p:nvPr/>
        </p:nvSpPr>
        <p:spPr>
          <a:xfrm>
            <a:off x="5497434" y="2644573"/>
            <a:ext cx="1766458" cy="330564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p:spPr>
        <p:txBody>
          <a:bodyPr wrap="square">
            <a:spAutoFit/>
          </a:bodyPr>
          <a:lstStyle/>
          <a:p>
            <a:pPr algn="ctr">
              <a:lnSpc>
                <a:spcPct val="107000"/>
              </a:lnSpc>
              <a:spcAft>
                <a:spcPts val="800"/>
              </a:spcAft>
            </a:pPr>
            <a:r>
              <a:rPr lang="es-CO" sz="1400" b="1" dirty="0">
                <a:latin typeface="Bookman Old Style" panose="02050604050505020204" pitchFamily="18" charset="0"/>
              </a:rPr>
              <a:t>UCRANIA</a:t>
            </a:r>
          </a:p>
          <a:p>
            <a:pPr algn="ctr">
              <a:lnSpc>
                <a:spcPct val="107000"/>
              </a:lnSpc>
              <a:spcAft>
                <a:spcPts val="800"/>
              </a:spcAft>
            </a:pPr>
            <a:r>
              <a:rPr lang="es-CO" sz="1400" b="1" dirty="0">
                <a:latin typeface="Bookman Old Style" panose="02050604050505020204" pitchFamily="18" charset="0"/>
              </a:rPr>
              <a:t>ROSARIO</a:t>
            </a:r>
          </a:p>
          <a:p>
            <a:pPr algn="ctr">
              <a:lnSpc>
                <a:spcPct val="107000"/>
              </a:lnSpc>
              <a:spcAft>
                <a:spcPts val="800"/>
              </a:spcAft>
            </a:pPr>
            <a:r>
              <a:rPr lang="es-CO" sz="1400" b="1" dirty="0">
                <a:latin typeface="Bookman Old Style" panose="02050604050505020204" pitchFamily="18" charset="0"/>
              </a:rPr>
              <a:t>ALIANZA</a:t>
            </a:r>
          </a:p>
          <a:p>
            <a:pPr algn="ctr">
              <a:lnSpc>
                <a:spcPct val="107000"/>
              </a:lnSpc>
              <a:spcAft>
                <a:spcPts val="800"/>
              </a:spcAft>
            </a:pPr>
            <a:r>
              <a:rPr lang="es-CO" sz="1400" b="1" dirty="0" err="1">
                <a:latin typeface="Bookman Old Style" panose="02050604050505020204" pitchFamily="18" charset="0"/>
              </a:rPr>
              <a:t>BULUCAIMA</a:t>
            </a:r>
            <a:endParaRPr lang="es-CO" sz="1400" b="1" dirty="0">
              <a:latin typeface="Bookman Old Style" panose="02050604050505020204" pitchFamily="18" charset="0"/>
            </a:endParaRPr>
          </a:p>
          <a:p>
            <a:pPr algn="ctr">
              <a:lnSpc>
                <a:spcPct val="107000"/>
              </a:lnSpc>
              <a:spcAft>
                <a:spcPts val="800"/>
              </a:spcAft>
            </a:pPr>
            <a:r>
              <a:rPr lang="es-CO" sz="1400" b="1" dirty="0">
                <a:latin typeface="Bookman Old Style" panose="02050604050505020204" pitchFamily="18" charset="0"/>
              </a:rPr>
              <a:t>MINAS</a:t>
            </a:r>
          </a:p>
          <a:p>
            <a:pPr algn="ctr">
              <a:lnSpc>
                <a:spcPct val="107000"/>
              </a:lnSpc>
              <a:spcAft>
                <a:spcPts val="800"/>
              </a:spcAft>
            </a:pPr>
            <a:r>
              <a:rPr lang="es-CO" sz="1400" b="1" dirty="0">
                <a:latin typeface="Bookman Old Style" panose="02050604050505020204" pitchFamily="18" charset="0"/>
              </a:rPr>
              <a:t>EL CURAL</a:t>
            </a:r>
          </a:p>
          <a:p>
            <a:pPr algn="ctr">
              <a:lnSpc>
                <a:spcPct val="107000"/>
              </a:lnSpc>
              <a:spcAft>
                <a:spcPts val="800"/>
              </a:spcAft>
            </a:pPr>
            <a:r>
              <a:rPr lang="es-CO" sz="1400" b="1" dirty="0">
                <a:latin typeface="Bookman Old Style" panose="02050604050505020204" pitchFamily="18" charset="0"/>
              </a:rPr>
              <a:t>LLANO GRANDE</a:t>
            </a:r>
          </a:p>
          <a:p>
            <a:pPr algn="ctr">
              <a:lnSpc>
                <a:spcPct val="107000"/>
              </a:lnSpc>
              <a:spcAft>
                <a:spcPts val="800"/>
              </a:spcAft>
            </a:pPr>
            <a:r>
              <a:rPr lang="es-CO" sz="1400" b="1" dirty="0">
                <a:latin typeface="Bookman Old Style" panose="02050604050505020204" pitchFamily="18" charset="0"/>
              </a:rPr>
              <a:t>SAN JUAN</a:t>
            </a:r>
          </a:p>
          <a:p>
            <a:pPr algn="ctr">
              <a:lnSpc>
                <a:spcPct val="107000"/>
              </a:lnSpc>
              <a:spcAft>
                <a:spcPts val="800"/>
              </a:spcAft>
            </a:pPr>
            <a:r>
              <a:rPr lang="es-CO" sz="1400" b="1" dirty="0">
                <a:latin typeface="Bookman Old Style" panose="02050604050505020204" pitchFamily="18" charset="0"/>
              </a:rPr>
              <a:t>LAURELES</a:t>
            </a:r>
          </a:p>
          <a:p>
            <a:pPr algn="ctr">
              <a:lnSpc>
                <a:spcPct val="107000"/>
              </a:lnSpc>
              <a:spcAft>
                <a:spcPts val="800"/>
              </a:spcAft>
            </a:pPr>
            <a:r>
              <a:rPr lang="es-CO" sz="1400" b="1" dirty="0">
                <a:latin typeface="Bookman Old Style" panose="02050604050505020204" pitchFamily="18" charset="0"/>
              </a:rPr>
              <a:t>EL ROBLE</a:t>
            </a:r>
          </a:p>
        </p:txBody>
      </p:sp>
      <p:sp>
        <p:nvSpPr>
          <p:cNvPr id="21" name="Rectángulo 20"/>
          <p:cNvSpPr/>
          <p:nvPr/>
        </p:nvSpPr>
        <p:spPr>
          <a:xfrm>
            <a:off x="10026927" y="2042209"/>
            <a:ext cx="2105719" cy="230633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p:spPr>
        <p:txBody>
          <a:bodyPr wrap="square">
            <a:spAutoFit/>
          </a:bodyPr>
          <a:lstStyle/>
          <a:p>
            <a:pPr algn="ctr">
              <a:lnSpc>
                <a:spcPct val="107000"/>
              </a:lnSpc>
              <a:spcAft>
                <a:spcPts val="800"/>
              </a:spcAft>
            </a:pPr>
            <a:r>
              <a:rPr lang="es-CO" sz="1400" b="1" dirty="0">
                <a:latin typeface="Bookman Old Style" panose="02050604050505020204" pitchFamily="18" charset="0"/>
              </a:rPr>
              <a:t>LIBERTAD</a:t>
            </a:r>
          </a:p>
          <a:p>
            <a:pPr algn="ctr">
              <a:lnSpc>
                <a:spcPct val="107000"/>
              </a:lnSpc>
              <a:spcAft>
                <a:spcPts val="800"/>
              </a:spcAft>
            </a:pPr>
            <a:r>
              <a:rPr lang="es-CO" sz="1400" b="1" dirty="0" smtClean="0">
                <a:latin typeface="Bookman Old Style" panose="02050604050505020204" pitchFamily="18" charset="0"/>
              </a:rPr>
              <a:t>SAN </a:t>
            </a:r>
            <a:r>
              <a:rPr lang="es-CO" sz="1400" b="1" dirty="0">
                <a:latin typeface="Bookman Old Style" panose="02050604050505020204" pitchFamily="18" charset="0"/>
              </a:rPr>
              <a:t>ANTONIO</a:t>
            </a:r>
          </a:p>
          <a:p>
            <a:pPr algn="ctr">
              <a:lnSpc>
                <a:spcPct val="107000"/>
              </a:lnSpc>
              <a:spcAft>
                <a:spcPts val="800"/>
              </a:spcAft>
            </a:pPr>
            <a:r>
              <a:rPr lang="es-CO" sz="1400" b="1" dirty="0">
                <a:latin typeface="Bookman Old Style" panose="02050604050505020204" pitchFamily="18" charset="0"/>
              </a:rPr>
              <a:t>CHUSCAL</a:t>
            </a:r>
          </a:p>
          <a:p>
            <a:pPr algn="ctr">
              <a:lnSpc>
                <a:spcPct val="107000"/>
              </a:lnSpc>
              <a:spcAft>
                <a:spcPts val="800"/>
              </a:spcAft>
            </a:pPr>
            <a:r>
              <a:rPr lang="es-CO" sz="1400" b="1" dirty="0">
                <a:latin typeface="Bookman Old Style" panose="02050604050505020204" pitchFamily="18" charset="0"/>
              </a:rPr>
              <a:t>SABANETA</a:t>
            </a:r>
          </a:p>
          <a:p>
            <a:pPr algn="ctr">
              <a:lnSpc>
                <a:spcPct val="107000"/>
              </a:lnSpc>
              <a:spcAft>
                <a:spcPts val="800"/>
              </a:spcAft>
            </a:pPr>
            <a:r>
              <a:rPr lang="es-CO" sz="1400" b="1" dirty="0">
                <a:latin typeface="Bookman Old Style" panose="02050604050505020204" pitchFamily="18" charset="0"/>
              </a:rPr>
              <a:t>EL DINTEL</a:t>
            </a:r>
          </a:p>
          <a:p>
            <a:pPr algn="ctr">
              <a:lnSpc>
                <a:spcPct val="107000"/>
              </a:lnSpc>
              <a:spcAft>
                <a:spcPts val="800"/>
              </a:spcAft>
            </a:pPr>
            <a:r>
              <a:rPr lang="es-CO" sz="1400" b="1" dirty="0">
                <a:latin typeface="Bookman Old Style" panose="02050604050505020204" pitchFamily="18" charset="0"/>
              </a:rPr>
              <a:t>LA ESMERALDA</a:t>
            </a:r>
          </a:p>
          <a:p>
            <a:pPr algn="ctr">
              <a:lnSpc>
                <a:spcPct val="107000"/>
              </a:lnSpc>
              <a:spcAft>
                <a:spcPts val="800"/>
              </a:spcAft>
            </a:pPr>
            <a:r>
              <a:rPr lang="es-CO" sz="1400" b="1" dirty="0">
                <a:latin typeface="Bookman Old Style" panose="02050604050505020204" pitchFamily="18" charset="0"/>
              </a:rPr>
              <a:t>EL MORO</a:t>
            </a:r>
          </a:p>
        </p:txBody>
      </p:sp>
      <p:sp>
        <p:nvSpPr>
          <p:cNvPr id="22" name="CuadroTexto 21"/>
          <p:cNvSpPr txBox="1"/>
          <p:nvPr/>
        </p:nvSpPr>
        <p:spPr>
          <a:xfrm>
            <a:off x="4618841" y="1781668"/>
            <a:ext cx="3523645" cy="64633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txBody>
          <a:bodyPr wrap="square" rtlCol="0">
            <a:spAutoFit/>
          </a:bodyPr>
          <a:lstStyle/>
          <a:p>
            <a:pPr algn="ctr"/>
            <a:r>
              <a:rPr lang="es-CO" dirty="0" smtClean="0">
                <a:latin typeface="Bookman Old Style" panose="02050604050505020204" pitchFamily="18" charset="0"/>
              </a:rPr>
              <a:t>NUESTRAS VEREDAS</a:t>
            </a:r>
            <a:endParaRPr lang="es-CO" dirty="0">
              <a:latin typeface="Bookman Old Style" panose="02050604050505020204" pitchFamily="18" charset="0"/>
            </a:endParaRPr>
          </a:p>
          <a:p>
            <a:endParaRPr lang="es-CO" dirty="0"/>
          </a:p>
        </p:txBody>
      </p:sp>
    </p:spTree>
    <p:extLst>
      <p:ext uri="{BB962C8B-B14F-4D97-AF65-F5344CB8AC3E}">
        <p14:creationId xmlns:p14="http://schemas.microsoft.com/office/powerpoint/2010/main" val="3249370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923330"/>
          </a:xfrm>
          <a:prstGeom prst="rect">
            <a:avLst/>
          </a:prstGeom>
          <a:noFill/>
        </p:spPr>
        <p:txBody>
          <a:bodyPr wrap="square" rtlCol="0">
            <a:spAutoFit/>
          </a:bodyPr>
          <a:lstStyle/>
          <a:p>
            <a:pPr algn="ctr"/>
            <a:r>
              <a:rPr lang="es-CO" sz="5400" dirty="0" smtClean="0">
                <a:solidFill>
                  <a:srgbClr val="00B050"/>
                </a:solidFill>
                <a:latin typeface="Algerian" panose="04020705040A02060702" pitchFamily="82" charset="0"/>
              </a:rPr>
              <a:t>2. Oferta </a:t>
            </a:r>
            <a:r>
              <a:rPr lang="es-CO" sz="5400" dirty="0" smtClean="0">
                <a:solidFill>
                  <a:srgbClr val="FF0000"/>
                </a:solidFill>
                <a:latin typeface="Algerian" panose="04020705040A02060702" pitchFamily="82" charset="0"/>
              </a:rPr>
              <a:t>ambie</a:t>
            </a:r>
            <a:r>
              <a:rPr lang="es-CO" sz="5400" dirty="0" smtClean="0">
                <a:solidFill>
                  <a:srgbClr val="00B050"/>
                </a:solidFill>
                <a:latin typeface="Algerian" panose="04020705040A02060702" pitchFamily="82" charset="0"/>
              </a:rPr>
              <a:t>ntal</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4"/>
          <a:stretch>
            <a:fillRect/>
          </a:stretch>
        </p:blipFill>
        <p:spPr>
          <a:xfrm>
            <a:off x="5884432" y="0"/>
            <a:ext cx="6307568" cy="5420807"/>
          </a:xfrm>
          <a:prstGeom prst="rect">
            <a:avLst/>
          </a:prstGeom>
        </p:spPr>
      </p:pic>
      <p:pic>
        <p:nvPicPr>
          <p:cNvPr id="4" name="Imagen 3"/>
          <p:cNvPicPr>
            <a:picLocks noChangeAspect="1"/>
          </p:cNvPicPr>
          <p:nvPr/>
        </p:nvPicPr>
        <p:blipFill>
          <a:blip r:embed="rId5"/>
          <a:stretch>
            <a:fillRect/>
          </a:stretch>
        </p:blipFill>
        <p:spPr>
          <a:xfrm>
            <a:off x="1" y="1"/>
            <a:ext cx="5884432" cy="5420807"/>
          </a:xfrm>
          <a:prstGeom prst="rect">
            <a:avLst/>
          </a:prstGeom>
        </p:spPr>
      </p:pic>
    </p:spTree>
    <p:extLst>
      <p:ext uri="{BB962C8B-B14F-4D97-AF65-F5344CB8AC3E}">
        <p14:creationId xmlns:p14="http://schemas.microsoft.com/office/powerpoint/2010/main" val="620663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923330"/>
          </a:xfrm>
          <a:prstGeom prst="rect">
            <a:avLst/>
          </a:prstGeom>
          <a:noFill/>
        </p:spPr>
        <p:txBody>
          <a:bodyPr wrap="square" rtlCol="0">
            <a:spAutoFit/>
          </a:bodyPr>
          <a:lstStyle/>
          <a:p>
            <a:pPr algn="ctr"/>
            <a:r>
              <a:rPr lang="es-CO" sz="5400" dirty="0" smtClean="0">
                <a:solidFill>
                  <a:srgbClr val="00B050"/>
                </a:solidFill>
                <a:latin typeface="Algerian" panose="04020705040A02060702" pitchFamily="82" charset="0"/>
              </a:rPr>
              <a:t>2. Oferta </a:t>
            </a:r>
            <a:r>
              <a:rPr lang="es-CO" sz="5400" dirty="0" smtClean="0">
                <a:solidFill>
                  <a:srgbClr val="FF0000"/>
                </a:solidFill>
                <a:latin typeface="Algerian" panose="04020705040A02060702" pitchFamily="82" charset="0"/>
              </a:rPr>
              <a:t>ambie</a:t>
            </a:r>
            <a:r>
              <a:rPr lang="es-CO" sz="5400" dirty="0" smtClean="0">
                <a:solidFill>
                  <a:srgbClr val="00B050"/>
                </a:solidFill>
                <a:latin typeface="Algerian" panose="04020705040A02060702" pitchFamily="82" charset="0"/>
              </a:rPr>
              <a:t>ntal</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103031" y="194000"/>
            <a:ext cx="5992970" cy="1705916"/>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txBody>
          <a:bodyPr wrap="square">
            <a:spAutoFit/>
          </a:bodyPr>
          <a:lstStyle/>
          <a:p>
            <a:pPr marL="457200" marR="0" indent="0" algn="just">
              <a:lnSpc>
                <a:spcPct val="107000"/>
              </a:lnSpc>
              <a:spcBef>
                <a:spcPts val="0"/>
              </a:spcBef>
              <a:spcAft>
                <a:spcPts val="1395"/>
              </a:spcAft>
            </a:pPr>
            <a:r>
              <a:rPr lang="es-CO" sz="1400" b="1" dirty="0" smtClean="0">
                <a:solidFill>
                  <a:srgbClr val="FF0000"/>
                </a:solidFill>
                <a:latin typeface="Bookman Old Style" panose="02050604050505020204" pitchFamily="18" charset="0"/>
              </a:rPr>
              <a:t>El </a:t>
            </a:r>
            <a:r>
              <a:rPr lang="es-CO" sz="1400" b="1" dirty="0">
                <a:solidFill>
                  <a:srgbClr val="FF0000"/>
                </a:solidFill>
                <a:latin typeface="Bookman Old Style" panose="02050604050505020204" pitchFamily="18" charset="0"/>
              </a:rPr>
              <a:t>Cerro del </a:t>
            </a:r>
            <a:r>
              <a:rPr lang="es-CO" sz="1400" b="1" dirty="0" smtClean="0">
                <a:solidFill>
                  <a:srgbClr val="FF0000"/>
                </a:solidFill>
                <a:latin typeface="Bookman Old Style" panose="02050604050505020204" pitchFamily="18" charset="0"/>
              </a:rPr>
              <a:t>Butulú, </a:t>
            </a:r>
            <a:r>
              <a:rPr lang="es-CO" sz="1400" b="1" dirty="0">
                <a:latin typeface="Bookman Old Style" panose="02050604050505020204" pitchFamily="18" charset="0"/>
              </a:rPr>
              <a:t>está ubicado a 3 kilómetros del casco urbano del municipio de la </a:t>
            </a:r>
            <a:r>
              <a:rPr lang="es-CO" sz="1400" b="1" dirty="0" smtClean="0">
                <a:latin typeface="Bookman Old Style" panose="02050604050505020204" pitchFamily="18" charset="0"/>
              </a:rPr>
              <a:t>Vega, el </a:t>
            </a:r>
            <a:r>
              <a:rPr lang="es-CO" sz="1400" b="1" dirty="0">
                <a:latin typeface="Bookman Old Style" panose="02050604050505020204" pitchFamily="18" charset="0"/>
              </a:rPr>
              <a:t>ascenso se realiza por senderos veredales a través de fincas y zonas de </a:t>
            </a:r>
            <a:r>
              <a:rPr lang="es-CO" sz="1400" b="1" dirty="0" smtClean="0">
                <a:latin typeface="Bookman Old Style" panose="02050604050505020204" pitchFamily="18" charset="0"/>
              </a:rPr>
              <a:t>bosque. el </a:t>
            </a:r>
            <a:r>
              <a:rPr lang="es-CO" sz="1400" b="1" dirty="0">
                <a:latin typeface="Bookman Old Style" panose="02050604050505020204" pitchFamily="18" charset="0"/>
              </a:rPr>
              <a:t>camino transcurre primero por una vía destapada, para después bordear la montaña buscando la cumbre. La parte final de la ruta nos lleva hasta el mirador que denomina el pueblo.</a:t>
            </a:r>
          </a:p>
        </p:txBody>
      </p:sp>
      <p:sp>
        <p:nvSpPr>
          <p:cNvPr id="6" name="Rectángulo 5"/>
          <p:cNvSpPr/>
          <p:nvPr/>
        </p:nvSpPr>
        <p:spPr>
          <a:xfrm>
            <a:off x="6855854" y="424512"/>
            <a:ext cx="5336146" cy="101438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8900000" scaled="1"/>
            <a:tileRect/>
          </a:gradFill>
        </p:spPr>
        <p:txBody>
          <a:bodyPr wrap="square">
            <a:spAutoFit/>
          </a:bodyPr>
          <a:lstStyle/>
          <a:p>
            <a:pPr algn="just">
              <a:lnSpc>
                <a:spcPct val="107000"/>
              </a:lnSpc>
              <a:spcAft>
                <a:spcPts val="800"/>
              </a:spcAft>
            </a:pPr>
            <a:r>
              <a:rPr lang="es-CO" sz="1400" b="1" dirty="0" smtClean="0">
                <a:solidFill>
                  <a:srgbClr val="FF0000"/>
                </a:solidFill>
                <a:latin typeface="Bookman Old Style" panose="02050604050505020204" pitchFamily="18" charset="0"/>
              </a:rPr>
              <a:t>Humedal El Cacahual, </a:t>
            </a:r>
            <a:r>
              <a:rPr lang="es-CO" sz="1400" b="1" dirty="0" smtClean="0">
                <a:latin typeface="Bookman Old Style" panose="02050604050505020204" pitchFamily="18" charset="0"/>
              </a:rPr>
              <a:t>el cual cuenta con un espejo de agua de 35853 m2, ubicado </a:t>
            </a:r>
            <a:r>
              <a:rPr lang="es-CO" sz="1400" b="1" dirty="0">
                <a:latin typeface="Bookman Old Style" panose="02050604050505020204" pitchFamily="18" charset="0"/>
              </a:rPr>
              <a:t>en la vereda el Cacahual a 12 km del casco urbano, donde se puede disfrutar de la fauna y flora del municipio y una espectacular </a:t>
            </a:r>
            <a:r>
              <a:rPr lang="es-CO" sz="1400" b="1" dirty="0" smtClean="0">
                <a:latin typeface="Bookman Old Style" panose="02050604050505020204" pitchFamily="18" charset="0"/>
              </a:rPr>
              <a:t>vista.</a:t>
            </a:r>
            <a:endParaRPr lang="es-CO" sz="1400" b="1" dirty="0">
              <a:latin typeface="Bookman Old Style" panose="02050604050505020204" pitchFamily="18" charset="0"/>
            </a:endParaRPr>
          </a:p>
        </p:txBody>
      </p:sp>
      <p:pic>
        <p:nvPicPr>
          <p:cNvPr id="7" name="Imagen 6"/>
          <p:cNvPicPr>
            <a:picLocks noChangeAspect="1"/>
          </p:cNvPicPr>
          <p:nvPr/>
        </p:nvPicPr>
        <p:blipFill>
          <a:blip r:embed="rId4"/>
          <a:stretch>
            <a:fillRect/>
          </a:stretch>
        </p:blipFill>
        <p:spPr>
          <a:xfrm>
            <a:off x="6855854" y="1438892"/>
            <a:ext cx="5336146" cy="4135259"/>
          </a:xfrm>
          <a:prstGeom prst="rect">
            <a:avLst/>
          </a:prstGeom>
        </p:spPr>
      </p:pic>
      <p:pic>
        <p:nvPicPr>
          <p:cNvPr id="10" name="Imagen 9"/>
          <p:cNvPicPr>
            <a:picLocks noChangeAspect="1"/>
          </p:cNvPicPr>
          <p:nvPr/>
        </p:nvPicPr>
        <p:blipFill>
          <a:blip r:embed="rId5"/>
          <a:stretch>
            <a:fillRect/>
          </a:stretch>
        </p:blipFill>
        <p:spPr>
          <a:xfrm>
            <a:off x="103031" y="1899916"/>
            <a:ext cx="5992970" cy="3900455"/>
          </a:xfrm>
          <a:prstGeom prst="rect">
            <a:avLst/>
          </a:prstGeom>
        </p:spPr>
      </p:pic>
    </p:spTree>
    <p:extLst>
      <p:ext uri="{BB962C8B-B14F-4D97-AF65-F5344CB8AC3E}">
        <p14:creationId xmlns:p14="http://schemas.microsoft.com/office/powerpoint/2010/main" val="1718963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10314" y="5950222"/>
            <a:ext cx="8140700" cy="923330"/>
          </a:xfrm>
          <a:prstGeom prst="rect">
            <a:avLst/>
          </a:prstGeom>
          <a:noFill/>
        </p:spPr>
        <p:txBody>
          <a:bodyPr wrap="square" rtlCol="0">
            <a:spAutoFit/>
          </a:bodyPr>
          <a:lstStyle/>
          <a:p>
            <a:pPr algn="ctr"/>
            <a:r>
              <a:rPr lang="es-CO" sz="5400" dirty="0" smtClean="0">
                <a:solidFill>
                  <a:srgbClr val="00B050"/>
                </a:solidFill>
                <a:latin typeface="Algerian" panose="04020705040A02060702" pitchFamily="82" charset="0"/>
              </a:rPr>
              <a:t>2. Oferta </a:t>
            </a:r>
            <a:r>
              <a:rPr lang="es-CO" sz="5400" dirty="0" smtClean="0">
                <a:solidFill>
                  <a:srgbClr val="FF0000"/>
                </a:solidFill>
                <a:latin typeface="Algerian" panose="04020705040A02060702" pitchFamily="82" charset="0"/>
              </a:rPr>
              <a:t>ambie</a:t>
            </a:r>
            <a:r>
              <a:rPr lang="es-CO" sz="5400" dirty="0" smtClean="0">
                <a:solidFill>
                  <a:srgbClr val="00B050"/>
                </a:solidFill>
                <a:latin typeface="Algerian" panose="04020705040A02060702" pitchFamily="82" charset="0"/>
              </a:rPr>
              <a:t>ntal</a:t>
            </a:r>
            <a:endParaRPr lang="es-CO" sz="5400" dirty="0">
              <a:solidFill>
                <a:srgbClr val="00B050"/>
              </a:solidFill>
              <a:latin typeface="Algerian" panose="04020705040A02060702" pitchFamily="82" charset="0"/>
            </a:endParaRPr>
          </a:p>
        </p:txBody>
      </p:sp>
      <p:pic>
        <p:nvPicPr>
          <p:cNvPr id="11" name="Imagen 10"/>
          <p:cNvPicPr>
            <a:picLocks noChangeAspect="1"/>
          </p:cNvPicPr>
          <p:nvPr/>
        </p:nvPicPr>
        <p:blipFill>
          <a:blip r:embed="rId2"/>
          <a:stretch>
            <a:fillRect/>
          </a:stretch>
        </p:blipFill>
        <p:spPr>
          <a:xfrm>
            <a:off x="0" y="5839707"/>
            <a:ext cx="2474327" cy="984727"/>
          </a:xfrm>
          <a:prstGeom prst="rect">
            <a:avLst/>
          </a:prstGeom>
        </p:spPr>
      </p:pic>
      <p:pic>
        <p:nvPicPr>
          <p:cNvPr id="9"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87000" y="5839707"/>
            <a:ext cx="1905000" cy="9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3721994" y="585654"/>
            <a:ext cx="6096000" cy="399981"/>
          </a:xfrm>
          <a:prstGeom prst="rect">
            <a:avLst/>
          </a:prstGeom>
        </p:spPr>
        <p:txBody>
          <a:bodyPr>
            <a:spAutoFit/>
          </a:bodyPr>
          <a:lstStyle/>
          <a:p>
            <a:pPr marL="457200" marR="0" indent="0" algn="just">
              <a:lnSpc>
                <a:spcPct val="107000"/>
              </a:lnSpc>
              <a:spcBef>
                <a:spcPts val="0"/>
              </a:spcBef>
              <a:spcAft>
                <a:spcPts val="1395"/>
              </a:spcAft>
            </a:pPr>
            <a:r>
              <a:rPr lang="es-CO" sz="2000" b="1" dirty="0">
                <a:solidFill>
                  <a:srgbClr val="FF0000"/>
                </a:solidFill>
                <a:latin typeface="Bookman Old Style" panose="02050604050505020204" pitchFamily="18" charset="0"/>
              </a:rPr>
              <a:t>El Parque Ecológico Laguna El Tabacal </a:t>
            </a:r>
          </a:p>
        </p:txBody>
      </p:sp>
      <p:pic>
        <p:nvPicPr>
          <p:cNvPr id="4" name="Imagen 3"/>
          <p:cNvPicPr>
            <a:picLocks noChangeAspect="1"/>
          </p:cNvPicPr>
          <p:nvPr/>
        </p:nvPicPr>
        <p:blipFill>
          <a:blip r:embed="rId4"/>
          <a:stretch>
            <a:fillRect/>
          </a:stretch>
        </p:blipFill>
        <p:spPr>
          <a:xfrm>
            <a:off x="40399" y="1534792"/>
            <a:ext cx="6729595" cy="3186030"/>
          </a:xfrm>
          <a:prstGeom prst="rect">
            <a:avLst/>
          </a:prstGeom>
        </p:spPr>
      </p:pic>
      <p:pic>
        <p:nvPicPr>
          <p:cNvPr id="10" name="Imagen 9"/>
          <p:cNvPicPr>
            <a:picLocks noChangeAspect="1"/>
          </p:cNvPicPr>
          <p:nvPr/>
        </p:nvPicPr>
        <p:blipFill>
          <a:blip r:embed="rId5"/>
          <a:stretch>
            <a:fillRect/>
          </a:stretch>
        </p:blipFill>
        <p:spPr>
          <a:xfrm>
            <a:off x="7086600" y="1565852"/>
            <a:ext cx="5105400" cy="2886075"/>
          </a:xfrm>
          <a:prstGeom prst="rect">
            <a:avLst/>
          </a:prstGeom>
        </p:spPr>
      </p:pic>
    </p:spTree>
    <p:extLst>
      <p:ext uri="{BB962C8B-B14F-4D97-AF65-F5344CB8AC3E}">
        <p14:creationId xmlns:p14="http://schemas.microsoft.com/office/powerpoint/2010/main" val="667257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1843</Words>
  <Application>Microsoft Office PowerPoint</Application>
  <PresentationFormat>Panorámica</PresentationFormat>
  <Paragraphs>187</Paragraphs>
  <Slides>44</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44</vt:i4>
      </vt:variant>
    </vt:vector>
  </HeadingPairs>
  <TitlesOfParts>
    <vt:vector size="54" baseType="lpstr">
      <vt:lpstr>Algerian</vt:lpstr>
      <vt:lpstr>Arial</vt:lpstr>
      <vt:lpstr>Arial Negrita</vt:lpstr>
      <vt:lpstr>Baskerville Old Face</vt:lpstr>
      <vt:lpstr>Bookman Old Style</vt:lpstr>
      <vt:lpstr>Calibri</vt:lpstr>
      <vt:lpstr>Calibri Light</vt:lpstr>
      <vt:lpstr>MS Reference Sans Serif</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sebastian hernandez gamboa</dc:creator>
  <cp:lastModifiedBy>juan sebastian hernandez gamboa</cp:lastModifiedBy>
  <cp:revision>76</cp:revision>
  <dcterms:created xsi:type="dcterms:W3CDTF">2020-10-01T16:58:23Z</dcterms:created>
  <dcterms:modified xsi:type="dcterms:W3CDTF">2020-11-09T01:33:56Z</dcterms:modified>
</cp:coreProperties>
</file>