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93"/>
  </p:notesMasterIdLst>
  <p:sldIdLst>
    <p:sldId id="264" r:id="rId2"/>
    <p:sldId id="268" r:id="rId3"/>
    <p:sldId id="256" r:id="rId4"/>
    <p:sldId id="272" r:id="rId5"/>
    <p:sldId id="273" r:id="rId6"/>
    <p:sldId id="274" r:id="rId7"/>
    <p:sldId id="269" r:id="rId8"/>
    <p:sldId id="270" r:id="rId9"/>
    <p:sldId id="271" r:id="rId10"/>
    <p:sldId id="275" r:id="rId11"/>
    <p:sldId id="346" r:id="rId12"/>
    <p:sldId id="345" r:id="rId13"/>
    <p:sldId id="347" r:id="rId14"/>
    <p:sldId id="348" r:id="rId15"/>
    <p:sldId id="349" r:id="rId16"/>
    <p:sldId id="350" r:id="rId17"/>
    <p:sldId id="351" r:id="rId18"/>
    <p:sldId id="352" r:id="rId19"/>
    <p:sldId id="260" r:id="rId20"/>
    <p:sldId id="261" r:id="rId21"/>
    <p:sldId id="262" r:id="rId22"/>
    <p:sldId id="263" r:id="rId23"/>
    <p:sldId id="276" r:id="rId24"/>
    <p:sldId id="304" r:id="rId25"/>
    <p:sldId id="305" r:id="rId26"/>
    <p:sldId id="306" r:id="rId27"/>
    <p:sldId id="277" r:id="rId28"/>
    <p:sldId id="307" r:id="rId29"/>
    <p:sldId id="308" r:id="rId30"/>
    <p:sldId id="309" r:id="rId31"/>
    <p:sldId id="278" r:id="rId32"/>
    <p:sldId id="353" r:id="rId33"/>
    <p:sldId id="354" r:id="rId34"/>
    <p:sldId id="355" r:id="rId35"/>
    <p:sldId id="356" r:id="rId36"/>
    <p:sldId id="279" r:id="rId37"/>
    <p:sldId id="310" r:id="rId38"/>
    <p:sldId id="311" r:id="rId39"/>
    <p:sldId id="280" r:id="rId40"/>
    <p:sldId id="281" r:id="rId41"/>
    <p:sldId id="357" r:id="rId42"/>
    <p:sldId id="358" r:id="rId43"/>
    <p:sldId id="359" r:id="rId44"/>
    <p:sldId id="360" r:id="rId45"/>
    <p:sldId id="282" r:id="rId46"/>
    <p:sldId id="312" r:id="rId47"/>
    <p:sldId id="313" r:id="rId48"/>
    <p:sldId id="314" r:id="rId49"/>
    <p:sldId id="315" r:id="rId50"/>
    <p:sldId id="283" r:id="rId51"/>
    <p:sldId id="284" r:id="rId52"/>
    <p:sldId id="316" r:id="rId53"/>
    <p:sldId id="317" r:id="rId54"/>
    <p:sldId id="318" r:id="rId55"/>
    <p:sldId id="285" r:id="rId56"/>
    <p:sldId id="319" r:id="rId57"/>
    <p:sldId id="320" r:id="rId58"/>
    <p:sldId id="321" r:id="rId59"/>
    <p:sldId id="322" r:id="rId60"/>
    <p:sldId id="323" r:id="rId61"/>
    <p:sldId id="324" r:id="rId62"/>
    <p:sldId id="325" r:id="rId63"/>
    <p:sldId id="286" r:id="rId64"/>
    <p:sldId id="287" r:id="rId65"/>
    <p:sldId id="326" r:id="rId66"/>
    <p:sldId id="327" r:id="rId67"/>
    <p:sldId id="328" r:id="rId68"/>
    <p:sldId id="329" r:id="rId69"/>
    <p:sldId id="330" r:id="rId70"/>
    <p:sldId id="331" r:id="rId71"/>
    <p:sldId id="332" r:id="rId72"/>
    <p:sldId id="289" r:id="rId73"/>
    <p:sldId id="333" r:id="rId74"/>
    <p:sldId id="290" r:id="rId75"/>
    <p:sldId id="291" r:id="rId76"/>
    <p:sldId id="334" r:id="rId77"/>
    <p:sldId id="335" r:id="rId78"/>
    <p:sldId id="336" r:id="rId79"/>
    <p:sldId id="337" r:id="rId80"/>
    <p:sldId id="338" r:id="rId81"/>
    <p:sldId id="339" r:id="rId82"/>
    <p:sldId id="340" r:id="rId83"/>
    <p:sldId id="292" r:id="rId84"/>
    <p:sldId id="293" r:id="rId85"/>
    <p:sldId id="341" r:id="rId86"/>
    <p:sldId id="294" r:id="rId87"/>
    <p:sldId id="342" r:id="rId88"/>
    <p:sldId id="343" r:id="rId89"/>
    <p:sldId id="295" r:id="rId90"/>
    <p:sldId id="296" r:id="rId91"/>
    <p:sldId id="344"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93296" autoAdjust="0"/>
  </p:normalViewPr>
  <p:slideViewPr>
    <p:cSldViewPr snapToGrid="0">
      <p:cViewPr varScale="1">
        <p:scale>
          <a:sx n="67" d="100"/>
          <a:sy n="67" d="100"/>
        </p:scale>
        <p:origin x="8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Tº Anual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Hoja3!$A$2</c:f>
              <c:strCache>
                <c:ptCount val="1"/>
                <c:pt idx="0">
                  <c:v>Tº de cada mes</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Hoja3!$B$1:$M$1</c:f>
              <c:strCache>
                <c:ptCount val="12"/>
                <c:pt idx="0">
                  <c:v>ENE  </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Hoja3!$B$2:$M$2</c:f>
              <c:numCache>
                <c:formatCode>General</c:formatCode>
                <c:ptCount val="12"/>
                <c:pt idx="0">
                  <c:v>20.5</c:v>
                </c:pt>
                <c:pt idx="1">
                  <c:v>20.8</c:v>
                </c:pt>
                <c:pt idx="2">
                  <c:v>20.9</c:v>
                </c:pt>
                <c:pt idx="3">
                  <c:v>21.1</c:v>
                </c:pt>
                <c:pt idx="4">
                  <c:v>21.6</c:v>
                </c:pt>
                <c:pt idx="5">
                  <c:v>22.2</c:v>
                </c:pt>
                <c:pt idx="6">
                  <c:v>21.2</c:v>
                </c:pt>
                <c:pt idx="7">
                  <c:v>20.6</c:v>
                </c:pt>
                <c:pt idx="8">
                  <c:v>20.9</c:v>
                </c:pt>
                <c:pt idx="9">
                  <c:v>20.6</c:v>
                </c:pt>
                <c:pt idx="10">
                  <c:v>19.8</c:v>
                </c:pt>
                <c:pt idx="11">
                  <c:v>19.5</c:v>
                </c:pt>
              </c:numCache>
            </c:numRef>
          </c:val>
          <c:extLst>
            <c:ext xmlns:c16="http://schemas.microsoft.com/office/drawing/2014/chart" uri="{C3380CC4-5D6E-409C-BE32-E72D297353CC}">
              <c16:uniqueId val="{00000000-A56C-4CCB-A6A7-A4EABFEB646C}"/>
            </c:ext>
          </c:extLst>
        </c:ser>
        <c:dLbls>
          <c:showLegendKey val="0"/>
          <c:showVal val="1"/>
          <c:showCatName val="0"/>
          <c:showSerName val="0"/>
          <c:showPercent val="0"/>
          <c:showBubbleSize val="0"/>
        </c:dLbls>
        <c:gapWidth val="150"/>
        <c:shape val="box"/>
        <c:axId val="365760664"/>
        <c:axId val="365762232"/>
        <c:axId val="0"/>
      </c:bar3DChart>
      <c:catAx>
        <c:axId val="3657606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Mes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65762232"/>
        <c:crosses val="autoZero"/>
        <c:auto val="1"/>
        <c:lblAlgn val="ctr"/>
        <c:lblOffset val="100"/>
        <c:noMultiLvlLbl val="0"/>
      </c:catAx>
      <c:valAx>
        <c:axId val="365762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Promedio por mes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65760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A9D45-6957-43CB-9C2A-3DDC7CE3447B}" type="datetimeFigureOut">
              <a:rPr lang="es-CO" smtClean="0"/>
              <a:t>15/02/2023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C89FE-3C55-4ABC-9E89-84563B2E0F5E}" type="slidenum">
              <a:rPr lang="es-CO" smtClean="0"/>
              <a:t>‹Nº›</a:t>
            </a:fld>
            <a:endParaRPr lang="es-CO"/>
          </a:p>
        </p:txBody>
      </p:sp>
    </p:spTree>
    <p:extLst>
      <p:ext uri="{BB962C8B-B14F-4D97-AF65-F5344CB8AC3E}">
        <p14:creationId xmlns:p14="http://schemas.microsoft.com/office/powerpoint/2010/main" val="3895073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BEC89FE-3C55-4ABC-9E89-84563B2E0F5E}" type="slidenum">
              <a:rPr lang="es-CO" smtClean="0"/>
              <a:t>78</a:t>
            </a:fld>
            <a:endParaRPr lang="es-CO"/>
          </a:p>
        </p:txBody>
      </p:sp>
    </p:spTree>
    <p:extLst>
      <p:ext uri="{BB962C8B-B14F-4D97-AF65-F5344CB8AC3E}">
        <p14:creationId xmlns:p14="http://schemas.microsoft.com/office/powerpoint/2010/main" val="29227070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9540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48306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0290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3187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2/15/2023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515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2942917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110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80072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2008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41049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2/15/2023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3637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2/15/2023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41803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 Id="rId9"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5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9.png"/></Relationships>
</file>

<file path=ppt/slides/_rels/slide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7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7.png"/></Relationships>
</file>

<file path=ppt/slides/_rels/slide77.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image" Target="../media/image169.png"/><Relationship Id="rId7" Type="http://schemas.openxmlformats.org/officeDocument/2006/relationships/image" Target="../media/image173.emf"/><Relationship Id="rId2" Type="http://schemas.openxmlformats.org/officeDocument/2006/relationships/image" Target="../media/image168.emf"/><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jpeg"/><Relationship Id="rId4" Type="http://schemas.openxmlformats.org/officeDocument/2006/relationships/image" Target="../media/image170.png"/></Relationships>
</file>

<file path=ppt/slides/_rels/slide78.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75.emf"/><Relationship Id="rId7" Type="http://schemas.openxmlformats.org/officeDocument/2006/relationships/image" Target="../media/image178.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emf"/><Relationship Id="rId4" Type="http://schemas.openxmlformats.org/officeDocument/2006/relationships/image" Target="../media/image169.png"/><Relationship Id="rId9" Type="http://schemas.openxmlformats.org/officeDocument/2006/relationships/image" Target="../media/image171.jpeg"/></Relationships>
</file>

<file path=ppt/slides/_rels/slide7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5" Type="http://schemas.openxmlformats.org/officeDocument/2006/relationships/image" Target="../media/image185.jpeg"/><Relationship Id="rId4" Type="http://schemas.openxmlformats.org/officeDocument/2006/relationships/image" Target="../media/image184.jpeg"/></Relationships>
</file>

<file path=ppt/slides/_rels/slide8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1.emf"/><Relationship Id="rId5" Type="http://schemas.openxmlformats.org/officeDocument/2006/relationships/package" Target="../embeddings/Microsoft_Word_Document.docx"/><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9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 Id="rId4" Type="http://schemas.openxmlformats.org/officeDocument/2006/relationships/image" Target="../media/image2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B75247A-BA96-1E83-439A-458E36974FE4}"/>
              </a:ext>
            </a:extLst>
          </p:cNvPr>
          <p:cNvSpPr>
            <a:spLocks noGrp="1"/>
          </p:cNvSpPr>
          <p:nvPr>
            <p:ph type="ctrTitle"/>
          </p:nvPr>
        </p:nvSpPr>
        <p:spPr/>
        <p:txBody>
          <a:bodyPr/>
          <a:lstStyle/>
          <a:p>
            <a:r>
              <a:rPr lang="es-MX" dirty="0"/>
              <a:t>GENERALIDADES</a:t>
            </a:r>
            <a:endParaRPr lang="es-CO" dirty="0"/>
          </a:p>
        </p:txBody>
      </p:sp>
      <p:sp>
        <p:nvSpPr>
          <p:cNvPr id="5" name="Subtítulo 4">
            <a:extLst>
              <a:ext uri="{FF2B5EF4-FFF2-40B4-BE49-F238E27FC236}">
                <a16:creationId xmlns:a16="http://schemas.microsoft.com/office/drawing/2014/main" id="{82D914DF-2D62-D79A-783B-4123781141FD}"/>
              </a:ext>
            </a:extLst>
          </p:cNvPr>
          <p:cNvSpPr>
            <a:spLocks noGrp="1"/>
          </p:cNvSpPr>
          <p:nvPr>
            <p:ph type="subTitle" idx="1"/>
          </p:nvPr>
        </p:nvSpPr>
        <p:spPr>
          <a:xfrm>
            <a:off x="4306957" y="4373218"/>
            <a:ext cx="5383032" cy="847211"/>
          </a:xfrm>
        </p:spPr>
        <p:txBody>
          <a:bodyPr/>
          <a:lstStyle/>
          <a:p>
            <a:pPr algn="r"/>
            <a:r>
              <a:rPr kumimoji="0" lang="es-MX" sz="2000" b="1" i="0" u="none" strike="noStrike" kern="1200" cap="all" spc="0" normalizeH="0" baseline="0" noProof="0" dirty="0">
                <a:ln>
                  <a:noFill/>
                </a:ln>
                <a:blipFill dpi="0" rotWithShape="1">
                  <a:blip r:embed="rId2"/>
                  <a:srcRect/>
                  <a:tile tx="6350" ty="-127000" sx="65000" sy="64000" flip="none" algn="tl"/>
                </a:blipFill>
                <a:effectLst/>
                <a:uLnTx/>
                <a:uFillTx/>
                <a:latin typeface="Rockwell Condensed" panose="02060603050405020104"/>
                <a:ea typeface="+mj-ea"/>
                <a:cs typeface="+mj-cs"/>
              </a:rPr>
              <a:t>ALCALDIA DE APULO-CUNDINAMARCA</a:t>
            </a:r>
            <a:endParaRPr kumimoji="0" lang="es-CO" sz="2000" b="0" i="0" u="none" strike="noStrike" kern="1200" cap="all" spc="0" normalizeH="0" baseline="0" noProof="0" dirty="0">
              <a:ln>
                <a:noFill/>
              </a:ln>
              <a:blipFill dpi="0" rotWithShape="1">
                <a:blip r:embed="rId2"/>
                <a:srcRect/>
                <a:tile tx="6350" ty="-127000" sx="65000" sy="64000" flip="none" algn="tl"/>
              </a:blipFill>
              <a:effectLst/>
              <a:uLnTx/>
              <a:uFillTx/>
              <a:latin typeface="Rockwell Condensed" panose="02060603050405020104"/>
              <a:ea typeface="+mj-ea"/>
              <a:cs typeface="+mj-cs"/>
            </a:endParaRPr>
          </a:p>
          <a:p>
            <a:pPr algn="r"/>
            <a:endParaRPr lang="es-CO" dirty="0"/>
          </a:p>
        </p:txBody>
      </p:sp>
    </p:spTree>
    <p:extLst>
      <p:ext uri="{BB962C8B-B14F-4D97-AF65-F5344CB8AC3E}">
        <p14:creationId xmlns:p14="http://schemas.microsoft.com/office/powerpoint/2010/main" val="2994025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97665E-DA3F-01DF-1B4F-B2EB6230CB00}"/>
              </a:ext>
            </a:extLst>
          </p:cNvPr>
          <p:cNvSpPr>
            <a:spLocks noGrp="1"/>
          </p:cNvSpPr>
          <p:nvPr>
            <p:ph type="title"/>
          </p:nvPr>
        </p:nvSpPr>
        <p:spPr>
          <a:xfrm>
            <a:off x="6400800" y="484632"/>
            <a:ext cx="5299586" cy="1609344"/>
          </a:xfrm>
          <a:ln>
            <a:noFill/>
          </a:ln>
        </p:spPr>
        <p:txBody>
          <a:bodyPr>
            <a:normAutofit/>
          </a:bodyPr>
          <a:lstStyle/>
          <a:p>
            <a:r>
              <a:rPr lang="es-CO" sz="4000" b="0" i="0">
                <a:effectLst/>
              </a:rPr>
              <a:t>GEOLOGIA Y GEOMORFOLOGIA</a:t>
            </a:r>
            <a:endParaRPr lang="es-CO" sz="4000"/>
          </a:p>
        </p:txBody>
      </p:sp>
      <p:sp>
        <p:nvSpPr>
          <p:cNvPr id="3" name="Marcador de contenido 2">
            <a:extLst>
              <a:ext uri="{FF2B5EF4-FFF2-40B4-BE49-F238E27FC236}">
                <a16:creationId xmlns:a16="http://schemas.microsoft.com/office/drawing/2014/main" id="{F5A1C192-81A2-28EB-03F6-D4C9B959265E}"/>
              </a:ext>
            </a:extLst>
          </p:cNvPr>
          <p:cNvSpPr>
            <a:spLocks noGrp="1"/>
          </p:cNvSpPr>
          <p:nvPr>
            <p:ph idx="1"/>
          </p:nvPr>
        </p:nvSpPr>
        <p:spPr>
          <a:xfrm>
            <a:off x="6400799" y="2121408"/>
            <a:ext cx="5299585" cy="4050792"/>
          </a:xfrm>
        </p:spPr>
        <p:txBody>
          <a:bodyPr>
            <a:normAutofit lnSpcReduction="10000"/>
          </a:bodyPr>
          <a:lstStyle/>
          <a:p>
            <a:pPr>
              <a:spcAft>
                <a:spcPts val="800"/>
              </a:spcAft>
            </a:pPr>
            <a:r>
              <a:rPr lang="es-CO" dirty="0">
                <a:effectLst/>
                <a:latin typeface="Times New Roman" panose="02020603050405020304" pitchFamily="18" charset="0"/>
                <a:ea typeface="Calibri" panose="020F0502020204030204" pitchFamily="34" charset="0"/>
                <a:cs typeface="Times New Roman" panose="02020603050405020304" pitchFamily="18" charset="0"/>
              </a:rPr>
              <a:t>El municipio de Apulo, se encuentra situado geológicamente en la interface de los Valles Medio y Superior del Río Magdalena y litológicamente está constituida por rocas sedimentarias marinas y continentales, con edades comprendidas entre el Cretácico Superior y Cuaternario. </a:t>
            </a:r>
          </a:p>
          <a:p>
            <a:r>
              <a:rPr lang="es-CO" dirty="0">
                <a:effectLst/>
                <a:latin typeface="Times New Roman" panose="02020603050405020304" pitchFamily="18" charset="0"/>
                <a:ea typeface="Calibri" panose="020F0502020204030204" pitchFamily="34" charset="0"/>
                <a:cs typeface="Times New Roman" panose="02020603050405020304" pitchFamily="18" charset="0"/>
              </a:rPr>
              <a:t>En cuanto a la litología del municipio, existe una variedad significativa de rocas, siendo predominantes las arcillas, las areniscas calcáreas y los </a:t>
            </a:r>
            <a:r>
              <a:rPr lang="es-CO" dirty="0" err="1">
                <a:effectLst/>
                <a:latin typeface="Times New Roman" panose="02020603050405020304" pitchFamily="18" charset="0"/>
                <a:ea typeface="Calibri" panose="020F0502020204030204" pitchFamily="34" charset="0"/>
                <a:cs typeface="Times New Roman" panose="02020603050405020304" pitchFamily="18" charset="0"/>
              </a:rPr>
              <a:t>shales</a:t>
            </a:r>
            <a:r>
              <a:rPr lang="es-CO" dirty="0">
                <a:effectLst/>
                <a:latin typeface="Times New Roman" panose="02020603050405020304" pitchFamily="18" charset="0"/>
                <a:ea typeface="Calibri" panose="020F0502020204030204" pitchFamily="34" charset="0"/>
                <a:cs typeface="Times New Roman" panose="02020603050405020304" pitchFamily="18" charset="0"/>
              </a:rPr>
              <a:t> con intercalaciones de </a:t>
            </a:r>
            <a:r>
              <a:rPr lang="es-CO" dirty="0" err="1">
                <a:effectLst/>
                <a:latin typeface="Times New Roman" panose="02020603050405020304" pitchFamily="18" charset="0"/>
                <a:ea typeface="Calibri" panose="020F0502020204030204" pitchFamily="34" charset="0"/>
                <a:cs typeface="Times New Roman" panose="02020603050405020304" pitchFamily="18" charset="0"/>
              </a:rPr>
              <a:t>Cherts</a:t>
            </a:r>
            <a:r>
              <a:rPr lang="es-CO" dirty="0">
                <a:effectLst/>
                <a:latin typeface="Times New Roman" panose="02020603050405020304" pitchFamily="18" charset="0"/>
                <a:ea typeface="Calibri" panose="020F0502020204030204" pitchFamily="34" charset="0"/>
                <a:cs typeface="Times New Roman" panose="02020603050405020304" pitchFamily="18" charset="0"/>
              </a:rPr>
              <a:t> y Calizas.</a:t>
            </a:r>
          </a:p>
          <a:p>
            <a:pPr marL="0" indent="0">
              <a:buNone/>
            </a:pPr>
            <a:endParaRPr lang="es-ES_tradnl"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             TABLA </a:t>
            </a:r>
            <a:r>
              <a:rPr lang="es-ES_tradnl" sz="1800" b="1" dirty="0" err="1">
                <a:effectLst/>
                <a:latin typeface="Arial" panose="020B0604020202020204" pitchFamily="34" charset="0"/>
                <a:ea typeface="Times New Roman" panose="02020603050405020304" pitchFamily="18" charset="0"/>
                <a:cs typeface="Times New Roman" panose="02020603050405020304" pitchFamily="18" charset="0"/>
              </a:rPr>
              <a:t>Nº</a:t>
            </a: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 1 LEYENDA GEOLOGICA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6" name="Tabla 5">
            <a:extLst>
              <a:ext uri="{FF2B5EF4-FFF2-40B4-BE49-F238E27FC236}">
                <a16:creationId xmlns:a16="http://schemas.microsoft.com/office/drawing/2014/main" id="{FE366467-6605-F80B-C23A-6339C9283AFF}"/>
              </a:ext>
            </a:extLst>
          </p:cNvPr>
          <p:cNvGraphicFramePr>
            <a:graphicFrameLocks noGrp="1"/>
          </p:cNvGraphicFramePr>
          <p:nvPr>
            <p:extLst>
              <p:ext uri="{D42A27DB-BD31-4B8C-83A1-F6EECF244321}">
                <p14:modId xmlns:p14="http://schemas.microsoft.com/office/powerpoint/2010/main" val="357515091"/>
              </p:ext>
            </p:extLst>
          </p:nvPr>
        </p:nvGraphicFramePr>
        <p:xfrm>
          <a:off x="0" y="0"/>
          <a:ext cx="6037307" cy="6987879"/>
        </p:xfrm>
        <a:graphic>
          <a:graphicData uri="http://schemas.openxmlformats.org/drawingml/2006/table">
            <a:tbl>
              <a:tblPr firstRow="1" firstCol="1" bandRow="1" bandCol="1">
                <a:noFill/>
                <a:tableStyleId>{5C22544A-7EE6-4342-B048-85BDC9FD1C3A}</a:tableStyleId>
              </a:tblPr>
              <a:tblGrid>
                <a:gridCol w="2133742">
                  <a:extLst>
                    <a:ext uri="{9D8B030D-6E8A-4147-A177-3AD203B41FA5}">
                      <a16:colId xmlns:a16="http://schemas.microsoft.com/office/drawing/2014/main" val="3595999025"/>
                    </a:ext>
                  </a:extLst>
                </a:gridCol>
                <a:gridCol w="778722">
                  <a:extLst>
                    <a:ext uri="{9D8B030D-6E8A-4147-A177-3AD203B41FA5}">
                      <a16:colId xmlns:a16="http://schemas.microsoft.com/office/drawing/2014/main" val="443672847"/>
                    </a:ext>
                  </a:extLst>
                </a:gridCol>
                <a:gridCol w="1476695">
                  <a:extLst>
                    <a:ext uri="{9D8B030D-6E8A-4147-A177-3AD203B41FA5}">
                      <a16:colId xmlns:a16="http://schemas.microsoft.com/office/drawing/2014/main" val="1120987011"/>
                    </a:ext>
                  </a:extLst>
                </a:gridCol>
                <a:gridCol w="1648148">
                  <a:extLst>
                    <a:ext uri="{9D8B030D-6E8A-4147-A177-3AD203B41FA5}">
                      <a16:colId xmlns:a16="http://schemas.microsoft.com/office/drawing/2014/main" val="3706969063"/>
                    </a:ext>
                  </a:extLst>
                </a:gridCol>
              </a:tblGrid>
              <a:tr h="506618">
                <a:tc>
                  <a:txBody>
                    <a:bodyPr/>
                    <a:lstStyle/>
                    <a:p>
                      <a:pPr algn="ctr">
                        <a:lnSpc>
                          <a:spcPct val="115000"/>
                        </a:lnSpc>
                        <a:spcAft>
                          <a:spcPts val="800"/>
                        </a:spcAft>
                      </a:pPr>
                      <a:r>
                        <a:rPr lang="es-CO" sz="1050" b="0" cap="all" spc="150" dirty="0">
                          <a:solidFill>
                            <a:schemeClr val="lt1"/>
                          </a:solidFill>
                          <a:effectLst/>
                        </a:rPr>
                        <a:t>REFERENCIA</a:t>
                      </a:r>
                      <a:endParaRPr lang="es-CO" sz="105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lnL>
                    <a:lnR w="12700" cmpd="sng">
                      <a:noFill/>
                    </a:lnR>
                    <a:lnT w="12700" cmpd="sng">
                      <a:noFill/>
                    </a:lnT>
                    <a:lnB w="38100" cmpd="sng">
                      <a:noFill/>
                    </a:lnB>
                    <a:solidFill>
                      <a:srgbClr val="505356"/>
                    </a:solidFill>
                  </a:tcPr>
                </a:tc>
                <a:tc>
                  <a:txBody>
                    <a:bodyPr/>
                    <a:lstStyle/>
                    <a:p>
                      <a:pPr algn="ctr">
                        <a:lnSpc>
                          <a:spcPct val="115000"/>
                        </a:lnSpc>
                        <a:spcAft>
                          <a:spcPts val="800"/>
                        </a:spcAft>
                      </a:pPr>
                      <a:r>
                        <a:rPr lang="es-CO" sz="1050" b="0" cap="all" spc="150">
                          <a:solidFill>
                            <a:schemeClr val="lt1"/>
                          </a:solidFill>
                          <a:effectLst/>
                        </a:rPr>
                        <a:t>AREA (Ha)</a:t>
                      </a:r>
                      <a:endParaRPr lang="es-CO" sz="1050" b="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lnL>
                    <a:lnR w="12700" cmpd="sng">
                      <a:noFill/>
                    </a:lnR>
                    <a:lnT w="12700" cmpd="sng">
                      <a:noFill/>
                    </a:lnT>
                    <a:lnB w="38100" cmpd="sng">
                      <a:noFill/>
                    </a:lnB>
                    <a:solidFill>
                      <a:srgbClr val="505356"/>
                    </a:solidFill>
                  </a:tcPr>
                </a:tc>
                <a:tc>
                  <a:txBody>
                    <a:bodyPr/>
                    <a:lstStyle/>
                    <a:p>
                      <a:pPr algn="ctr">
                        <a:lnSpc>
                          <a:spcPct val="115000"/>
                        </a:lnSpc>
                        <a:spcAft>
                          <a:spcPts val="800"/>
                        </a:spcAft>
                      </a:pPr>
                      <a:r>
                        <a:rPr lang="es-CO" sz="1050" b="0" cap="all" spc="150" dirty="0">
                          <a:solidFill>
                            <a:schemeClr val="lt1"/>
                          </a:solidFill>
                          <a:effectLst/>
                        </a:rPr>
                        <a:t>COMPOSICION</a:t>
                      </a:r>
                      <a:endParaRPr lang="es-CO" sz="105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lnL>
                    <a:lnR w="12700" cmpd="sng">
                      <a:noFill/>
                    </a:lnR>
                    <a:lnT w="12700" cmpd="sng">
                      <a:noFill/>
                    </a:lnT>
                    <a:lnB w="38100" cmpd="sng">
                      <a:noFill/>
                    </a:lnB>
                    <a:solidFill>
                      <a:srgbClr val="505356"/>
                    </a:solidFill>
                  </a:tcPr>
                </a:tc>
                <a:tc>
                  <a:txBody>
                    <a:bodyPr/>
                    <a:lstStyle/>
                    <a:p>
                      <a:pPr algn="ctr">
                        <a:lnSpc>
                          <a:spcPct val="115000"/>
                        </a:lnSpc>
                        <a:spcAft>
                          <a:spcPts val="800"/>
                        </a:spcAft>
                      </a:pPr>
                      <a:r>
                        <a:rPr lang="es-CO" sz="1050" b="0" cap="all" spc="150" dirty="0">
                          <a:solidFill>
                            <a:schemeClr val="lt1"/>
                          </a:solidFill>
                          <a:effectLst/>
                        </a:rPr>
                        <a:t>VEREDA</a:t>
                      </a:r>
                      <a:endParaRPr lang="es-CO" sz="105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49213718"/>
                  </a:ext>
                </a:extLst>
              </a:tr>
              <a:tr h="595031">
                <a:tc>
                  <a:txBody>
                    <a:bodyPr/>
                    <a:lstStyle/>
                    <a:p>
                      <a:pPr algn="just">
                        <a:lnSpc>
                          <a:spcPct val="115000"/>
                        </a:lnSpc>
                        <a:spcAft>
                          <a:spcPts val="800"/>
                        </a:spcAft>
                      </a:pPr>
                      <a:r>
                        <a:rPr lang="es-ES_tradnl" sz="1050" b="1" cap="none" spc="0" dirty="0" err="1">
                          <a:solidFill>
                            <a:schemeClr val="tx1"/>
                          </a:solidFill>
                          <a:effectLst/>
                        </a:rPr>
                        <a:t>Q,Qo</a:t>
                      </a:r>
                      <a:r>
                        <a:rPr lang="es-ES_tradnl" sz="1050" b="1" cap="none" spc="0" dirty="0">
                          <a:solidFill>
                            <a:schemeClr val="tx1"/>
                          </a:solidFill>
                          <a:effectLst/>
                        </a:rPr>
                        <a:t>        Depósitos</a:t>
                      </a:r>
                      <a:endParaRPr lang="es-CO" sz="1050" b="1" cap="none" spc="0" dirty="0">
                        <a:solidFill>
                          <a:schemeClr val="tx1"/>
                        </a:solidFill>
                        <a:effectLst/>
                      </a:endParaRPr>
                    </a:p>
                    <a:p>
                      <a:pPr algn="just">
                        <a:lnSpc>
                          <a:spcPct val="115000"/>
                        </a:lnSpc>
                        <a:spcAft>
                          <a:spcPts val="800"/>
                        </a:spcAft>
                      </a:pPr>
                      <a:r>
                        <a:rPr lang="es-ES_tradnl" sz="1050" b="1" cap="none" spc="0" dirty="0">
                          <a:solidFill>
                            <a:schemeClr val="tx1"/>
                          </a:solidFill>
                          <a:effectLst/>
                        </a:rPr>
                        <a:t> </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38100" cmpd="sng">
                      <a:noFill/>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1837.14</a:t>
                      </a:r>
                      <a:endParaRPr lang="es-CO" sz="1000" cap="none" spc="0">
                        <a:solidFill>
                          <a:schemeClr val="tx1"/>
                        </a:solidFill>
                        <a:effectLst/>
                      </a:endParaRPr>
                    </a:p>
                    <a:p>
                      <a:pPr algn="ctr">
                        <a:lnSpc>
                          <a:spcPct val="115000"/>
                        </a:lnSpc>
                        <a:spcAft>
                          <a:spcPts val="800"/>
                        </a:spcAft>
                      </a:pPr>
                      <a:r>
                        <a:rPr lang="es-ES_tradnl" sz="1000" cap="none" spc="0">
                          <a:solidFill>
                            <a:schemeClr val="tx1"/>
                          </a:solidFill>
                          <a:effectLst/>
                        </a:rPr>
                        <a:t> </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38100" cmpd="sng">
                      <a:noFill/>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 </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38100" cmpd="sng">
                      <a:noFill/>
                    </a:lnT>
                    <a:lnB w="12700" cmpd="sng">
                      <a:noFill/>
                      <a:prstDash val="solid"/>
                    </a:lnB>
                    <a:solidFill>
                      <a:schemeClr val="tx1">
                        <a:alpha val="8000"/>
                      </a:schemeClr>
                    </a:solidFill>
                  </a:tcPr>
                </a:tc>
                <a:tc>
                  <a:txBody>
                    <a:bodyPr/>
                    <a:lstStyle/>
                    <a:p>
                      <a:pPr algn="ctr">
                        <a:lnSpc>
                          <a:spcPct val="115000"/>
                        </a:lnSpc>
                        <a:spcAft>
                          <a:spcPts val="800"/>
                        </a:spcAft>
                      </a:pPr>
                      <a:r>
                        <a:rPr lang="es-ES_tradnl" sz="1000" cap="none" spc="0">
                          <a:solidFill>
                            <a:schemeClr val="tx1"/>
                          </a:solidFill>
                          <a:effectLst/>
                        </a:rPr>
                        <a:t> </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578042281"/>
                  </a:ext>
                </a:extLst>
              </a:tr>
              <a:tr h="497495">
                <a:tc>
                  <a:txBody>
                    <a:bodyPr/>
                    <a:lstStyle/>
                    <a:p>
                      <a:pPr algn="just">
                        <a:lnSpc>
                          <a:spcPct val="115000"/>
                        </a:lnSpc>
                        <a:spcAft>
                          <a:spcPts val="800"/>
                        </a:spcAft>
                      </a:pPr>
                      <a:r>
                        <a:rPr lang="es-ES_tradnl" sz="1050" b="1" cap="none" spc="0" dirty="0">
                          <a:solidFill>
                            <a:schemeClr val="tx1"/>
                          </a:solidFill>
                          <a:effectLst/>
                        </a:rPr>
                        <a:t>Qt, </a:t>
                      </a:r>
                      <a:r>
                        <a:rPr lang="es-ES_tradnl" sz="1050" b="1" cap="none" spc="0" dirty="0" err="1">
                          <a:solidFill>
                            <a:schemeClr val="tx1"/>
                          </a:solidFill>
                          <a:effectLst/>
                        </a:rPr>
                        <a:t>Qat,Qc</a:t>
                      </a:r>
                      <a:r>
                        <a:rPr lang="es-ES_tradnl" sz="1050" b="1" cap="none" spc="0" dirty="0">
                          <a:solidFill>
                            <a:schemeClr val="tx1"/>
                          </a:solidFill>
                          <a:effectLst/>
                        </a:rPr>
                        <a:t>   Cuaternarios, recientes</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000" cap="none" spc="0">
                          <a:solidFill>
                            <a:schemeClr val="tx1"/>
                          </a:solidFill>
                          <a:effectLst/>
                        </a:rPr>
                        <a:t>3102.15</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000" cap="none" spc="0">
                          <a:solidFill>
                            <a:schemeClr val="tx1"/>
                          </a:solidFill>
                          <a:effectLst/>
                        </a:rPr>
                        <a:t> </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a:solidFill>
                            <a:schemeClr val="tx1"/>
                          </a:solidFill>
                          <a:effectLst/>
                        </a:rPr>
                        <a:t> </a:t>
                      </a:r>
                      <a:endParaRPr lang="es-CO"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18850817"/>
                  </a:ext>
                </a:extLst>
              </a:tr>
              <a:tr h="586678">
                <a:tc>
                  <a:txBody>
                    <a:bodyPr/>
                    <a:lstStyle/>
                    <a:p>
                      <a:pPr algn="just">
                        <a:lnSpc>
                          <a:spcPct val="115000"/>
                        </a:lnSpc>
                        <a:spcAft>
                          <a:spcPts val="800"/>
                        </a:spcAft>
                      </a:pPr>
                      <a:r>
                        <a:rPr lang="es-ES_tradnl" sz="1050" b="1" cap="none" spc="0" dirty="0">
                          <a:solidFill>
                            <a:schemeClr val="tx1"/>
                          </a:solidFill>
                          <a:effectLst/>
                        </a:rPr>
                        <a:t>Kv          Grupo Villeta</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923.40</a:t>
                      </a:r>
                      <a:endParaRPr lang="es-CO" sz="1000" cap="none" spc="0">
                        <a:solidFill>
                          <a:schemeClr val="tx1"/>
                        </a:solidFill>
                        <a:effectLst/>
                      </a:endParaRPr>
                    </a:p>
                    <a:p>
                      <a:pPr algn="ctr">
                        <a:lnSpc>
                          <a:spcPct val="115000"/>
                        </a:lnSpc>
                        <a:spcAft>
                          <a:spcPts val="800"/>
                        </a:spcAft>
                      </a:pPr>
                      <a:r>
                        <a:rPr lang="es-ES_tradnl" sz="1000" cap="none" spc="0">
                          <a:solidFill>
                            <a:schemeClr val="tx1"/>
                          </a:solidFill>
                          <a:effectLst/>
                        </a:rPr>
                        <a:t> </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100" cap="none" spc="0" dirty="0">
                          <a:solidFill>
                            <a:schemeClr val="tx1"/>
                          </a:solidFill>
                          <a:effectLst/>
                        </a:rPr>
                        <a:t>Arcillas y areniscas.</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a:solidFill>
                            <a:schemeClr val="tx1"/>
                          </a:solidFill>
                          <a:effectLst/>
                        </a:rPr>
                        <a:t>Naveta, Trueno, Bejucal.</a:t>
                      </a:r>
                      <a:endParaRPr lang="es-CO"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34125464"/>
                  </a:ext>
                </a:extLst>
              </a:tr>
              <a:tr h="796443">
                <a:tc>
                  <a:txBody>
                    <a:bodyPr/>
                    <a:lstStyle/>
                    <a:p>
                      <a:pPr>
                        <a:lnSpc>
                          <a:spcPct val="115000"/>
                        </a:lnSpc>
                        <a:spcAft>
                          <a:spcPts val="800"/>
                        </a:spcAft>
                      </a:pPr>
                      <a:r>
                        <a:rPr lang="es-ES_tradnl" sz="1050" b="1" cap="none" spc="0" dirty="0" err="1">
                          <a:solidFill>
                            <a:schemeClr val="tx1"/>
                          </a:solidFill>
                          <a:effectLst/>
                        </a:rPr>
                        <a:t>Kms-Kis</a:t>
                      </a:r>
                      <a:r>
                        <a:rPr lang="es-ES_tradnl" sz="1050" b="1" cap="none" spc="0" dirty="0">
                          <a:solidFill>
                            <a:schemeClr val="tx1"/>
                          </a:solidFill>
                          <a:effectLst/>
                        </a:rPr>
                        <a:t>  Formación Socotá</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000" cap="none" spc="0">
                          <a:solidFill>
                            <a:schemeClr val="tx1"/>
                          </a:solidFill>
                          <a:effectLst/>
                        </a:rPr>
                        <a:t>2067.18</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100" cap="none" spc="0" dirty="0">
                          <a:solidFill>
                            <a:schemeClr val="tx1"/>
                          </a:solidFill>
                          <a:effectLst/>
                        </a:rPr>
                        <a:t>Areniscas, caliza arcillosa. </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dirty="0">
                          <a:solidFill>
                            <a:schemeClr val="tx1"/>
                          </a:solidFill>
                          <a:effectLst/>
                        </a:rPr>
                        <a:t>Palenque, la vega, Socotá.</a:t>
                      </a:r>
                      <a:endParaRPr lang="es-CO" sz="1100" cap="none" spc="0" dirty="0">
                        <a:solidFill>
                          <a:schemeClr val="tx1"/>
                        </a:solidFill>
                        <a:effectLst/>
                      </a:endParaRPr>
                    </a:p>
                    <a:p>
                      <a:pPr algn="ctr">
                        <a:lnSpc>
                          <a:spcPct val="115000"/>
                        </a:lnSpc>
                        <a:spcAft>
                          <a:spcPts val="800"/>
                        </a:spcAft>
                      </a:pPr>
                      <a:r>
                        <a:rPr lang="es-ES_tradnl" sz="1100" cap="none" spc="0" dirty="0">
                          <a:solidFill>
                            <a:schemeClr val="tx1"/>
                          </a:solidFill>
                          <a:effectLst/>
                        </a:rPr>
                        <a:t> </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190544085"/>
                  </a:ext>
                </a:extLst>
              </a:tr>
              <a:tr h="611368">
                <a:tc>
                  <a:txBody>
                    <a:bodyPr/>
                    <a:lstStyle/>
                    <a:p>
                      <a:pPr algn="just">
                        <a:lnSpc>
                          <a:spcPct val="115000"/>
                        </a:lnSpc>
                        <a:spcAft>
                          <a:spcPts val="800"/>
                        </a:spcAft>
                      </a:pPr>
                      <a:r>
                        <a:rPr lang="es-ES_tradnl" sz="1050" b="1" cap="none" spc="0" dirty="0" err="1">
                          <a:solidFill>
                            <a:schemeClr val="tx1"/>
                          </a:solidFill>
                          <a:effectLst/>
                        </a:rPr>
                        <a:t>Kmf</a:t>
                      </a:r>
                      <a:r>
                        <a:rPr lang="es-ES_tradnl" sz="1050" b="1" cap="none" spc="0" dirty="0">
                          <a:solidFill>
                            <a:schemeClr val="tx1"/>
                          </a:solidFill>
                          <a:effectLst/>
                        </a:rPr>
                        <a:t>         Formación La Frontera</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682.28</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100" cap="none" spc="0" dirty="0">
                          <a:solidFill>
                            <a:schemeClr val="tx1"/>
                          </a:solidFill>
                          <a:effectLst/>
                        </a:rPr>
                        <a:t>Calizas </a:t>
                      </a:r>
                      <a:r>
                        <a:rPr lang="es-ES_tradnl" sz="1100" cap="none" spc="0" dirty="0" err="1">
                          <a:solidFill>
                            <a:schemeClr val="tx1"/>
                          </a:solidFill>
                          <a:effectLst/>
                        </a:rPr>
                        <a:t>Shales</a:t>
                      </a:r>
                      <a:r>
                        <a:rPr lang="es-ES_tradnl" sz="1100" cap="none" spc="0" dirty="0">
                          <a:solidFill>
                            <a:schemeClr val="tx1"/>
                          </a:solidFill>
                          <a:effectLst/>
                        </a:rPr>
                        <a:t> oscuros</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dirty="0">
                          <a:solidFill>
                            <a:schemeClr val="tx1"/>
                          </a:solidFill>
                          <a:effectLst/>
                        </a:rPr>
                        <a:t>Pantanos, Salcedo.</a:t>
                      </a:r>
                      <a:endParaRPr lang="es-CO" sz="1100" cap="none" spc="0" dirty="0">
                        <a:solidFill>
                          <a:schemeClr val="tx1"/>
                        </a:solidFill>
                        <a:effectLst/>
                      </a:endParaRPr>
                    </a:p>
                    <a:p>
                      <a:pPr algn="ctr">
                        <a:lnSpc>
                          <a:spcPct val="115000"/>
                        </a:lnSpc>
                        <a:spcAft>
                          <a:spcPts val="800"/>
                        </a:spcAft>
                      </a:pPr>
                      <a:r>
                        <a:rPr lang="es-ES_tradnl" sz="1100" cap="none" spc="0" dirty="0">
                          <a:solidFill>
                            <a:schemeClr val="tx1"/>
                          </a:solidFill>
                          <a:effectLst/>
                        </a:rPr>
                        <a:t> </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10575864"/>
                  </a:ext>
                </a:extLst>
              </a:tr>
              <a:tr h="628193">
                <a:tc>
                  <a:txBody>
                    <a:bodyPr/>
                    <a:lstStyle/>
                    <a:p>
                      <a:pPr>
                        <a:lnSpc>
                          <a:spcPct val="115000"/>
                        </a:lnSpc>
                        <a:spcAft>
                          <a:spcPts val="800"/>
                        </a:spcAft>
                      </a:pPr>
                      <a:r>
                        <a:rPr lang="es-ES_tradnl" sz="1050" b="1" cap="none" spc="0" dirty="0" err="1">
                          <a:solidFill>
                            <a:schemeClr val="tx1"/>
                          </a:solidFill>
                          <a:effectLst/>
                        </a:rPr>
                        <a:t>Kitr-Kmt</a:t>
                      </a:r>
                      <a:r>
                        <a:rPr lang="es-ES_tradnl" sz="1050" b="1" cap="none" spc="0" dirty="0">
                          <a:solidFill>
                            <a:schemeClr val="tx1"/>
                          </a:solidFill>
                          <a:effectLst/>
                        </a:rPr>
                        <a:t>  Formación Trincheras</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000" cap="none" spc="0">
                          <a:solidFill>
                            <a:schemeClr val="tx1"/>
                          </a:solidFill>
                          <a:effectLst/>
                        </a:rPr>
                        <a:t>2118.20</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100" cap="none" spc="0" dirty="0">
                          <a:solidFill>
                            <a:schemeClr val="tx1"/>
                          </a:solidFill>
                          <a:effectLst/>
                        </a:rPr>
                        <a:t>Bancos de Caliza.</a:t>
                      </a:r>
                      <a:endParaRPr lang="es-CO" sz="1100" cap="none" spc="0" dirty="0">
                        <a:solidFill>
                          <a:schemeClr val="tx1"/>
                        </a:solidFill>
                        <a:effectLst/>
                      </a:endParaRPr>
                    </a:p>
                    <a:p>
                      <a:pPr algn="ctr">
                        <a:lnSpc>
                          <a:spcPct val="115000"/>
                        </a:lnSpc>
                        <a:spcAft>
                          <a:spcPts val="800"/>
                        </a:spcAft>
                      </a:pPr>
                      <a:r>
                        <a:rPr lang="es-ES_tradnl" sz="1100" cap="none" spc="0" dirty="0">
                          <a:solidFill>
                            <a:schemeClr val="tx1"/>
                          </a:solidFill>
                          <a:effectLst/>
                        </a:rPr>
                        <a:t> </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200" cap="none" spc="0" dirty="0">
                          <a:solidFill>
                            <a:schemeClr val="tx1"/>
                          </a:solidFill>
                          <a:effectLst/>
                        </a:rPr>
                        <a:t>Palenque, Socotá.</a:t>
                      </a:r>
                      <a:endParaRPr lang="es-CO" sz="1200" cap="none" spc="0" dirty="0">
                        <a:solidFill>
                          <a:schemeClr val="tx1"/>
                        </a:solidFill>
                        <a:effectLst/>
                      </a:endParaRPr>
                    </a:p>
                    <a:p>
                      <a:pPr algn="ctr">
                        <a:lnSpc>
                          <a:spcPct val="115000"/>
                        </a:lnSpc>
                        <a:spcAft>
                          <a:spcPts val="800"/>
                        </a:spcAft>
                      </a:pPr>
                      <a:r>
                        <a:rPr lang="es-ES_tradnl" sz="1100" cap="none" spc="0" dirty="0">
                          <a:solidFill>
                            <a:schemeClr val="tx1"/>
                          </a:solidFill>
                          <a:effectLst/>
                        </a:rPr>
                        <a:t> </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71041906"/>
                  </a:ext>
                </a:extLst>
              </a:tr>
              <a:tr h="328757">
                <a:tc>
                  <a:txBody>
                    <a:bodyPr/>
                    <a:lstStyle/>
                    <a:p>
                      <a:pPr>
                        <a:lnSpc>
                          <a:spcPct val="115000"/>
                        </a:lnSpc>
                        <a:spcAft>
                          <a:spcPts val="800"/>
                        </a:spcAft>
                      </a:pPr>
                      <a:r>
                        <a:rPr lang="es-ES_tradnl" sz="1050" b="1" cap="none" spc="0" dirty="0" err="1">
                          <a:solidFill>
                            <a:schemeClr val="tx1"/>
                          </a:solidFill>
                          <a:effectLst/>
                        </a:rPr>
                        <a:t>Kih-Kmh</a:t>
                      </a:r>
                      <a:r>
                        <a:rPr lang="es-ES_tradnl" sz="1050" b="1" cap="none" spc="0" dirty="0">
                          <a:solidFill>
                            <a:schemeClr val="tx1"/>
                          </a:solidFill>
                          <a:effectLst/>
                        </a:rPr>
                        <a:t> Formación Hilo</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519.48</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100" cap="none" spc="0" dirty="0">
                          <a:solidFill>
                            <a:schemeClr val="tx1"/>
                          </a:solidFill>
                          <a:effectLst/>
                        </a:rPr>
                        <a:t>Arcillolitas</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a:solidFill>
                            <a:schemeClr val="tx1"/>
                          </a:solidFill>
                          <a:effectLst/>
                        </a:rPr>
                        <a:t>Naranjalito, Naranjal</a:t>
                      </a:r>
                      <a:endParaRPr lang="es-CO"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692426503"/>
                  </a:ext>
                </a:extLst>
              </a:tr>
              <a:tr h="513832">
                <a:tc>
                  <a:txBody>
                    <a:bodyPr/>
                    <a:lstStyle/>
                    <a:p>
                      <a:pPr>
                        <a:lnSpc>
                          <a:spcPct val="115000"/>
                        </a:lnSpc>
                        <a:spcAft>
                          <a:spcPts val="800"/>
                        </a:spcAft>
                      </a:pPr>
                      <a:r>
                        <a:rPr lang="es-ES_tradnl" sz="1050" b="1" cap="none" spc="0" dirty="0" err="1">
                          <a:solidFill>
                            <a:schemeClr val="tx1"/>
                          </a:solidFill>
                          <a:effectLst/>
                        </a:rPr>
                        <a:t>Klin</a:t>
                      </a:r>
                      <a:r>
                        <a:rPr lang="es-ES_tradnl" sz="1050" b="1" cap="none" spc="0" dirty="0">
                          <a:solidFill>
                            <a:schemeClr val="tx1"/>
                          </a:solidFill>
                          <a:effectLst/>
                        </a:rPr>
                        <a:t>         Formación La Naveta</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000" cap="none" spc="0">
                          <a:solidFill>
                            <a:schemeClr val="tx1"/>
                          </a:solidFill>
                          <a:effectLst/>
                        </a:rPr>
                        <a:t>176.22</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100" cap="none" spc="0" dirty="0">
                          <a:solidFill>
                            <a:schemeClr val="tx1"/>
                          </a:solidFill>
                          <a:effectLst/>
                        </a:rPr>
                        <a:t>Granos cuarzo, areniscas</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a:solidFill>
                            <a:schemeClr val="tx1"/>
                          </a:solidFill>
                          <a:effectLst/>
                        </a:rPr>
                        <a:t>Naveta, Cumbre, La Pita.</a:t>
                      </a:r>
                      <a:endParaRPr lang="es-CO"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91955132"/>
                  </a:ext>
                </a:extLst>
              </a:tr>
              <a:tr h="586678">
                <a:tc>
                  <a:txBody>
                    <a:bodyPr/>
                    <a:lstStyle/>
                    <a:p>
                      <a:pPr>
                        <a:lnSpc>
                          <a:spcPct val="115000"/>
                        </a:lnSpc>
                        <a:spcAft>
                          <a:spcPts val="800"/>
                        </a:spcAft>
                      </a:pPr>
                      <a:r>
                        <a:rPr lang="es-ES_tradnl" sz="1050" b="1" cap="none" spc="0" dirty="0" err="1">
                          <a:solidFill>
                            <a:schemeClr val="tx1"/>
                          </a:solidFill>
                          <a:effectLst/>
                        </a:rPr>
                        <a:t>Tis</a:t>
                      </a:r>
                      <a:r>
                        <a:rPr lang="es-ES_tradnl" sz="1050" b="1" cap="none" spc="0" dirty="0">
                          <a:solidFill>
                            <a:schemeClr val="tx1"/>
                          </a:solidFill>
                          <a:effectLst/>
                        </a:rPr>
                        <a:t>          Formación Seca</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692.93</a:t>
                      </a:r>
                      <a:endParaRPr lang="es-CO" sz="1000" cap="none" spc="0">
                        <a:solidFill>
                          <a:schemeClr val="tx1"/>
                        </a:solidFill>
                        <a:effectLst/>
                      </a:endParaRPr>
                    </a:p>
                    <a:p>
                      <a:pPr algn="ctr">
                        <a:lnSpc>
                          <a:spcPct val="115000"/>
                        </a:lnSpc>
                        <a:spcAft>
                          <a:spcPts val="800"/>
                        </a:spcAft>
                      </a:pPr>
                      <a:r>
                        <a:rPr lang="es-ES_tradnl" sz="1000" cap="none" spc="0">
                          <a:solidFill>
                            <a:schemeClr val="tx1"/>
                          </a:solidFill>
                          <a:effectLst/>
                        </a:rPr>
                        <a:t> </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100" cap="none" spc="0" dirty="0">
                          <a:solidFill>
                            <a:schemeClr val="tx1"/>
                          </a:solidFill>
                          <a:effectLst/>
                        </a:rPr>
                        <a:t>Areniscas grano medio.</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a:solidFill>
                            <a:schemeClr val="tx1"/>
                          </a:solidFill>
                          <a:effectLst/>
                        </a:rPr>
                        <a:t>Paloquemao, Salcedo.</a:t>
                      </a:r>
                      <a:endParaRPr lang="es-CO" sz="1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511904171"/>
                  </a:ext>
                </a:extLst>
              </a:tr>
              <a:tr h="611368">
                <a:tc>
                  <a:txBody>
                    <a:bodyPr/>
                    <a:lstStyle/>
                    <a:p>
                      <a:pPr algn="just">
                        <a:lnSpc>
                          <a:spcPct val="115000"/>
                        </a:lnSpc>
                        <a:spcAft>
                          <a:spcPts val="800"/>
                        </a:spcAft>
                      </a:pPr>
                      <a:r>
                        <a:rPr lang="es-ES_tradnl" sz="1050" b="1" cap="none" spc="0" dirty="0" err="1">
                          <a:solidFill>
                            <a:schemeClr val="tx1"/>
                          </a:solidFill>
                          <a:effectLst/>
                        </a:rPr>
                        <a:t>Tgdy</a:t>
                      </a:r>
                      <a:r>
                        <a:rPr lang="es-ES_tradnl" sz="1050" b="1" cap="none" spc="0" dirty="0">
                          <a:solidFill>
                            <a:schemeClr val="tx1"/>
                          </a:solidFill>
                          <a:effectLst/>
                        </a:rPr>
                        <a:t>       Formación Gualanday </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000" cap="none" spc="0" dirty="0">
                          <a:solidFill>
                            <a:schemeClr val="tx1"/>
                          </a:solidFill>
                          <a:effectLst/>
                        </a:rPr>
                        <a:t>121.12</a:t>
                      </a:r>
                      <a:endParaRPr lang="es-CO"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5000"/>
                        </a:lnSpc>
                        <a:spcAft>
                          <a:spcPts val="800"/>
                        </a:spcAft>
                      </a:pPr>
                      <a:r>
                        <a:rPr lang="es-ES_tradnl" sz="1100" cap="none" spc="0" dirty="0">
                          <a:solidFill>
                            <a:schemeClr val="tx1"/>
                          </a:solidFill>
                          <a:effectLst/>
                        </a:rPr>
                        <a:t>Arcillas arenosas.</a:t>
                      </a:r>
                      <a:endParaRPr lang="es-CO" sz="1100" cap="none" spc="0" dirty="0">
                        <a:solidFill>
                          <a:schemeClr val="tx1"/>
                        </a:solidFill>
                        <a:effectLst/>
                      </a:endParaRPr>
                    </a:p>
                    <a:p>
                      <a:pPr algn="ctr">
                        <a:lnSpc>
                          <a:spcPct val="115000"/>
                        </a:lnSpc>
                        <a:spcAft>
                          <a:spcPts val="800"/>
                        </a:spcAft>
                      </a:pPr>
                      <a:r>
                        <a:rPr lang="es-ES_tradnl" sz="1100" cap="none" spc="0" dirty="0">
                          <a:solidFill>
                            <a:schemeClr val="tx1"/>
                          </a:solidFill>
                          <a:effectLst/>
                        </a:rPr>
                        <a:t> </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100" cap="none" spc="0" dirty="0">
                          <a:solidFill>
                            <a:schemeClr val="tx1"/>
                          </a:solidFill>
                          <a:effectLst/>
                        </a:rPr>
                        <a:t>Paloquemao, Palmar.</a:t>
                      </a:r>
                      <a:endParaRPr lang="es-CO"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711775312"/>
                  </a:ext>
                </a:extLst>
              </a:tr>
              <a:tr h="490511">
                <a:tc>
                  <a:txBody>
                    <a:bodyPr/>
                    <a:lstStyle/>
                    <a:p>
                      <a:pPr algn="just">
                        <a:lnSpc>
                          <a:spcPct val="115000"/>
                        </a:lnSpc>
                        <a:spcAft>
                          <a:spcPts val="800"/>
                        </a:spcAft>
                      </a:pPr>
                      <a:r>
                        <a:rPr lang="es-ES_tradnl" sz="1050" b="1" cap="none" spc="0" dirty="0">
                          <a:solidFill>
                            <a:schemeClr val="tx1"/>
                          </a:solidFill>
                          <a:effectLst/>
                        </a:rPr>
                        <a:t>TOTAL</a:t>
                      </a:r>
                      <a:endParaRPr lang="es-CO" sz="105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12.240.10</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15000"/>
                        </a:lnSpc>
                        <a:spcAft>
                          <a:spcPts val="800"/>
                        </a:spcAft>
                      </a:pPr>
                      <a:r>
                        <a:rPr lang="es-ES_tradnl" sz="1000" cap="none" spc="0">
                          <a:solidFill>
                            <a:schemeClr val="tx1"/>
                          </a:solidFill>
                          <a:effectLst/>
                        </a:rPr>
                        <a:t> </a:t>
                      </a:r>
                      <a:endParaRPr lang="es-CO" sz="10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solidFill>
                      <a:schemeClr val="tx1">
                        <a:alpha val="8000"/>
                      </a:schemeClr>
                    </a:solidFill>
                  </a:tcPr>
                </a:tc>
                <a:tc>
                  <a:txBody>
                    <a:bodyPr/>
                    <a:lstStyle/>
                    <a:p>
                      <a:pPr algn="ctr">
                        <a:lnSpc>
                          <a:spcPct val="115000"/>
                        </a:lnSpc>
                        <a:spcAft>
                          <a:spcPts val="800"/>
                        </a:spcAft>
                      </a:pPr>
                      <a:r>
                        <a:rPr lang="es-ES_tradnl" sz="1000" cap="none" spc="0" dirty="0">
                          <a:solidFill>
                            <a:schemeClr val="tx1"/>
                          </a:solidFill>
                          <a:effectLst/>
                        </a:rPr>
                        <a:t> </a:t>
                      </a:r>
                      <a:endParaRPr lang="es-CO" sz="1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30" marR="80930" marT="80930" marB="8093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13097779"/>
                  </a:ext>
                </a:extLst>
              </a:tr>
            </a:tbl>
          </a:graphicData>
        </a:graphic>
      </p:graphicFrame>
      <p:sp>
        <p:nvSpPr>
          <p:cNvPr id="7" name="Flecha: hacia abajo 6">
            <a:extLst>
              <a:ext uri="{FF2B5EF4-FFF2-40B4-BE49-F238E27FC236}">
                <a16:creationId xmlns:a16="http://schemas.microsoft.com/office/drawing/2014/main" id="{3EAF264E-A27A-305E-E51C-EB624B1198DF}"/>
              </a:ext>
            </a:extLst>
          </p:cNvPr>
          <p:cNvSpPr/>
          <p:nvPr/>
        </p:nvSpPr>
        <p:spPr>
          <a:xfrm rot="5400000">
            <a:off x="6522004" y="5424615"/>
            <a:ext cx="233548" cy="108555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192551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D3B075-9253-549A-FFCB-2B1875DC2BA1}"/>
              </a:ext>
            </a:extLst>
          </p:cNvPr>
          <p:cNvSpPr>
            <a:spLocks noGrp="1"/>
          </p:cNvSpPr>
          <p:nvPr>
            <p:ph idx="1"/>
          </p:nvPr>
        </p:nvSpPr>
        <p:spPr>
          <a:xfrm>
            <a:off x="844995" y="-5245"/>
            <a:ext cx="10058400" cy="4050792"/>
          </a:xfrm>
        </p:spPr>
        <p:txBody>
          <a:bodyPr/>
          <a:lstStyle/>
          <a:p>
            <a:pPr marL="0" indent="0">
              <a:buNone/>
            </a:pPr>
            <a:r>
              <a:rPr lang="es-ES_tradnl" sz="18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pic>
        <p:nvPicPr>
          <p:cNvPr id="4" name="Imagen 3">
            <a:extLst>
              <a:ext uri="{FF2B5EF4-FFF2-40B4-BE49-F238E27FC236}">
                <a16:creationId xmlns:a16="http://schemas.microsoft.com/office/drawing/2014/main" id="{69CEB5F8-599E-05DE-767E-949F5E5ADD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36" r="24335"/>
          <a:stretch/>
        </p:blipFill>
        <p:spPr bwMode="auto">
          <a:xfrm>
            <a:off x="4558367" y="719528"/>
            <a:ext cx="3738880" cy="554411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1376F31E-CBD6-F505-592D-8B8933D0CE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89" r="25936"/>
          <a:stretch/>
        </p:blipFill>
        <p:spPr bwMode="auto">
          <a:xfrm>
            <a:off x="8297247" y="719528"/>
            <a:ext cx="2740199" cy="554411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Rectángulo: esquinas redondeadas 5">
            <a:extLst>
              <a:ext uri="{FF2B5EF4-FFF2-40B4-BE49-F238E27FC236}">
                <a16:creationId xmlns:a16="http://schemas.microsoft.com/office/drawing/2014/main" id="{8D0BF99B-F2C7-D9EE-29EC-B5BC25647D2C}"/>
              </a:ext>
            </a:extLst>
          </p:cNvPr>
          <p:cNvSpPr/>
          <p:nvPr/>
        </p:nvSpPr>
        <p:spPr>
          <a:xfrm>
            <a:off x="164892" y="2719588"/>
            <a:ext cx="3892517" cy="7094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800" b="1" dirty="0">
                <a:effectLst/>
                <a:ea typeface="Calibri" panose="020F0502020204030204" pitchFamily="34" charset="0"/>
                <a:cs typeface="Times New Roman" panose="02020603050405020304" pitchFamily="18" charset="0"/>
              </a:rPr>
              <a:t> GEOLOGIA DEL MUNICIPIO. </a:t>
            </a:r>
            <a:endParaRPr lang="es-CO" sz="1800" dirty="0">
              <a:effectLst/>
              <a:ea typeface="Calibri" panose="020F0502020204030204" pitchFamily="34" charset="0"/>
              <a:cs typeface="Times New Roman" panose="02020603050405020304" pitchFamily="18" charset="0"/>
            </a:endParaRPr>
          </a:p>
        </p:txBody>
      </p:sp>
      <p:cxnSp>
        <p:nvCxnSpPr>
          <p:cNvPr id="8" name="Conector recto 7">
            <a:extLst>
              <a:ext uri="{FF2B5EF4-FFF2-40B4-BE49-F238E27FC236}">
                <a16:creationId xmlns:a16="http://schemas.microsoft.com/office/drawing/2014/main" id="{EBACC529-ACDC-72BC-D600-A144B4F94942}"/>
              </a:ext>
            </a:extLst>
          </p:cNvPr>
          <p:cNvCxnSpPr/>
          <p:nvPr/>
        </p:nvCxnSpPr>
        <p:spPr>
          <a:xfrm>
            <a:off x="4445511" y="594360"/>
            <a:ext cx="2509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6ABB3FB4-698A-45C8-D3CD-CA7D43689D96}"/>
              </a:ext>
            </a:extLst>
          </p:cNvPr>
          <p:cNvCxnSpPr/>
          <p:nvPr/>
        </p:nvCxnSpPr>
        <p:spPr>
          <a:xfrm>
            <a:off x="8640377" y="6356078"/>
            <a:ext cx="2509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70214986-2235-E07B-60ED-86D83AF4703C}"/>
              </a:ext>
            </a:extLst>
          </p:cNvPr>
          <p:cNvCxnSpPr/>
          <p:nvPr/>
        </p:nvCxnSpPr>
        <p:spPr>
          <a:xfrm>
            <a:off x="4445511" y="594360"/>
            <a:ext cx="0" cy="1985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7A55C0F-AF10-6C24-E7EB-093A22AAF939}"/>
              </a:ext>
            </a:extLst>
          </p:cNvPr>
          <p:cNvCxnSpPr/>
          <p:nvPr/>
        </p:nvCxnSpPr>
        <p:spPr>
          <a:xfrm>
            <a:off x="11150302" y="4370707"/>
            <a:ext cx="0" cy="19853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F206E14A-6082-6EB8-781E-A03BD531BB7A}"/>
              </a:ext>
            </a:extLst>
          </p:cNvPr>
          <p:cNvSpPr txBox="1"/>
          <p:nvPr/>
        </p:nvSpPr>
        <p:spPr>
          <a:xfrm>
            <a:off x="4167100" y="5773056"/>
            <a:ext cx="6093500" cy="981166"/>
          </a:xfrm>
          <a:prstGeom prst="rect">
            <a:avLst/>
          </a:prstGeom>
          <a:noFill/>
        </p:spPr>
        <p:txBody>
          <a:bodyPr wrap="square">
            <a:spAutoFit/>
          </a:bodyPr>
          <a:lstStyle/>
          <a:p>
            <a:pPr algn="just">
              <a:lnSpc>
                <a:spcPct val="150000"/>
              </a:lnSpc>
              <a:spcAft>
                <a:spcPts val="800"/>
              </a:spcAft>
            </a:pPr>
            <a:r>
              <a:rPr lang="es-ES_tradnl" sz="18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s-ES_tradnl" sz="1800" b="1" dirty="0">
                <a:effectLst/>
                <a:ea typeface="Calibri" panose="020F0502020204030204" pitchFamily="34" charset="0"/>
                <a:cs typeface="Times New Roman" panose="02020603050405020304" pitchFamily="18" charset="0"/>
              </a:rPr>
              <a:t>FUENTE: IGAC</a:t>
            </a:r>
            <a:endParaRPr lang="es-CO"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5587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847A907A-4FA7-3CCC-19FD-93F88B99A04E}"/>
              </a:ext>
            </a:extLst>
          </p:cNvPr>
          <p:cNvSpPr/>
          <p:nvPr/>
        </p:nvSpPr>
        <p:spPr>
          <a:xfrm>
            <a:off x="104918" y="735134"/>
            <a:ext cx="2450895" cy="8663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b="1" dirty="0">
                <a:effectLst/>
                <a:latin typeface="+mj-lt"/>
                <a:ea typeface="Calibri" panose="020F0502020204030204" pitchFamily="34" charset="0"/>
              </a:rPr>
              <a:t>Formación lidita inferior (</a:t>
            </a:r>
            <a:r>
              <a:rPr lang="es-CO" sz="2000" b="1" dirty="0" err="1">
                <a:effectLst/>
                <a:latin typeface="+mj-lt"/>
                <a:ea typeface="Calibri" panose="020F0502020204030204" pitchFamily="34" charset="0"/>
              </a:rPr>
              <a:t>Ksli</a:t>
            </a:r>
            <a:r>
              <a:rPr lang="es-CO" sz="2000" b="1" dirty="0">
                <a:effectLst/>
                <a:latin typeface="+mj-lt"/>
                <a:ea typeface="Calibri" panose="020F0502020204030204" pitchFamily="34" charset="0"/>
              </a:rPr>
              <a:t>). </a:t>
            </a:r>
            <a:endParaRPr lang="es-CO" sz="2000" dirty="0">
              <a:latin typeface="+mj-lt"/>
            </a:endParaRPr>
          </a:p>
        </p:txBody>
      </p:sp>
      <p:sp>
        <p:nvSpPr>
          <p:cNvPr id="5" name="Flecha: hacia abajo 4">
            <a:extLst>
              <a:ext uri="{FF2B5EF4-FFF2-40B4-BE49-F238E27FC236}">
                <a16:creationId xmlns:a16="http://schemas.microsoft.com/office/drawing/2014/main" id="{6DA6468C-434A-B250-744E-FDA9D9957117}"/>
              </a:ext>
            </a:extLst>
          </p:cNvPr>
          <p:cNvSpPr/>
          <p:nvPr/>
        </p:nvSpPr>
        <p:spPr>
          <a:xfrm rot="16200000">
            <a:off x="2510846" y="1025881"/>
            <a:ext cx="479685" cy="28481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AB5E8A2C-83D9-CC97-88C8-63D8DEA91209}"/>
              </a:ext>
            </a:extLst>
          </p:cNvPr>
          <p:cNvSpPr/>
          <p:nvPr/>
        </p:nvSpPr>
        <p:spPr>
          <a:xfrm>
            <a:off x="2966794" y="793532"/>
            <a:ext cx="4107301" cy="7495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Litológicamente la formación lidita inferior está conformada por una sucesión de limolitas de cuarzo.</a:t>
            </a:r>
            <a:endParaRPr lang="es-CO" sz="2000" dirty="0">
              <a:latin typeface="Times New Roman" panose="02020603050405020304" pitchFamily="18" charset="0"/>
              <a:cs typeface="Times New Roman" panose="02020603050405020304" pitchFamily="18" charset="0"/>
            </a:endParaRPr>
          </a:p>
        </p:txBody>
      </p:sp>
      <p:sp>
        <p:nvSpPr>
          <p:cNvPr id="8" name="Rectángulo: esquinas redondeadas 7">
            <a:extLst>
              <a:ext uri="{FF2B5EF4-FFF2-40B4-BE49-F238E27FC236}">
                <a16:creationId xmlns:a16="http://schemas.microsoft.com/office/drawing/2014/main" id="{B161800E-77AC-7CBF-2D73-899E74729295}"/>
              </a:ext>
            </a:extLst>
          </p:cNvPr>
          <p:cNvSpPr/>
          <p:nvPr/>
        </p:nvSpPr>
        <p:spPr>
          <a:xfrm>
            <a:off x="7536287" y="783853"/>
            <a:ext cx="4362137" cy="7495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ea typeface="Calibri" panose="020F0502020204030204" pitchFamily="34" charset="0"/>
                <a:cs typeface="Times New Roman" panose="02020603050405020304" pitchFamily="18" charset="0"/>
              </a:rPr>
              <a:t>C</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on Foraminíferos y </a:t>
            </a:r>
            <a:r>
              <a:rPr lang="es-CO" sz="1800" dirty="0" err="1">
                <a:effectLst/>
                <a:latin typeface="Times New Roman" panose="02020603050405020304" pitchFamily="18" charset="0"/>
                <a:ea typeface="Calibri" panose="020F0502020204030204" pitchFamily="34" charset="0"/>
                <a:cs typeface="Times New Roman" panose="02020603050405020304" pitchFamily="18" charset="0"/>
              </a:rPr>
              <a:t>Biomicritas</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 que parten en romboedros y tienen laminación interna ondulosa no paralela</a:t>
            </a:r>
            <a:r>
              <a:rPr lang="es-CO" dirty="0">
                <a:latin typeface="Arial" panose="020B0604020202020204" pitchFamily="34" charset="0"/>
                <a:ea typeface="Calibri" panose="020F0502020204030204" pitchFamily="34" charset="0"/>
                <a:cs typeface="Times New Roman" panose="02020603050405020304" pitchFamily="18" charset="0"/>
              </a:rPr>
              <a:t>.</a:t>
            </a:r>
            <a:r>
              <a:rPr lang="es-CO" sz="1800" dirty="0">
                <a:effectLst/>
                <a:latin typeface="Arial" panose="020B0604020202020204" pitchFamily="34" charset="0"/>
                <a:ea typeface="Calibri" panose="020F0502020204030204" pitchFamily="34" charset="0"/>
              </a:rPr>
              <a:t> </a:t>
            </a:r>
            <a:endParaRPr lang="es-CO" sz="2000" dirty="0">
              <a:latin typeface="Times New Roman" panose="02020603050405020304" pitchFamily="18" charset="0"/>
              <a:cs typeface="Times New Roman" panose="02020603050405020304" pitchFamily="18" charset="0"/>
            </a:endParaRPr>
          </a:p>
        </p:txBody>
      </p:sp>
      <p:sp>
        <p:nvSpPr>
          <p:cNvPr id="9" name="Flecha: hacia abajo 8">
            <a:extLst>
              <a:ext uri="{FF2B5EF4-FFF2-40B4-BE49-F238E27FC236}">
                <a16:creationId xmlns:a16="http://schemas.microsoft.com/office/drawing/2014/main" id="{56FFBE1C-997A-4B20-23D7-490FC6D89E6D}"/>
              </a:ext>
            </a:extLst>
          </p:cNvPr>
          <p:cNvSpPr/>
          <p:nvPr/>
        </p:nvSpPr>
        <p:spPr>
          <a:xfrm>
            <a:off x="9488771" y="1601442"/>
            <a:ext cx="479685" cy="219855"/>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70993B00-51E1-80E2-1840-23D753A4073E}"/>
              </a:ext>
            </a:extLst>
          </p:cNvPr>
          <p:cNvSpPr/>
          <p:nvPr/>
        </p:nvSpPr>
        <p:spPr>
          <a:xfrm>
            <a:off x="7225262" y="1909540"/>
            <a:ext cx="4856814" cy="10543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ea typeface="Calibri" panose="020F0502020204030204" pitchFamily="34" charset="0"/>
                <a:cs typeface="Times New Roman" panose="02020603050405020304" pitchFamily="18" charset="0"/>
              </a:rPr>
              <a:t>P</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resenta, además, concreciones calcáreas, fosilíferas y esporádicas intercalaciones de capas de lodolitas, el espesor medido para esta unidad oscila entre 120 m y 150m.</a:t>
            </a:r>
            <a:endParaRPr lang="es-CO" sz="2000" dirty="0">
              <a:latin typeface="Times New Roman" panose="02020603050405020304" pitchFamily="18" charset="0"/>
              <a:cs typeface="Times New Roman" panose="02020603050405020304" pitchFamily="18" charset="0"/>
            </a:endParaRPr>
          </a:p>
        </p:txBody>
      </p:sp>
      <p:sp>
        <p:nvSpPr>
          <p:cNvPr id="11" name="Flecha: hacia abajo 10">
            <a:extLst>
              <a:ext uri="{FF2B5EF4-FFF2-40B4-BE49-F238E27FC236}">
                <a16:creationId xmlns:a16="http://schemas.microsoft.com/office/drawing/2014/main" id="{D4EAD0E7-3513-27DF-AC35-764138F31B56}"/>
              </a:ext>
            </a:extLst>
          </p:cNvPr>
          <p:cNvSpPr/>
          <p:nvPr/>
        </p:nvSpPr>
        <p:spPr>
          <a:xfrm rot="5400000">
            <a:off x="6774292" y="2312718"/>
            <a:ext cx="479685" cy="28481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2" name="Flecha: a la derecha 11">
            <a:extLst>
              <a:ext uri="{FF2B5EF4-FFF2-40B4-BE49-F238E27FC236}">
                <a16:creationId xmlns:a16="http://schemas.microsoft.com/office/drawing/2014/main" id="{D2C5D75C-F94E-2CA1-600C-D58201529E16}"/>
              </a:ext>
            </a:extLst>
          </p:cNvPr>
          <p:cNvSpPr/>
          <p:nvPr/>
        </p:nvSpPr>
        <p:spPr>
          <a:xfrm>
            <a:off x="7147794" y="927484"/>
            <a:ext cx="314794" cy="37475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C4DD8213-46C9-C579-DE39-78FC5EC67C57}"/>
              </a:ext>
            </a:extLst>
          </p:cNvPr>
          <p:cNvSpPr/>
          <p:nvPr/>
        </p:nvSpPr>
        <p:spPr>
          <a:xfrm>
            <a:off x="1745107" y="3243064"/>
            <a:ext cx="5199087" cy="10543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El contacto inferior de la unidad es concordante y se colocó en la base de la capa más baja de </a:t>
            </a:r>
            <a:r>
              <a:rPr lang="es-CO" sz="1800" dirty="0" err="1">
                <a:effectLst/>
                <a:latin typeface="Times New Roman" panose="02020603050405020304" pitchFamily="18" charset="0"/>
                <a:ea typeface="Calibri" panose="020F0502020204030204" pitchFamily="34" charset="0"/>
                <a:cs typeface="Times New Roman" panose="02020603050405020304" pitchFamily="18" charset="0"/>
              </a:rPr>
              <a:t>chert</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 la cual </a:t>
            </a:r>
            <a:r>
              <a:rPr lang="es-CO" sz="1800" dirty="0" err="1">
                <a:effectLst/>
                <a:latin typeface="Times New Roman" panose="02020603050405020304" pitchFamily="18" charset="0"/>
                <a:ea typeface="Calibri" panose="020F0502020204030204" pitchFamily="34" charset="0"/>
                <a:cs typeface="Times New Roman" panose="02020603050405020304" pitchFamily="18" charset="0"/>
              </a:rPr>
              <a:t>suprayace</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 a una secuencia espesa de lodolitas laminadas grises oscuras.</a:t>
            </a:r>
            <a:endParaRPr lang="es-CO" sz="2000" dirty="0">
              <a:latin typeface="Times New Roman" panose="02020603050405020304" pitchFamily="18" charset="0"/>
              <a:cs typeface="Times New Roman" panose="02020603050405020304" pitchFamily="18" charset="0"/>
            </a:endParaRPr>
          </a:p>
        </p:txBody>
      </p:sp>
      <p:sp>
        <p:nvSpPr>
          <p:cNvPr id="15" name="Rectángulo: esquinas redondeadas 14">
            <a:extLst>
              <a:ext uri="{FF2B5EF4-FFF2-40B4-BE49-F238E27FC236}">
                <a16:creationId xmlns:a16="http://schemas.microsoft.com/office/drawing/2014/main" id="{866630F9-C2CE-E15B-B087-63478BE629D5}"/>
              </a:ext>
            </a:extLst>
          </p:cNvPr>
          <p:cNvSpPr/>
          <p:nvPr/>
        </p:nvSpPr>
        <p:spPr>
          <a:xfrm>
            <a:off x="1895012" y="1942674"/>
            <a:ext cx="4856814" cy="10543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s-CO" dirty="0">
                <a:latin typeface="Times New Roman" panose="02020603050405020304" pitchFamily="18" charset="0"/>
                <a:ea typeface="Calibri" panose="020F0502020204030204" pitchFamily="34" charset="0"/>
                <a:cs typeface="Times New Roman" panose="02020603050405020304" pitchFamily="18" charset="0"/>
              </a:rPr>
              <a:t>E</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l contacto superior igualmente es concordante y se colocó en el techo de la capa más alta de </a:t>
            </a:r>
            <a:r>
              <a:rPr lang="es-CO" sz="1800" dirty="0" err="1">
                <a:effectLst/>
                <a:latin typeface="Times New Roman" panose="02020603050405020304" pitchFamily="18" charset="0"/>
                <a:ea typeface="Calibri" panose="020F0502020204030204" pitchFamily="34" charset="0"/>
                <a:cs typeface="Times New Roman" panose="02020603050405020304" pitchFamily="18" charset="0"/>
              </a:rPr>
              <a:t>chert</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 la cual </a:t>
            </a:r>
            <a:r>
              <a:rPr lang="es-CO" sz="1800" dirty="0" err="1">
                <a:effectLst/>
                <a:latin typeface="Times New Roman" panose="02020603050405020304" pitchFamily="18" charset="0"/>
                <a:ea typeface="Calibri" panose="020F0502020204030204" pitchFamily="34" charset="0"/>
                <a:cs typeface="Times New Roman" panose="02020603050405020304" pitchFamily="18" charset="0"/>
              </a:rPr>
              <a:t>infrayace</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 a una sucesión de lodolitas silíceas y calcáreas.  </a:t>
            </a:r>
          </a:p>
        </p:txBody>
      </p:sp>
      <p:sp>
        <p:nvSpPr>
          <p:cNvPr id="17" name="Flecha: curvada hacia la derecha 16">
            <a:extLst>
              <a:ext uri="{FF2B5EF4-FFF2-40B4-BE49-F238E27FC236}">
                <a16:creationId xmlns:a16="http://schemas.microsoft.com/office/drawing/2014/main" id="{A17BC51A-4EF3-E45F-0625-92C3D4F1416E}"/>
              </a:ext>
            </a:extLst>
          </p:cNvPr>
          <p:cNvSpPr/>
          <p:nvPr/>
        </p:nvSpPr>
        <p:spPr>
          <a:xfrm>
            <a:off x="1076794" y="2436698"/>
            <a:ext cx="629587" cy="1612732"/>
          </a:xfrm>
          <a:prstGeom prst="curv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schemeClr val="tx1"/>
              </a:solidFill>
            </a:endParaRPr>
          </a:p>
        </p:txBody>
      </p:sp>
      <p:sp>
        <p:nvSpPr>
          <p:cNvPr id="18" name="Flecha: hacia abajo 17">
            <a:extLst>
              <a:ext uri="{FF2B5EF4-FFF2-40B4-BE49-F238E27FC236}">
                <a16:creationId xmlns:a16="http://schemas.microsoft.com/office/drawing/2014/main" id="{E857ECE6-7579-1DA4-30F9-8D2A9A6821A8}"/>
              </a:ext>
            </a:extLst>
          </p:cNvPr>
          <p:cNvSpPr/>
          <p:nvPr/>
        </p:nvSpPr>
        <p:spPr>
          <a:xfrm rot="16200000">
            <a:off x="6922942" y="3528073"/>
            <a:ext cx="479685" cy="28481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DA70B12B-1A6B-DFFF-B453-F95BA2ADAF33}"/>
              </a:ext>
            </a:extLst>
          </p:cNvPr>
          <p:cNvSpPr/>
          <p:nvPr/>
        </p:nvSpPr>
        <p:spPr>
          <a:xfrm>
            <a:off x="7381375" y="3236551"/>
            <a:ext cx="4706923" cy="10543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ea typeface="Calibri" panose="020F0502020204030204" pitchFamily="34" charset="0"/>
                <a:cs typeface="Times New Roman" panose="02020603050405020304" pitchFamily="18" charset="0"/>
              </a:rPr>
              <a:t>E</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l contacto superior igualmente es concordante y se colocó en el techo de la capa más alta de </a:t>
            </a:r>
            <a:r>
              <a:rPr lang="es-CO" sz="1800" dirty="0" err="1">
                <a:effectLst/>
                <a:latin typeface="Times New Roman" panose="02020603050405020304" pitchFamily="18" charset="0"/>
                <a:ea typeface="Calibri" panose="020F0502020204030204" pitchFamily="34" charset="0"/>
                <a:cs typeface="Times New Roman" panose="02020603050405020304" pitchFamily="18" charset="0"/>
              </a:rPr>
              <a:t>chert</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 la cual </a:t>
            </a:r>
            <a:r>
              <a:rPr lang="es-CO" sz="1800" dirty="0" err="1">
                <a:effectLst/>
                <a:latin typeface="Times New Roman" panose="02020603050405020304" pitchFamily="18" charset="0"/>
                <a:ea typeface="Calibri" panose="020F0502020204030204" pitchFamily="34" charset="0"/>
                <a:cs typeface="Times New Roman" panose="02020603050405020304" pitchFamily="18" charset="0"/>
              </a:rPr>
              <a:t>infrayace</a:t>
            </a: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 a una sucesión de lodolitas silíceas y calcáreas. </a:t>
            </a:r>
            <a:endParaRPr lang="es-CO" sz="2000" dirty="0">
              <a:latin typeface="Times New Roman" panose="02020603050405020304" pitchFamily="18" charset="0"/>
              <a:cs typeface="Times New Roman" panose="02020603050405020304" pitchFamily="18" charset="0"/>
            </a:endParaRPr>
          </a:p>
        </p:txBody>
      </p:sp>
      <p:pic>
        <p:nvPicPr>
          <p:cNvPr id="20" name="image36.png" descr="Imagen que contiene roca, edificio, exterior, oso&#10;&#10;Descripción generada automáticamente">
            <a:extLst>
              <a:ext uri="{FF2B5EF4-FFF2-40B4-BE49-F238E27FC236}">
                <a16:creationId xmlns:a16="http://schemas.microsoft.com/office/drawing/2014/main" id="{DD5EE361-A226-95F1-A1E3-DFFA4BDEC953}"/>
              </a:ext>
            </a:extLst>
          </p:cNvPr>
          <p:cNvPicPr/>
          <p:nvPr/>
        </p:nvPicPr>
        <p:blipFill>
          <a:blip r:embed="rId2">
            <a:extLst>
              <a:ext uri="{28A0092B-C50C-407E-A947-70E740481C1C}">
                <a14:useLocalDpi xmlns:a14="http://schemas.microsoft.com/office/drawing/2010/main" val="0"/>
              </a:ext>
            </a:extLst>
          </a:blip>
          <a:srcRect/>
          <a:stretch>
            <a:fillRect/>
          </a:stretch>
        </p:blipFill>
        <p:spPr>
          <a:xfrm>
            <a:off x="6871728" y="4764160"/>
            <a:ext cx="4432300" cy="1371600"/>
          </a:xfrm>
          <a:prstGeom prst="rect">
            <a:avLst/>
          </a:prstGeom>
          <a:ln>
            <a:noFill/>
          </a:ln>
          <a:effectLst>
            <a:outerShdw blurRad="190500" algn="tl" rotWithShape="0">
              <a:srgbClr val="000000">
                <a:alpha val="70000"/>
              </a:srgbClr>
            </a:outerShdw>
          </a:effectLst>
        </p:spPr>
      </p:pic>
      <p:sp>
        <p:nvSpPr>
          <p:cNvPr id="23" name="Rectángulo: esquinas redondeadas 22">
            <a:extLst>
              <a:ext uri="{FF2B5EF4-FFF2-40B4-BE49-F238E27FC236}">
                <a16:creationId xmlns:a16="http://schemas.microsoft.com/office/drawing/2014/main" id="{F72D6B20-73D5-3064-B173-1B551B03134D}"/>
              </a:ext>
            </a:extLst>
          </p:cNvPr>
          <p:cNvSpPr/>
          <p:nvPr/>
        </p:nvSpPr>
        <p:spPr>
          <a:xfrm>
            <a:off x="203244" y="4850260"/>
            <a:ext cx="6006058" cy="1371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Figura 17 Estación jm-022. e: 943042, n: 1003596. </a:t>
            </a:r>
            <a:r>
              <a:rPr lang="es-CO" sz="1600" b="1" dirty="0" err="1">
                <a:effectLst/>
                <a:latin typeface="Times New Roman" panose="02020603050405020304" pitchFamily="18" charset="0"/>
                <a:ea typeface="Calibri" panose="020F0502020204030204" pitchFamily="34" charset="0"/>
                <a:cs typeface="Times New Roman" panose="02020603050405020304" pitchFamily="18" charset="0"/>
              </a:rPr>
              <a:t>az</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 310°. escarpe   de capas delgadas de limolitas y </a:t>
            </a:r>
            <a:r>
              <a:rPr lang="es-CO" sz="1600" b="1" dirty="0" err="1">
                <a:effectLst/>
                <a:latin typeface="Times New Roman" panose="02020603050405020304" pitchFamily="18" charset="0"/>
                <a:ea typeface="Calibri" panose="020F0502020204030204" pitchFamily="34" charset="0"/>
                <a:cs typeface="Times New Roman" panose="02020603050405020304" pitchFamily="18" charset="0"/>
              </a:rPr>
              <a:t>cuarzoarenitas</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 muy finas con cemento silíceo de la formación lidita inferior. municipio de Apulo. plancha 227-iii-c. Fuente: (POMCA Río Bogotá- Consorcio </a:t>
            </a:r>
            <a:r>
              <a:rPr lang="es-CO" sz="1600" b="1" dirty="0" err="1">
                <a:effectLst/>
                <a:latin typeface="Times New Roman" panose="02020603050405020304" pitchFamily="18" charset="0"/>
                <a:ea typeface="Calibri" panose="020F0502020204030204" pitchFamily="34" charset="0"/>
                <a:cs typeface="Times New Roman" panose="02020603050405020304" pitchFamily="18" charset="0"/>
              </a:rPr>
              <a:t>Huitaca</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 2017)</a:t>
            </a:r>
            <a:endParaRPr lang="es-CO"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lecha: a la derecha 23">
            <a:extLst>
              <a:ext uri="{FF2B5EF4-FFF2-40B4-BE49-F238E27FC236}">
                <a16:creationId xmlns:a16="http://schemas.microsoft.com/office/drawing/2014/main" id="{2BDABEF3-484C-BE74-00B4-515BEF8CB51C}"/>
              </a:ext>
            </a:extLst>
          </p:cNvPr>
          <p:cNvSpPr/>
          <p:nvPr/>
        </p:nvSpPr>
        <p:spPr>
          <a:xfrm>
            <a:off x="6325179" y="5272175"/>
            <a:ext cx="314794" cy="37475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309386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38BAD693-2129-EE8A-8CF8-180920C090B4}"/>
              </a:ext>
            </a:extLst>
          </p:cNvPr>
          <p:cNvSpPr/>
          <p:nvPr/>
        </p:nvSpPr>
        <p:spPr>
          <a:xfrm>
            <a:off x="929383" y="402856"/>
            <a:ext cx="3102967" cy="6820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mj-lt"/>
              </a:rPr>
              <a:t>FORMACION LIDITA SUPERIOR (K2I)</a:t>
            </a:r>
            <a:endParaRPr lang="es-CO" sz="2000" dirty="0">
              <a:latin typeface="+mj-lt"/>
            </a:endParaRPr>
          </a:p>
        </p:txBody>
      </p:sp>
      <p:sp>
        <p:nvSpPr>
          <p:cNvPr id="3" name="Flecha: hacia abajo 2">
            <a:extLst>
              <a:ext uri="{FF2B5EF4-FFF2-40B4-BE49-F238E27FC236}">
                <a16:creationId xmlns:a16="http://schemas.microsoft.com/office/drawing/2014/main" id="{001B5D39-5136-F12D-4669-8F2F70C972E7}"/>
              </a:ext>
            </a:extLst>
          </p:cNvPr>
          <p:cNvSpPr/>
          <p:nvPr/>
        </p:nvSpPr>
        <p:spPr>
          <a:xfrm>
            <a:off x="2211044" y="1128004"/>
            <a:ext cx="539646" cy="224853"/>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8E8E6665-F696-38B8-BCB8-48F18AF3BB3A}"/>
              </a:ext>
            </a:extLst>
          </p:cNvPr>
          <p:cNvSpPr/>
          <p:nvPr/>
        </p:nvSpPr>
        <p:spPr>
          <a:xfrm>
            <a:off x="142400" y="1454039"/>
            <a:ext cx="4984236" cy="1169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Litológicamente, está constituida por una secuencia de arcillolitas silíceas, dispuestas en capas delgadas; con intercalaciones de limolitas, arcillolitas,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chert</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y areniscas de grano muy fino, en capas delgadas. </a:t>
            </a:r>
            <a:endParaRPr lang="es-CO" sz="1600" dirty="0">
              <a:latin typeface="Times New Roman" panose="02020603050405020304" pitchFamily="18"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F7BF8444-A39A-34C2-17F4-026D13A901FF}"/>
              </a:ext>
            </a:extLst>
          </p:cNvPr>
          <p:cNvSpPr/>
          <p:nvPr/>
        </p:nvSpPr>
        <p:spPr>
          <a:xfrm>
            <a:off x="5261548" y="1821301"/>
            <a:ext cx="314793" cy="43471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3E3A8E02-0E46-B4B8-D486-5646570823AF}"/>
              </a:ext>
            </a:extLst>
          </p:cNvPr>
          <p:cNvSpPr/>
          <p:nvPr/>
        </p:nvSpPr>
        <p:spPr>
          <a:xfrm>
            <a:off x="5711253" y="1454039"/>
            <a:ext cx="4984236" cy="1169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La unidad se depositó en un ambiente marino poco profundo de aguas tranquilas y su edad es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Santoniano</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El espesor de la unidad para la zona noreste de la sabana es de 192 m (Montoya y reyes, 2003). </a:t>
            </a:r>
          </a:p>
          <a:p>
            <a:pPr algn="ctr"/>
            <a:endParaRPr lang="es-CO" sz="1600" dirty="0">
              <a:latin typeface="Times New Roman" panose="02020603050405020304" pitchFamily="18" charset="0"/>
              <a:cs typeface="Times New Roman" panose="02020603050405020304" pitchFamily="18" charset="0"/>
            </a:endParaRPr>
          </a:p>
        </p:txBody>
      </p:sp>
      <p:sp>
        <p:nvSpPr>
          <p:cNvPr id="7" name="Flecha: curvada hacia la izquierda 6">
            <a:extLst>
              <a:ext uri="{FF2B5EF4-FFF2-40B4-BE49-F238E27FC236}">
                <a16:creationId xmlns:a16="http://schemas.microsoft.com/office/drawing/2014/main" id="{84453D05-9DA1-F501-7D3A-73AAE179DF88}"/>
              </a:ext>
            </a:extLst>
          </p:cNvPr>
          <p:cNvSpPr/>
          <p:nvPr/>
        </p:nvSpPr>
        <p:spPr>
          <a:xfrm>
            <a:off x="10800421" y="2038659"/>
            <a:ext cx="479685" cy="1169240"/>
          </a:xfrm>
          <a:prstGeom prst="curved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solidFill>
                <a:schemeClr val="tx1"/>
              </a:solidFill>
            </a:endParaRPr>
          </a:p>
        </p:txBody>
      </p:sp>
      <p:sp>
        <p:nvSpPr>
          <p:cNvPr id="8" name="Rectángulo: esquinas redondeadas 7">
            <a:extLst>
              <a:ext uri="{FF2B5EF4-FFF2-40B4-BE49-F238E27FC236}">
                <a16:creationId xmlns:a16="http://schemas.microsoft.com/office/drawing/2014/main" id="{BDBA91DF-EAF0-3817-8C81-532B9B4414F6}"/>
              </a:ext>
            </a:extLst>
          </p:cNvPr>
          <p:cNvSpPr/>
          <p:nvPr/>
        </p:nvSpPr>
        <p:spPr>
          <a:xfrm>
            <a:off x="5711253" y="2756940"/>
            <a:ext cx="4984236" cy="9019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El contacto superior de la formación y por consiguiente del grupo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Olini</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es concordante y se trazó en el techo de la capa más alta de liditas.</a:t>
            </a:r>
          </a:p>
          <a:p>
            <a:pPr algn="ctr"/>
            <a:endParaRPr lang="es-CO" sz="1600" dirty="0">
              <a:latin typeface="Times New Roman" panose="02020603050405020304" pitchFamily="18" charset="0"/>
              <a:cs typeface="Times New Roman" panose="02020603050405020304" pitchFamily="18" charset="0"/>
            </a:endParaRPr>
          </a:p>
        </p:txBody>
      </p:sp>
      <p:pic>
        <p:nvPicPr>
          <p:cNvPr id="11" name="image48.png" descr="Imagen que contiene foto, mostrando, diferente, ventana&#10;&#10;Descripción generada automáticamente">
            <a:extLst>
              <a:ext uri="{FF2B5EF4-FFF2-40B4-BE49-F238E27FC236}">
                <a16:creationId xmlns:a16="http://schemas.microsoft.com/office/drawing/2014/main" id="{85A06DDA-0557-405C-1709-15769669D4E7}"/>
              </a:ext>
            </a:extLst>
          </p:cNvPr>
          <p:cNvPicPr/>
          <p:nvPr/>
        </p:nvPicPr>
        <p:blipFill>
          <a:blip r:embed="rId2">
            <a:extLst>
              <a:ext uri="{28A0092B-C50C-407E-A947-70E740481C1C}">
                <a14:useLocalDpi xmlns:a14="http://schemas.microsoft.com/office/drawing/2010/main" val="0"/>
              </a:ext>
            </a:extLst>
          </a:blip>
          <a:srcRect/>
          <a:stretch>
            <a:fillRect/>
          </a:stretch>
        </p:blipFill>
        <p:spPr>
          <a:xfrm>
            <a:off x="517052" y="3976139"/>
            <a:ext cx="5056791" cy="2353466"/>
          </a:xfrm>
          <a:prstGeom prst="rect">
            <a:avLst/>
          </a:prstGeom>
          <a:ln>
            <a:noFill/>
          </a:ln>
          <a:effectLst>
            <a:outerShdw blurRad="190500" algn="tl" rotWithShape="0">
              <a:srgbClr val="000000">
                <a:alpha val="70000"/>
              </a:srgbClr>
            </a:outerShdw>
          </a:effectLst>
        </p:spPr>
      </p:pic>
      <p:sp>
        <p:nvSpPr>
          <p:cNvPr id="14" name="Rectángulo: esquinas redondeadas 13">
            <a:extLst>
              <a:ext uri="{FF2B5EF4-FFF2-40B4-BE49-F238E27FC236}">
                <a16:creationId xmlns:a16="http://schemas.microsoft.com/office/drawing/2014/main" id="{8976B86C-BA28-5DA8-D6A2-0F310AC5A58B}"/>
              </a:ext>
            </a:extLst>
          </p:cNvPr>
          <p:cNvSpPr/>
          <p:nvPr/>
        </p:nvSpPr>
        <p:spPr>
          <a:xfrm>
            <a:off x="6370820" y="4234722"/>
            <a:ext cx="5586443" cy="16489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s-CO" sz="1400" b="1" dirty="0">
                <a:effectLst/>
                <a:latin typeface="Times New Roman" panose="02020603050405020304" pitchFamily="18" charset="0"/>
                <a:ea typeface="Calibri" panose="020F0502020204030204" pitchFamily="34" charset="0"/>
                <a:cs typeface="Times New Roman" panose="02020603050405020304" pitchFamily="18" charset="0"/>
              </a:rPr>
              <a:t>Figura 19 Estación jm-034. e: 942080, n: 997605. </a:t>
            </a:r>
            <a:r>
              <a:rPr lang="es-CO" sz="1400" b="1" dirty="0" err="1">
                <a:effectLst/>
                <a:latin typeface="Times New Roman" panose="02020603050405020304" pitchFamily="18" charset="0"/>
                <a:ea typeface="Calibri" panose="020F0502020204030204" pitchFamily="34" charset="0"/>
                <a:cs typeface="Times New Roman" panose="02020603050405020304" pitchFamily="18" charset="0"/>
              </a:rPr>
              <a:t>az</a:t>
            </a:r>
            <a:r>
              <a:rPr lang="es-CO" sz="1400" b="1" dirty="0">
                <a:effectLst/>
                <a:latin typeface="Times New Roman" panose="02020603050405020304" pitchFamily="18" charset="0"/>
                <a:ea typeface="Calibri" panose="020F0502020204030204" pitchFamily="34" charset="0"/>
                <a:cs typeface="Times New Roman" panose="02020603050405020304" pitchFamily="18" charset="0"/>
              </a:rPr>
              <a:t>: 355° escarpe de la formación lidita superior, capas delgadas a medias de limolitas silíceas y cuarzo arenitas finas con cemento silíceo. plancha 246-i-a. municipio de Apulo. Fuente: (POMCA Río Bogotá- Consorcio </a:t>
            </a:r>
            <a:r>
              <a:rPr lang="es-CO" sz="1400" b="1" dirty="0" err="1">
                <a:effectLst/>
                <a:latin typeface="Times New Roman" panose="02020603050405020304" pitchFamily="18" charset="0"/>
                <a:ea typeface="Calibri" panose="020F0502020204030204" pitchFamily="34" charset="0"/>
                <a:cs typeface="Times New Roman" panose="02020603050405020304" pitchFamily="18" charset="0"/>
              </a:rPr>
              <a:t>Huitaca</a:t>
            </a:r>
            <a:r>
              <a:rPr lang="es-CO" sz="1400" b="1" dirty="0">
                <a:effectLst/>
                <a:latin typeface="Times New Roman" panose="02020603050405020304" pitchFamily="18" charset="0"/>
                <a:ea typeface="Calibri" panose="020F0502020204030204" pitchFamily="34" charset="0"/>
                <a:cs typeface="Times New Roman" panose="02020603050405020304" pitchFamily="18" charset="0"/>
              </a:rPr>
              <a:t>, 2017)</a:t>
            </a:r>
            <a:endParaRPr lang="es-CO" sz="1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Flecha: hacia la izquierda 14">
            <a:extLst>
              <a:ext uri="{FF2B5EF4-FFF2-40B4-BE49-F238E27FC236}">
                <a16:creationId xmlns:a16="http://schemas.microsoft.com/office/drawing/2014/main" id="{6D2416DA-3695-F790-D342-4D3ED4259846}"/>
              </a:ext>
            </a:extLst>
          </p:cNvPr>
          <p:cNvSpPr/>
          <p:nvPr/>
        </p:nvSpPr>
        <p:spPr>
          <a:xfrm>
            <a:off x="5711253" y="4901784"/>
            <a:ext cx="384747" cy="502177"/>
          </a:xfrm>
          <a:prstGeom prst="lef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851144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39DBA9FF-183C-7AC5-F414-630C064115D5}"/>
              </a:ext>
            </a:extLst>
          </p:cNvPr>
          <p:cNvSpPr/>
          <p:nvPr/>
        </p:nvSpPr>
        <p:spPr>
          <a:xfrm>
            <a:off x="1836293" y="1259160"/>
            <a:ext cx="2758191" cy="6595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b="1" dirty="0">
                <a:latin typeface="+mj-lt"/>
              </a:rPr>
              <a:t>DEPOSITOS DE TERRAZA ALTA Y BAJA</a:t>
            </a:r>
            <a:endParaRPr lang="es-CO" b="1" dirty="0">
              <a:latin typeface="+mj-lt"/>
            </a:endParaRPr>
          </a:p>
        </p:txBody>
      </p:sp>
      <p:sp>
        <p:nvSpPr>
          <p:cNvPr id="3" name="Flecha: hacia abajo 2">
            <a:extLst>
              <a:ext uri="{FF2B5EF4-FFF2-40B4-BE49-F238E27FC236}">
                <a16:creationId xmlns:a16="http://schemas.microsoft.com/office/drawing/2014/main" id="{8E6BC985-F834-3361-F493-3434FA03961B}"/>
              </a:ext>
            </a:extLst>
          </p:cNvPr>
          <p:cNvSpPr/>
          <p:nvPr/>
        </p:nvSpPr>
        <p:spPr>
          <a:xfrm>
            <a:off x="2930576" y="2091111"/>
            <a:ext cx="569626" cy="269823"/>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BF6A33C8-7297-F27E-F7D2-1FBE2E6F8904}"/>
              </a:ext>
            </a:extLst>
          </p:cNvPr>
          <p:cNvSpPr/>
          <p:nvPr/>
        </p:nvSpPr>
        <p:spPr>
          <a:xfrm>
            <a:off x="998091" y="2465891"/>
            <a:ext cx="4384625" cy="11242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Estos depósitos afloran en su gran mayoría en la cuenca baja, corresponden con niveles de antiguas terrazas alta y baja.</a:t>
            </a:r>
            <a:endParaRPr lang="es-CO" sz="1600" b="1" dirty="0">
              <a:latin typeface="Times New Roman" panose="02020603050405020304" pitchFamily="18" charset="0"/>
              <a:cs typeface="Times New Roman" panose="02020603050405020304" pitchFamily="18" charset="0"/>
            </a:endParaRPr>
          </a:p>
        </p:txBody>
      </p:sp>
      <p:sp>
        <p:nvSpPr>
          <p:cNvPr id="5" name="Flecha: hacia abajo 4">
            <a:extLst>
              <a:ext uri="{FF2B5EF4-FFF2-40B4-BE49-F238E27FC236}">
                <a16:creationId xmlns:a16="http://schemas.microsoft.com/office/drawing/2014/main" id="{6F955676-D30F-C1B0-CE92-8A982A84A3AD}"/>
              </a:ext>
            </a:extLst>
          </p:cNvPr>
          <p:cNvSpPr/>
          <p:nvPr/>
        </p:nvSpPr>
        <p:spPr>
          <a:xfrm>
            <a:off x="2930576" y="3710098"/>
            <a:ext cx="569626" cy="269823"/>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51961D4D-182D-2F9B-71FE-49696377981E}"/>
              </a:ext>
            </a:extLst>
          </p:cNvPr>
          <p:cNvSpPr/>
          <p:nvPr/>
        </p:nvSpPr>
        <p:spPr>
          <a:xfrm>
            <a:off x="1038067" y="4009899"/>
            <a:ext cx="4354644" cy="11242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Q</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ue conforman las zonas planas de la parte baja de la cuenca, se encuentran asociadas al río Bogotá, son de extensiones limitadas y se encuentran sobre unidades neógenas. </a:t>
            </a:r>
            <a:endParaRPr lang="es-CO" sz="1400" b="1" dirty="0">
              <a:latin typeface="Times New Roman" panose="02020603050405020304" pitchFamily="18" charset="0"/>
              <a:cs typeface="Times New Roman" panose="02020603050405020304" pitchFamily="18" charset="0"/>
            </a:endParaRPr>
          </a:p>
        </p:txBody>
      </p:sp>
      <p:sp>
        <p:nvSpPr>
          <p:cNvPr id="8" name="Rectángulo: esquinas redondeadas 7">
            <a:extLst>
              <a:ext uri="{FF2B5EF4-FFF2-40B4-BE49-F238E27FC236}">
                <a16:creationId xmlns:a16="http://schemas.microsoft.com/office/drawing/2014/main" id="{F9F643DC-128A-CB2E-0A51-9165B08387AC}"/>
              </a:ext>
            </a:extLst>
          </p:cNvPr>
          <p:cNvSpPr/>
          <p:nvPr/>
        </p:nvSpPr>
        <p:spPr>
          <a:xfrm>
            <a:off x="7649982" y="599598"/>
            <a:ext cx="2758191" cy="6595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b="1" dirty="0">
                <a:latin typeface="+mj-lt"/>
              </a:rPr>
              <a:t>DEPOSITOS DE TERRAZAS ALTAS (</a:t>
            </a:r>
            <a:r>
              <a:rPr lang="es-MX" b="1" dirty="0" err="1">
                <a:latin typeface="+mj-lt"/>
              </a:rPr>
              <a:t>Qta</a:t>
            </a:r>
            <a:r>
              <a:rPr lang="es-MX" b="1" dirty="0">
                <a:latin typeface="+mj-lt"/>
              </a:rPr>
              <a:t>)</a:t>
            </a:r>
            <a:endParaRPr lang="es-CO" b="1" dirty="0">
              <a:latin typeface="+mj-lt"/>
            </a:endParaRPr>
          </a:p>
        </p:txBody>
      </p:sp>
      <p:sp>
        <p:nvSpPr>
          <p:cNvPr id="9" name="Flecha: hacia abajo 8">
            <a:extLst>
              <a:ext uri="{FF2B5EF4-FFF2-40B4-BE49-F238E27FC236}">
                <a16:creationId xmlns:a16="http://schemas.microsoft.com/office/drawing/2014/main" id="{4D15E63C-8337-F297-B84F-C7726948B6AD}"/>
              </a:ext>
            </a:extLst>
          </p:cNvPr>
          <p:cNvSpPr/>
          <p:nvPr/>
        </p:nvSpPr>
        <p:spPr>
          <a:xfrm>
            <a:off x="8744264" y="1289154"/>
            <a:ext cx="569626" cy="269823"/>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D3B45CFE-C600-A504-3B81-452BFCE07DBE}"/>
              </a:ext>
            </a:extLst>
          </p:cNvPr>
          <p:cNvSpPr/>
          <p:nvPr/>
        </p:nvSpPr>
        <p:spPr>
          <a:xfrm>
            <a:off x="6836768" y="1558976"/>
            <a:ext cx="4384625" cy="11242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Afloran en las planchas 245-iv-a, 245-iv-b, 245-iv- c, 245-iv-d, 245-ii-d y 246-i-a. estos depósitos presentan una morfología plana formando terrazas altas.</a:t>
            </a:r>
            <a:endParaRPr lang="es-CO" sz="1400" b="1" dirty="0">
              <a:latin typeface="Times New Roman" panose="02020603050405020304" pitchFamily="18" charset="0"/>
              <a:cs typeface="Times New Roman" panose="02020603050405020304" pitchFamily="18" charset="0"/>
            </a:endParaRPr>
          </a:p>
        </p:txBody>
      </p:sp>
      <p:sp>
        <p:nvSpPr>
          <p:cNvPr id="11" name="Flecha: hacia abajo 10">
            <a:extLst>
              <a:ext uri="{FF2B5EF4-FFF2-40B4-BE49-F238E27FC236}">
                <a16:creationId xmlns:a16="http://schemas.microsoft.com/office/drawing/2014/main" id="{99A936DC-6B26-E6D5-547A-FF6F063FEFAF}"/>
              </a:ext>
            </a:extLst>
          </p:cNvPr>
          <p:cNvSpPr/>
          <p:nvPr/>
        </p:nvSpPr>
        <p:spPr>
          <a:xfrm>
            <a:off x="8744264" y="2713227"/>
            <a:ext cx="569626" cy="26982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2AC44A19-3850-8A33-7B8F-EDAEE9F309CC}"/>
              </a:ext>
            </a:extLst>
          </p:cNvPr>
          <p:cNvSpPr/>
          <p:nvPr/>
        </p:nvSpPr>
        <p:spPr>
          <a:xfrm>
            <a:off x="6861746" y="3028023"/>
            <a:ext cx="4384625" cy="11242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C</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on respecto al nivel actual de inundación y al nivel de las terrazas bajas. están conformadas por sedimentos conglomeráticos hasta bloques subangulares a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subredondeados</a:t>
            </a:r>
            <a:r>
              <a:rPr lang="es-CO" sz="1600" dirty="0">
                <a:latin typeface="Times New Roman" panose="02020603050405020304" pitchFamily="18" charset="0"/>
                <a:ea typeface="Calibri" panose="020F0502020204030204" pitchFamily="34" charset="0"/>
                <a:cs typeface="Times New Roman" panose="02020603050405020304" pitchFamily="18" charset="0"/>
              </a:rPr>
              <a:t>.</a:t>
            </a:r>
            <a:endParaRPr lang="es-CO" sz="1200" b="1" dirty="0">
              <a:latin typeface="Times New Roman" panose="02020603050405020304" pitchFamily="18" charset="0"/>
              <a:cs typeface="Times New Roman" panose="02020603050405020304" pitchFamily="18" charset="0"/>
            </a:endParaRPr>
          </a:p>
        </p:txBody>
      </p:sp>
      <p:sp>
        <p:nvSpPr>
          <p:cNvPr id="13" name="Flecha: hacia abajo 12">
            <a:extLst>
              <a:ext uri="{FF2B5EF4-FFF2-40B4-BE49-F238E27FC236}">
                <a16:creationId xmlns:a16="http://schemas.microsoft.com/office/drawing/2014/main" id="{110D6015-A7D7-69D4-C0E5-A94AD25C29A1}"/>
              </a:ext>
            </a:extLst>
          </p:cNvPr>
          <p:cNvSpPr/>
          <p:nvPr/>
        </p:nvSpPr>
        <p:spPr>
          <a:xfrm>
            <a:off x="8744264" y="4227247"/>
            <a:ext cx="569626" cy="269823"/>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040ADDCA-444A-70FF-430A-7BFC99F3F1D7}"/>
              </a:ext>
            </a:extLst>
          </p:cNvPr>
          <p:cNvSpPr/>
          <p:nvPr/>
        </p:nvSpPr>
        <p:spPr>
          <a:xfrm>
            <a:off x="6670622" y="4572031"/>
            <a:ext cx="5036696" cy="16863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Distribuidos heterogéneamente en una matriz areno- arcillosa lenticular. las partículas presentan contacto con cierto nivel de cementación, lo cual permite que se generen taludes de alta pendiente y que se presenten materiales de textura y tamaños diferentes embebidos en la matriz fina. </a:t>
            </a:r>
          </a:p>
          <a:p>
            <a:pPr algn="ctr"/>
            <a:endParaRPr lang="es-CO" sz="1200" b="1" dirty="0">
              <a:latin typeface="Times New Roman" panose="02020603050405020304" pitchFamily="18" charset="0"/>
              <a:cs typeface="Times New Roman" panose="02020603050405020304" pitchFamily="18" charset="0"/>
            </a:endParaRPr>
          </a:p>
        </p:txBody>
      </p:sp>
      <p:cxnSp>
        <p:nvCxnSpPr>
          <p:cNvPr id="16" name="Conector recto 15">
            <a:extLst>
              <a:ext uri="{FF2B5EF4-FFF2-40B4-BE49-F238E27FC236}">
                <a16:creationId xmlns:a16="http://schemas.microsoft.com/office/drawing/2014/main" id="{1126CDBB-EE30-62AA-922D-F65CF23BB3FE}"/>
              </a:ext>
            </a:extLst>
          </p:cNvPr>
          <p:cNvCxnSpPr/>
          <p:nvPr/>
        </p:nvCxnSpPr>
        <p:spPr>
          <a:xfrm>
            <a:off x="5786203" y="314793"/>
            <a:ext cx="0" cy="2735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400358E-173F-217D-4834-4F91A3D5374D}"/>
              </a:ext>
            </a:extLst>
          </p:cNvPr>
          <p:cNvCxnSpPr/>
          <p:nvPr/>
        </p:nvCxnSpPr>
        <p:spPr>
          <a:xfrm>
            <a:off x="5818681" y="3612634"/>
            <a:ext cx="0" cy="2735710"/>
          </a:xfrm>
          <a:prstGeom prst="line">
            <a:avLst/>
          </a:prstGeom>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AE0EB9A2-5F77-4533-26EE-5BFDEC2B3B02}"/>
              </a:ext>
            </a:extLst>
          </p:cNvPr>
          <p:cNvSpPr/>
          <p:nvPr/>
        </p:nvSpPr>
        <p:spPr>
          <a:xfrm>
            <a:off x="5728125" y="3181667"/>
            <a:ext cx="149889" cy="247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691875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405E91C-1728-68DE-FD05-BA3356FFB344}"/>
              </a:ext>
            </a:extLst>
          </p:cNvPr>
          <p:cNvSpPr/>
          <p:nvPr/>
        </p:nvSpPr>
        <p:spPr>
          <a:xfrm>
            <a:off x="1004341" y="193729"/>
            <a:ext cx="3462728" cy="6745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latin typeface="+mj-lt"/>
              </a:rPr>
              <a:t>DEPOSITOS DE TERRAZAS BAJAS (</a:t>
            </a:r>
            <a:r>
              <a:rPr lang="es-MX" sz="2400" dirty="0" err="1">
                <a:latin typeface="+mj-lt"/>
              </a:rPr>
              <a:t>Qtb</a:t>
            </a:r>
            <a:r>
              <a:rPr lang="es-MX" sz="2400" dirty="0">
                <a:latin typeface="+mj-lt"/>
              </a:rPr>
              <a:t>)</a:t>
            </a:r>
            <a:endParaRPr lang="es-CO" sz="2400" dirty="0">
              <a:latin typeface="+mj-lt"/>
            </a:endParaRPr>
          </a:p>
        </p:txBody>
      </p:sp>
      <p:sp>
        <p:nvSpPr>
          <p:cNvPr id="3" name="Flecha: hacia abajo 2">
            <a:extLst>
              <a:ext uri="{FF2B5EF4-FFF2-40B4-BE49-F238E27FC236}">
                <a16:creationId xmlns:a16="http://schemas.microsoft.com/office/drawing/2014/main" id="{B25E546E-44F4-4F08-FDA7-D1326D7B61E1}"/>
              </a:ext>
            </a:extLst>
          </p:cNvPr>
          <p:cNvSpPr/>
          <p:nvPr/>
        </p:nvSpPr>
        <p:spPr>
          <a:xfrm>
            <a:off x="2368445" y="946722"/>
            <a:ext cx="524656" cy="224852"/>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EBEB1539-C687-0A89-249F-F9F35DE5A056}"/>
              </a:ext>
            </a:extLst>
          </p:cNvPr>
          <p:cNvSpPr/>
          <p:nvPr/>
        </p:nvSpPr>
        <p:spPr>
          <a:xfrm>
            <a:off x="382249" y="1218833"/>
            <a:ext cx="4706912" cy="10643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Afloran en las planchas 246-i-b y 246-i-d; este nivel de terraza está constituido por cantos y bloques,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subredondeados</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a redondeados, de areniscas, que abarcan áreas muy extensas.</a:t>
            </a:r>
            <a:endParaRPr lang="es-CO" sz="2000" dirty="0">
              <a:latin typeface="Times New Roman" panose="02020603050405020304" pitchFamily="18" charset="0"/>
              <a:cs typeface="Times New Roman" panose="02020603050405020304" pitchFamily="18" charset="0"/>
            </a:endParaRPr>
          </a:p>
        </p:txBody>
      </p:sp>
      <p:sp>
        <p:nvSpPr>
          <p:cNvPr id="6" name="Flecha: hacia abajo 5">
            <a:extLst>
              <a:ext uri="{FF2B5EF4-FFF2-40B4-BE49-F238E27FC236}">
                <a16:creationId xmlns:a16="http://schemas.microsoft.com/office/drawing/2014/main" id="{240E8631-719B-50E1-AA9E-7CAD51231B6D}"/>
              </a:ext>
            </a:extLst>
          </p:cNvPr>
          <p:cNvSpPr/>
          <p:nvPr/>
        </p:nvSpPr>
        <p:spPr>
          <a:xfrm>
            <a:off x="2368445" y="2424917"/>
            <a:ext cx="524656" cy="17530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7" name="Rectángulo: esquinas redondeadas 6">
            <a:extLst>
              <a:ext uri="{FF2B5EF4-FFF2-40B4-BE49-F238E27FC236}">
                <a16:creationId xmlns:a16="http://schemas.microsoft.com/office/drawing/2014/main" id="{29F00622-CC60-18A0-BB45-9EABBD4CC772}"/>
              </a:ext>
            </a:extLst>
          </p:cNvPr>
          <p:cNvSpPr/>
          <p:nvPr/>
        </p:nvSpPr>
        <p:spPr>
          <a:xfrm>
            <a:off x="145426" y="2630104"/>
            <a:ext cx="5126636" cy="10643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E</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n su gran mayoría en la cuenca baja del río Bogotá. los contactos de estos depósitos son en general horizontales y presentan moderada cementación entre partículas. los contactos estratigráficos son netamente discordantes. </a:t>
            </a:r>
          </a:p>
          <a:p>
            <a:pPr algn="ctr"/>
            <a:endParaRPr lang="es-CO" sz="2000" dirty="0">
              <a:latin typeface="Times New Roman" panose="02020603050405020304" pitchFamily="18" charset="0"/>
              <a:cs typeface="Times New Roman" panose="02020603050405020304" pitchFamily="18" charset="0"/>
            </a:endParaRPr>
          </a:p>
        </p:txBody>
      </p:sp>
      <p:sp>
        <p:nvSpPr>
          <p:cNvPr id="8" name="Flecha: hacia abajo 7">
            <a:extLst>
              <a:ext uri="{FF2B5EF4-FFF2-40B4-BE49-F238E27FC236}">
                <a16:creationId xmlns:a16="http://schemas.microsoft.com/office/drawing/2014/main" id="{2B42ED55-32EB-EF43-2405-D382163959BD}"/>
              </a:ext>
            </a:extLst>
          </p:cNvPr>
          <p:cNvSpPr/>
          <p:nvPr/>
        </p:nvSpPr>
        <p:spPr>
          <a:xfrm>
            <a:off x="2368445" y="3724288"/>
            <a:ext cx="524656" cy="147613"/>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E93FAB87-F891-FD22-0E82-70102C5866B2}"/>
              </a:ext>
            </a:extLst>
          </p:cNvPr>
          <p:cNvSpPr/>
          <p:nvPr/>
        </p:nvSpPr>
        <p:spPr>
          <a:xfrm>
            <a:off x="6854464" y="1183972"/>
            <a:ext cx="4916772" cy="6745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Corresponden con antiguos depósitos de flujos estabilizados y flujos activos.</a:t>
            </a:r>
            <a:endParaRPr lang="es-C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image42.png" descr="Imagen que contiene pasto, foto, edificio, parado&#10;&#10;Descripción generada automáticamente">
            <a:extLst>
              <a:ext uri="{FF2B5EF4-FFF2-40B4-BE49-F238E27FC236}">
                <a16:creationId xmlns:a16="http://schemas.microsoft.com/office/drawing/2014/main" id="{E1B3E4C6-2B6E-33CD-98AA-C11F07C00A12}"/>
              </a:ext>
            </a:extLst>
          </p:cNvPr>
          <p:cNvPicPr/>
          <p:nvPr/>
        </p:nvPicPr>
        <p:blipFill>
          <a:blip r:embed="rId2">
            <a:extLst>
              <a:ext uri="{28A0092B-C50C-407E-A947-70E740481C1C}">
                <a14:useLocalDpi xmlns:a14="http://schemas.microsoft.com/office/drawing/2010/main" val="0"/>
              </a:ext>
            </a:extLst>
          </a:blip>
          <a:srcRect/>
          <a:stretch>
            <a:fillRect/>
          </a:stretch>
        </p:blipFill>
        <p:spPr>
          <a:xfrm>
            <a:off x="520179" y="3982276"/>
            <a:ext cx="4745844" cy="1703668"/>
          </a:xfrm>
          <a:prstGeom prst="rect">
            <a:avLst/>
          </a:prstGeom>
          <a:ln>
            <a:noFill/>
          </a:ln>
          <a:effectLst>
            <a:outerShdw blurRad="190500" algn="tl" rotWithShape="0">
              <a:srgbClr val="000000">
                <a:alpha val="70000"/>
              </a:srgbClr>
            </a:outerShdw>
          </a:effectLst>
        </p:spPr>
      </p:pic>
      <p:sp>
        <p:nvSpPr>
          <p:cNvPr id="11" name="Rectángulo: esquinas redondeadas 10">
            <a:extLst>
              <a:ext uri="{FF2B5EF4-FFF2-40B4-BE49-F238E27FC236}">
                <a16:creationId xmlns:a16="http://schemas.microsoft.com/office/drawing/2014/main" id="{886B09FE-3FAA-0675-F129-08B378BD1FFC}"/>
              </a:ext>
            </a:extLst>
          </p:cNvPr>
          <p:cNvSpPr/>
          <p:nvPr/>
        </p:nvSpPr>
        <p:spPr>
          <a:xfrm>
            <a:off x="7460104" y="144907"/>
            <a:ext cx="3462728" cy="6745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latin typeface="+mj-lt"/>
              </a:rPr>
              <a:t>DEPOSITOS COLUVIAL (Q2c)</a:t>
            </a:r>
            <a:endParaRPr lang="es-CO" sz="2400" dirty="0">
              <a:latin typeface="+mj-lt"/>
            </a:endParaRPr>
          </a:p>
        </p:txBody>
      </p:sp>
      <p:sp>
        <p:nvSpPr>
          <p:cNvPr id="13" name="CuadroTexto 12">
            <a:extLst>
              <a:ext uri="{FF2B5EF4-FFF2-40B4-BE49-F238E27FC236}">
                <a16:creationId xmlns:a16="http://schemas.microsoft.com/office/drawing/2014/main" id="{00E2962D-0406-5BA8-3643-618CAEEFF330}"/>
              </a:ext>
            </a:extLst>
          </p:cNvPr>
          <p:cNvSpPr txBox="1"/>
          <p:nvPr/>
        </p:nvSpPr>
        <p:spPr>
          <a:xfrm>
            <a:off x="22484" y="5992420"/>
            <a:ext cx="5741233" cy="671851"/>
          </a:xfrm>
          <a:prstGeom prst="rect">
            <a:avLst/>
          </a:prstGeom>
          <a:noFill/>
        </p:spPr>
        <p:txBody>
          <a:bodyPr wrap="square">
            <a:spAutoFit/>
          </a:bodyPr>
          <a:lstStyle/>
          <a:p>
            <a:pPr algn="ctr">
              <a:lnSpc>
                <a:spcPct val="107000"/>
              </a:lnSpc>
              <a:spcAft>
                <a:spcPts val="800"/>
              </a:spcAft>
            </a:pPr>
            <a:r>
              <a:rPr lang="es-CO" sz="1200" dirty="0">
                <a:effectLst/>
                <a:latin typeface="Times New Roman" panose="02020603050405020304" pitchFamily="18" charset="0"/>
                <a:ea typeface="Calibri" panose="020F0502020204030204" pitchFamily="34" charset="0"/>
                <a:cs typeface="Times New Roman" panose="02020603050405020304" pitchFamily="18" charset="0"/>
              </a:rPr>
              <a:t>Figura 22 estación jm-036. E: 943434, N: 991812. </a:t>
            </a:r>
            <a:r>
              <a:rPr lang="es-CO" sz="1200" dirty="0" err="1">
                <a:effectLst/>
                <a:latin typeface="Times New Roman" panose="02020603050405020304" pitchFamily="18" charset="0"/>
                <a:ea typeface="Calibri" panose="020F0502020204030204" pitchFamily="34" charset="0"/>
                <a:cs typeface="Times New Roman" panose="02020603050405020304" pitchFamily="18" charset="0"/>
              </a:rPr>
              <a:t>az</a:t>
            </a:r>
            <a:r>
              <a:rPr lang="es-CO" sz="1200" dirty="0">
                <a:effectLst/>
                <a:latin typeface="Times New Roman" panose="02020603050405020304" pitchFamily="18" charset="0"/>
                <a:ea typeface="Calibri" panose="020F0502020204030204" pitchFamily="34" charset="0"/>
                <a:cs typeface="Times New Roman" panose="02020603050405020304" pitchFamily="18" charset="0"/>
              </a:rPr>
              <a:t>: Depósito de terraza alta compuesto por cantos y bloques </a:t>
            </a:r>
            <a:r>
              <a:rPr lang="es-CO" sz="1200" dirty="0" err="1">
                <a:effectLst/>
                <a:latin typeface="Times New Roman" panose="02020603050405020304" pitchFamily="18" charset="0"/>
                <a:ea typeface="Calibri" panose="020F0502020204030204" pitchFamily="34" charset="0"/>
                <a:cs typeface="Times New Roman" panose="02020603050405020304" pitchFamily="18" charset="0"/>
              </a:rPr>
              <a:t>subredondeados</a:t>
            </a:r>
            <a:r>
              <a:rPr lang="es-CO" sz="1200" dirty="0">
                <a:effectLst/>
                <a:latin typeface="Times New Roman" panose="02020603050405020304" pitchFamily="18" charset="0"/>
                <a:ea typeface="Calibri" panose="020F0502020204030204" pitchFamily="34" charset="0"/>
                <a:cs typeface="Times New Roman" panose="02020603050405020304" pitchFamily="18" charset="0"/>
              </a:rPr>
              <a:t> de areniscas de cuarzo finas a medias. municipio de Apulo Cundinamarca. Fuente: (POMCA Río Bogotá- Consorcio </a:t>
            </a:r>
            <a:r>
              <a:rPr lang="es-CO" sz="1200" dirty="0" err="1">
                <a:effectLst/>
                <a:latin typeface="Times New Roman" panose="02020603050405020304" pitchFamily="18" charset="0"/>
                <a:ea typeface="Calibri" panose="020F0502020204030204" pitchFamily="34" charset="0"/>
                <a:cs typeface="Times New Roman" panose="02020603050405020304" pitchFamily="18" charset="0"/>
              </a:rPr>
              <a:t>Huitaca</a:t>
            </a:r>
            <a:r>
              <a:rPr lang="es-CO" sz="1200" dirty="0">
                <a:effectLst/>
                <a:latin typeface="Times New Roman" panose="02020603050405020304" pitchFamily="18" charset="0"/>
                <a:ea typeface="Calibri" panose="020F0502020204030204" pitchFamily="34" charset="0"/>
                <a:cs typeface="Times New Roman" panose="02020603050405020304" pitchFamily="18" charset="0"/>
              </a:rPr>
              <a:t>, 2017)</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Flecha: hacia abajo 13">
            <a:extLst>
              <a:ext uri="{FF2B5EF4-FFF2-40B4-BE49-F238E27FC236}">
                <a16:creationId xmlns:a16="http://schemas.microsoft.com/office/drawing/2014/main" id="{5003CB64-150D-A90B-1556-B4524E3D33AF}"/>
              </a:ext>
            </a:extLst>
          </p:cNvPr>
          <p:cNvSpPr/>
          <p:nvPr/>
        </p:nvSpPr>
        <p:spPr>
          <a:xfrm>
            <a:off x="9036571" y="959891"/>
            <a:ext cx="524656" cy="147613"/>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15" name="Flecha: hacia abajo 14">
            <a:extLst>
              <a:ext uri="{FF2B5EF4-FFF2-40B4-BE49-F238E27FC236}">
                <a16:creationId xmlns:a16="http://schemas.microsoft.com/office/drawing/2014/main" id="{0A92C06A-EEFE-7F54-5F4F-A0630CF0172F}"/>
              </a:ext>
            </a:extLst>
          </p:cNvPr>
          <p:cNvSpPr/>
          <p:nvPr/>
        </p:nvSpPr>
        <p:spPr>
          <a:xfrm>
            <a:off x="9092994" y="1953056"/>
            <a:ext cx="524656" cy="14761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85CC64E6-0DE8-138C-4023-297A4E11A4E7}"/>
              </a:ext>
            </a:extLst>
          </p:cNvPr>
          <p:cNvSpPr/>
          <p:nvPr/>
        </p:nvSpPr>
        <p:spPr>
          <a:xfrm>
            <a:off x="6749532" y="2174965"/>
            <a:ext cx="5126636" cy="10643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Se presentan dispersos a lo largo de la cuenca, se encuentran asociados a las laderas de los principales drenajes y se extienden a lo largo de la cuenca como pequeños cuerpos de roca</a:t>
            </a:r>
            <a:r>
              <a:rPr lang="es-CO" sz="1800" dirty="0">
                <a:effectLst/>
                <a:latin typeface="Arial" panose="020B0604020202020204" pitchFamily="34" charset="0"/>
                <a:ea typeface="Calibri" panose="020F0502020204030204" pitchFamily="34" charset="0"/>
              </a:rPr>
              <a:t>.</a:t>
            </a: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Flecha: hacia abajo 16">
            <a:extLst>
              <a:ext uri="{FF2B5EF4-FFF2-40B4-BE49-F238E27FC236}">
                <a16:creationId xmlns:a16="http://schemas.microsoft.com/office/drawing/2014/main" id="{1D72B175-A107-92E3-67AD-F5C2DCA99352}"/>
              </a:ext>
            </a:extLst>
          </p:cNvPr>
          <p:cNvSpPr/>
          <p:nvPr/>
        </p:nvSpPr>
        <p:spPr>
          <a:xfrm>
            <a:off x="9092994" y="3332150"/>
            <a:ext cx="524656" cy="147613"/>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68289BE8-C2E7-EDDD-78A7-A922A9A9E378}"/>
              </a:ext>
            </a:extLst>
          </p:cNvPr>
          <p:cNvSpPr/>
          <p:nvPr/>
        </p:nvSpPr>
        <p:spPr>
          <a:xfrm>
            <a:off x="6712056" y="3562554"/>
            <a:ext cx="5286531" cy="12941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Se componen de fragmentos de roca de cantos, bloques, guijos y gravas de areniscas en una matriz areno arcillosa. En general presentan una marcada diferencia en textura y composición con el material subyacente y el contacto ocurre a lo largo de la pendiente</a:t>
            </a:r>
            <a:r>
              <a:rPr lang="es-CO" sz="1800" dirty="0">
                <a:effectLst/>
                <a:latin typeface="Arial" panose="020B0604020202020204" pitchFamily="34" charset="0"/>
                <a:ea typeface="Calibri" panose="020F0502020204030204" pitchFamily="34" charset="0"/>
              </a:rPr>
              <a:t>.</a:t>
            </a: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Flecha: hacia abajo 18">
            <a:extLst>
              <a:ext uri="{FF2B5EF4-FFF2-40B4-BE49-F238E27FC236}">
                <a16:creationId xmlns:a16="http://schemas.microsoft.com/office/drawing/2014/main" id="{84DE4E58-1741-7E9F-C14E-3F3A9DCA7C47}"/>
              </a:ext>
            </a:extLst>
          </p:cNvPr>
          <p:cNvSpPr/>
          <p:nvPr/>
        </p:nvSpPr>
        <p:spPr>
          <a:xfrm>
            <a:off x="9092994" y="4921142"/>
            <a:ext cx="524656" cy="14761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1213BBF6-36ED-08F2-5D5A-EE06E6A0904D}"/>
              </a:ext>
            </a:extLst>
          </p:cNvPr>
          <p:cNvSpPr/>
          <p:nvPr/>
        </p:nvSpPr>
        <p:spPr>
          <a:xfrm>
            <a:off x="6669584" y="5174563"/>
            <a:ext cx="5286531" cy="9989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E</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sta superficie de contacto genera discontinuidad hidráulica y en muchos casos actúa como superficie de deslizamiento para nuevos procesos. el contacto es totalmente discordante. </a:t>
            </a:r>
          </a:p>
          <a:p>
            <a:pPr algn="ct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2" name="Conector recto 21">
            <a:extLst>
              <a:ext uri="{FF2B5EF4-FFF2-40B4-BE49-F238E27FC236}">
                <a16:creationId xmlns:a16="http://schemas.microsoft.com/office/drawing/2014/main" id="{3C189863-DC99-174A-434C-169B119D66F3}"/>
              </a:ext>
            </a:extLst>
          </p:cNvPr>
          <p:cNvCxnSpPr>
            <a:cxnSpLocks/>
          </p:cNvCxnSpPr>
          <p:nvPr/>
        </p:nvCxnSpPr>
        <p:spPr>
          <a:xfrm>
            <a:off x="5981075" y="193729"/>
            <a:ext cx="0" cy="2819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85B91F52-CF39-DD87-15D7-484568220F94}"/>
              </a:ext>
            </a:extLst>
          </p:cNvPr>
          <p:cNvCxnSpPr>
            <a:cxnSpLocks/>
          </p:cNvCxnSpPr>
          <p:nvPr/>
        </p:nvCxnSpPr>
        <p:spPr>
          <a:xfrm>
            <a:off x="5981075" y="3694405"/>
            <a:ext cx="0" cy="2835280"/>
          </a:xfrm>
          <a:prstGeom prst="line">
            <a:avLst/>
          </a:prstGeom>
        </p:spPr>
        <p:style>
          <a:lnRef idx="1">
            <a:schemeClr val="accent1"/>
          </a:lnRef>
          <a:fillRef idx="0">
            <a:schemeClr val="accent1"/>
          </a:fillRef>
          <a:effectRef idx="0">
            <a:schemeClr val="accent1"/>
          </a:effectRef>
          <a:fontRef idx="minor">
            <a:schemeClr val="tx1"/>
          </a:fontRef>
        </p:style>
      </p:cxnSp>
      <p:sp>
        <p:nvSpPr>
          <p:cNvPr id="26" name="Elipse 25">
            <a:extLst>
              <a:ext uri="{FF2B5EF4-FFF2-40B4-BE49-F238E27FC236}">
                <a16:creationId xmlns:a16="http://schemas.microsoft.com/office/drawing/2014/main" id="{D9C09C16-2587-8C01-7D01-C34276E8A720}"/>
              </a:ext>
            </a:extLst>
          </p:cNvPr>
          <p:cNvSpPr/>
          <p:nvPr/>
        </p:nvSpPr>
        <p:spPr>
          <a:xfrm>
            <a:off x="5872393" y="3216222"/>
            <a:ext cx="217353" cy="189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1782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E0D80550-C302-D781-0CAE-41F58AF91896}"/>
              </a:ext>
            </a:extLst>
          </p:cNvPr>
          <p:cNvSpPr/>
          <p:nvPr/>
        </p:nvSpPr>
        <p:spPr>
          <a:xfrm>
            <a:off x="1326627" y="479685"/>
            <a:ext cx="3327817" cy="62958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mj-lt"/>
              </a:rPr>
              <a:t>DEPOSITO ALUVIAL RECIENTE (Q2al)</a:t>
            </a:r>
            <a:endParaRPr lang="es-CO" sz="2000" dirty="0">
              <a:latin typeface="+mj-lt"/>
            </a:endParaRPr>
          </a:p>
        </p:txBody>
      </p:sp>
      <p:sp>
        <p:nvSpPr>
          <p:cNvPr id="3" name="Flecha: hacia abajo 2">
            <a:extLst>
              <a:ext uri="{FF2B5EF4-FFF2-40B4-BE49-F238E27FC236}">
                <a16:creationId xmlns:a16="http://schemas.microsoft.com/office/drawing/2014/main" id="{AEFD3ADB-142B-62AB-96FC-4A78627ABEB1}"/>
              </a:ext>
            </a:extLst>
          </p:cNvPr>
          <p:cNvSpPr/>
          <p:nvPr/>
        </p:nvSpPr>
        <p:spPr>
          <a:xfrm>
            <a:off x="2728210" y="1214202"/>
            <a:ext cx="419724" cy="26982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BFF3B980-50FE-5A80-4791-C1D05C960142}"/>
              </a:ext>
            </a:extLst>
          </p:cNvPr>
          <p:cNvSpPr/>
          <p:nvPr/>
        </p:nvSpPr>
        <p:spPr>
          <a:xfrm>
            <a:off x="764496" y="1588955"/>
            <a:ext cx="4452081" cy="10193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Ocurren localmente y se encuentran localizados a lo largo de los drenajes del área, presentan material no consolidado, arenoso y limoso con escasas barras de gravas.</a:t>
            </a:r>
            <a:endParaRPr lang="es-CO" dirty="0">
              <a:latin typeface="Times New Roman" panose="02020603050405020304" pitchFamily="18" charset="0"/>
              <a:cs typeface="Times New Roman" panose="02020603050405020304" pitchFamily="18" charset="0"/>
            </a:endParaRPr>
          </a:p>
        </p:txBody>
      </p:sp>
      <p:sp>
        <p:nvSpPr>
          <p:cNvPr id="5" name="Flecha: hacia abajo 4">
            <a:extLst>
              <a:ext uri="{FF2B5EF4-FFF2-40B4-BE49-F238E27FC236}">
                <a16:creationId xmlns:a16="http://schemas.microsoft.com/office/drawing/2014/main" id="{AA71404B-DEA0-983B-F9F5-1538F7F1AE75}"/>
              </a:ext>
            </a:extLst>
          </p:cNvPr>
          <p:cNvSpPr/>
          <p:nvPr/>
        </p:nvSpPr>
        <p:spPr>
          <a:xfrm>
            <a:off x="2728210" y="2668246"/>
            <a:ext cx="419724" cy="26982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6ECB8D30-B42C-8C0B-CC5E-6FE85B397D91}"/>
              </a:ext>
            </a:extLst>
          </p:cNvPr>
          <p:cNvSpPr/>
          <p:nvPr/>
        </p:nvSpPr>
        <p:spPr>
          <a:xfrm>
            <a:off x="764496" y="3013014"/>
            <a:ext cx="4452081" cy="10193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L</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as arenas son de granulometría variable de desde gravas hasta cantos y bloques. los contactos con el material subyacentes son predominantemente horizontales. </a:t>
            </a:r>
            <a:endParaRPr lang="es-CO" sz="1600" dirty="0">
              <a:latin typeface="Times New Roman" panose="02020603050405020304" pitchFamily="18"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CA35CE5C-6855-F2F5-F10E-0673FF7F2CD7}"/>
              </a:ext>
            </a:extLst>
          </p:cNvPr>
          <p:cNvSpPr/>
          <p:nvPr/>
        </p:nvSpPr>
        <p:spPr>
          <a:xfrm>
            <a:off x="2690732" y="4122279"/>
            <a:ext cx="419724" cy="269823"/>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3DAF0088-FFEF-ED84-FE3A-F5E32BC5056F}"/>
              </a:ext>
            </a:extLst>
          </p:cNvPr>
          <p:cNvSpPr/>
          <p:nvPr/>
        </p:nvSpPr>
        <p:spPr>
          <a:xfrm>
            <a:off x="689545" y="4482034"/>
            <a:ext cx="4452081" cy="674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Lo</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s contactos estratigráficos son netamente discordantes.</a:t>
            </a:r>
          </a:p>
          <a:p>
            <a:pPr algn="ctr"/>
            <a:endParaRPr lang="es-CO" sz="1600"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2BB95C10-6A7D-117F-6146-1BEA07E6E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128" y="44969"/>
            <a:ext cx="5082305" cy="6414124"/>
          </a:xfrm>
          <a:prstGeom prst="rect">
            <a:avLst/>
          </a:prstGeom>
        </p:spPr>
      </p:pic>
      <p:cxnSp>
        <p:nvCxnSpPr>
          <p:cNvPr id="11" name="Conector recto 10">
            <a:extLst>
              <a:ext uri="{FF2B5EF4-FFF2-40B4-BE49-F238E27FC236}">
                <a16:creationId xmlns:a16="http://schemas.microsoft.com/office/drawing/2014/main" id="{08E8431C-7D28-71EB-8588-17971F5366C9}"/>
              </a:ext>
            </a:extLst>
          </p:cNvPr>
          <p:cNvCxnSpPr>
            <a:cxnSpLocks/>
          </p:cNvCxnSpPr>
          <p:nvPr/>
        </p:nvCxnSpPr>
        <p:spPr>
          <a:xfrm>
            <a:off x="5861154" y="239843"/>
            <a:ext cx="0" cy="2698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1DB57328-75E9-531C-58E8-E8967DF0B8D7}"/>
              </a:ext>
            </a:extLst>
          </p:cNvPr>
          <p:cNvCxnSpPr>
            <a:cxnSpLocks/>
          </p:cNvCxnSpPr>
          <p:nvPr/>
        </p:nvCxnSpPr>
        <p:spPr>
          <a:xfrm>
            <a:off x="5861154" y="3522680"/>
            <a:ext cx="0" cy="3028022"/>
          </a:xfrm>
          <a:prstGeom prst="line">
            <a:avLst/>
          </a:prstGeom>
        </p:spPr>
        <p:style>
          <a:lnRef idx="1">
            <a:schemeClr val="accent1"/>
          </a:lnRef>
          <a:fillRef idx="0">
            <a:schemeClr val="accent1"/>
          </a:fillRef>
          <a:effectRef idx="0">
            <a:schemeClr val="accent1"/>
          </a:effectRef>
          <a:fontRef idx="minor">
            <a:schemeClr val="tx1"/>
          </a:fontRef>
        </p:style>
      </p:cxnSp>
      <p:sp>
        <p:nvSpPr>
          <p:cNvPr id="15" name="Elipse 14">
            <a:extLst>
              <a:ext uri="{FF2B5EF4-FFF2-40B4-BE49-F238E27FC236}">
                <a16:creationId xmlns:a16="http://schemas.microsoft.com/office/drawing/2014/main" id="{7EC69114-44D7-DB00-8A19-1F8E6DDD8FEF}"/>
              </a:ext>
            </a:extLst>
          </p:cNvPr>
          <p:cNvSpPr/>
          <p:nvPr/>
        </p:nvSpPr>
        <p:spPr>
          <a:xfrm>
            <a:off x="5743734" y="3084217"/>
            <a:ext cx="237327" cy="281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B037904E-9C2F-5CE9-92EC-AB71561FBFE5}"/>
              </a:ext>
            </a:extLst>
          </p:cNvPr>
          <p:cNvSpPr txBox="1"/>
          <p:nvPr/>
        </p:nvSpPr>
        <p:spPr>
          <a:xfrm>
            <a:off x="6330847" y="6473680"/>
            <a:ext cx="6093500" cy="369332"/>
          </a:xfrm>
          <a:prstGeom prst="rect">
            <a:avLst/>
          </a:prstGeom>
          <a:noFill/>
        </p:spPr>
        <p:txBody>
          <a:bodyPr wrap="square">
            <a:spAutoFit/>
          </a:bodyPr>
          <a:lstStyle/>
          <a:p>
            <a:r>
              <a:rPr lang="es-CO"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Mapa de pendientes, Municipios Apulo - Anapoima</a:t>
            </a:r>
            <a:r>
              <a:rPr lang="es-CO" sz="1800" dirty="0">
                <a:solidFill>
                  <a:srgbClr val="000000"/>
                </a:solidFill>
                <a:effectLst/>
                <a:latin typeface="Arial" panose="020B0604020202020204" pitchFamily="34" charset="0"/>
                <a:ea typeface="Calibri" panose="020F0502020204030204" pitchFamily="34" charset="0"/>
              </a:rPr>
              <a:t>.</a:t>
            </a:r>
            <a:endParaRPr lang="es-CO" dirty="0"/>
          </a:p>
        </p:txBody>
      </p:sp>
    </p:spTree>
    <p:extLst>
      <p:ext uri="{BB962C8B-B14F-4D97-AF65-F5344CB8AC3E}">
        <p14:creationId xmlns:p14="http://schemas.microsoft.com/office/powerpoint/2010/main" val="1045468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2546E8-6203-209C-B095-64BEDE9A14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79" y="0"/>
            <a:ext cx="6019800" cy="6595672"/>
          </a:xfrm>
          <a:prstGeom prst="rect">
            <a:avLst/>
          </a:prstGeom>
        </p:spPr>
      </p:pic>
      <p:sp>
        <p:nvSpPr>
          <p:cNvPr id="4" name="CuadroTexto 3">
            <a:extLst>
              <a:ext uri="{FF2B5EF4-FFF2-40B4-BE49-F238E27FC236}">
                <a16:creationId xmlns:a16="http://schemas.microsoft.com/office/drawing/2014/main" id="{E831393B-9BC1-C213-111A-4DDA486742CD}"/>
              </a:ext>
            </a:extLst>
          </p:cNvPr>
          <p:cNvSpPr txBox="1"/>
          <p:nvPr/>
        </p:nvSpPr>
        <p:spPr>
          <a:xfrm>
            <a:off x="1068049" y="6488668"/>
            <a:ext cx="6093500" cy="369332"/>
          </a:xfrm>
          <a:prstGeom prst="rect">
            <a:avLst/>
          </a:prstGeom>
          <a:noFill/>
        </p:spPr>
        <p:txBody>
          <a:bodyPr wrap="square">
            <a:spAutoFit/>
          </a:bodyPr>
          <a:lstStyle/>
          <a:p>
            <a:r>
              <a:rPr lang="es-CO"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Mapa topográfico, Municipios Apulo - Anapoima</a:t>
            </a:r>
            <a:r>
              <a:rPr lang="es-CO" sz="1800" dirty="0">
                <a:solidFill>
                  <a:srgbClr val="000000"/>
                </a:solidFill>
                <a:effectLst/>
                <a:latin typeface="Arial" panose="020B0604020202020204" pitchFamily="34" charset="0"/>
                <a:ea typeface="Calibri" panose="020F0502020204030204" pitchFamily="34" charset="0"/>
              </a:rPr>
              <a:t>.</a:t>
            </a:r>
            <a:endParaRPr lang="es-CO" dirty="0"/>
          </a:p>
        </p:txBody>
      </p:sp>
      <p:cxnSp>
        <p:nvCxnSpPr>
          <p:cNvPr id="6" name="Conector recto 5">
            <a:extLst>
              <a:ext uri="{FF2B5EF4-FFF2-40B4-BE49-F238E27FC236}">
                <a16:creationId xmlns:a16="http://schemas.microsoft.com/office/drawing/2014/main" id="{1BC0E7EB-1598-FB42-404B-41833686422A}"/>
              </a:ext>
            </a:extLst>
          </p:cNvPr>
          <p:cNvCxnSpPr/>
          <p:nvPr/>
        </p:nvCxnSpPr>
        <p:spPr>
          <a:xfrm>
            <a:off x="6505731" y="119921"/>
            <a:ext cx="0" cy="287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600DEC9F-3EAD-6BF9-B903-0A1A59CB356D}"/>
              </a:ext>
            </a:extLst>
          </p:cNvPr>
          <p:cNvCxnSpPr>
            <a:cxnSpLocks/>
          </p:cNvCxnSpPr>
          <p:nvPr/>
        </p:nvCxnSpPr>
        <p:spPr>
          <a:xfrm>
            <a:off x="6505731" y="3537679"/>
            <a:ext cx="0" cy="3118379"/>
          </a:xfrm>
          <a:prstGeom prst="line">
            <a:avLst/>
          </a:prstGeom>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CEB034C7-B847-2255-A222-65CD0848C0CC}"/>
              </a:ext>
            </a:extLst>
          </p:cNvPr>
          <p:cNvSpPr/>
          <p:nvPr/>
        </p:nvSpPr>
        <p:spPr>
          <a:xfrm>
            <a:off x="6415790" y="3147934"/>
            <a:ext cx="179880" cy="281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39EB9BB4-8720-B684-0494-273FBA7E1339}"/>
              </a:ext>
            </a:extLst>
          </p:cNvPr>
          <p:cNvSpPr/>
          <p:nvPr/>
        </p:nvSpPr>
        <p:spPr>
          <a:xfrm>
            <a:off x="7161549" y="337796"/>
            <a:ext cx="4047341" cy="7345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spcAft>
                <a:spcPts val="800"/>
              </a:spcAft>
            </a:pPr>
            <a:r>
              <a:rPr lang="es-CO" b="1" dirty="0">
                <a:effectLst/>
                <a:latin typeface="+mj-lt"/>
                <a:ea typeface="Calibri" panose="020F0502020204030204" pitchFamily="34" charset="0"/>
                <a:cs typeface="Times New Roman" panose="02020603050405020304" pitchFamily="18" charset="0"/>
              </a:rPr>
              <a:t>GEOMORFOLOGÍA Y GEOTECNIA DEL RIO APULO</a:t>
            </a:r>
            <a:endParaRPr lang="es-CO" dirty="0">
              <a:effectLst/>
              <a:latin typeface="+mj-lt"/>
              <a:ea typeface="Calibri" panose="020F0502020204030204" pitchFamily="34" charset="0"/>
              <a:cs typeface="Times New Roman" panose="02020603050405020304" pitchFamily="18" charset="0"/>
            </a:endParaRPr>
          </a:p>
        </p:txBody>
      </p:sp>
      <p:sp>
        <p:nvSpPr>
          <p:cNvPr id="11" name="Flecha: hacia abajo 10">
            <a:extLst>
              <a:ext uri="{FF2B5EF4-FFF2-40B4-BE49-F238E27FC236}">
                <a16:creationId xmlns:a16="http://schemas.microsoft.com/office/drawing/2014/main" id="{337976D3-732C-7303-B7CB-CEEEE5B0CB43}"/>
              </a:ext>
            </a:extLst>
          </p:cNvPr>
          <p:cNvSpPr/>
          <p:nvPr/>
        </p:nvSpPr>
        <p:spPr>
          <a:xfrm>
            <a:off x="9116182" y="1153205"/>
            <a:ext cx="329773" cy="254833"/>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1C3C2C39-6169-DBCE-9666-AEAA4769B11E}"/>
              </a:ext>
            </a:extLst>
          </p:cNvPr>
          <p:cNvSpPr/>
          <p:nvPr/>
        </p:nvSpPr>
        <p:spPr>
          <a:xfrm>
            <a:off x="6768685" y="1408038"/>
            <a:ext cx="5237188" cy="13801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spcAft>
                <a:spcPts val="80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El cauce del río Apulo durante los últimos 37 años ha presentado gran estabilidad y no se advierten importantes procesos de socavación ni desplazamientos laterales de la corriente principal.</a:t>
            </a: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lecha: hacia abajo 12">
            <a:extLst>
              <a:ext uri="{FF2B5EF4-FFF2-40B4-BE49-F238E27FC236}">
                <a16:creationId xmlns:a16="http://schemas.microsoft.com/office/drawing/2014/main" id="{38EC5261-F89B-46EA-BEA6-A3F8B408DD4F}"/>
              </a:ext>
            </a:extLst>
          </p:cNvPr>
          <p:cNvSpPr/>
          <p:nvPr/>
        </p:nvSpPr>
        <p:spPr>
          <a:xfrm>
            <a:off x="9065621" y="2893101"/>
            <a:ext cx="329773" cy="254833"/>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FC51DB9F-2CCE-F4AF-2914-4BF722B4F447}"/>
              </a:ext>
            </a:extLst>
          </p:cNvPr>
          <p:cNvSpPr/>
          <p:nvPr/>
        </p:nvSpPr>
        <p:spPr>
          <a:xfrm>
            <a:off x="6858622" y="3170419"/>
            <a:ext cx="4916771" cy="10643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spcAft>
                <a:spcPts val="800"/>
              </a:spcAft>
            </a:pPr>
            <a:r>
              <a:rPr lang="es-CO" sz="1600" dirty="0">
                <a:latin typeface="Times New Roman" panose="02020603050405020304" pitchFamily="18" charset="0"/>
                <a:ea typeface="Calibri" panose="020F0502020204030204" pitchFamily="34" charset="0"/>
                <a:cs typeface="Times New Roman" panose="02020603050405020304" pitchFamily="18" charset="0"/>
              </a:rPr>
              <a:t>E</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specialmente el sector del casco urbano; existen algunos sectores en donde se presentan socavación de la margen.</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Flecha: hacia abajo 14">
            <a:extLst>
              <a:ext uri="{FF2B5EF4-FFF2-40B4-BE49-F238E27FC236}">
                <a16:creationId xmlns:a16="http://schemas.microsoft.com/office/drawing/2014/main" id="{90F5565D-B969-8400-7D71-668774B50451}"/>
              </a:ext>
            </a:extLst>
          </p:cNvPr>
          <p:cNvSpPr/>
          <p:nvPr/>
        </p:nvSpPr>
        <p:spPr>
          <a:xfrm>
            <a:off x="9057506" y="4324923"/>
            <a:ext cx="329773" cy="254833"/>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DC710194-A970-E1E4-EADC-9923C1D427EF}"/>
              </a:ext>
            </a:extLst>
          </p:cNvPr>
          <p:cNvSpPr/>
          <p:nvPr/>
        </p:nvSpPr>
        <p:spPr>
          <a:xfrm>
            <a:off x="6987569" y="4669958"/>
            <a:ext cx="4916771" cy="10643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 causa del recorrido y de la magnitud de la cuenca, las crecientes del RIO APULO son rápidas y con alta carga de sedimentos de diversos tamaños.  </a:t>
            </a:r>
          </a:p>
        </p:txBody>
      </p:sp>
    </p:spTree>
    <p:extLst>
      <p:ext uri="{BB962C8B-B14F-4D97-AF65-F5344CB8AC3E}">
        <p14:creationId xmlns:p14="http://schemas.microsoft.com/office/powerpoint/2010/main" val="3012173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4E3497AF-6BF6-B597-44D3-543B05217EB5}"/>
              </a:ext>
            </a:extLst>
          </p:cNvPr>
          <p:cNvSpPr/>
          <p:nvPr/>
        </p:nvSpPr>
        <p:spPr>
          <a:xfrm>
            <a:off x="1099893" y="448270"/>
            <a:ext cx="4407108" cy="9443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La calidad del agua de la cuenca del rio Apulo,  presenta mejores condiciones y características físico-químicas y biológicas en la parte alta de la cuenca.</a:t>
            </a:r>
            <a:endParaRPr lang="es-CO" sz="1600" dirty="0">
              <a:latin typeface="Times New Roman" panose="02020603050405020304" pitchFamily="18" charset="0"/>
              <a:cs typeface="Times New Roman" panose="02020603050405020304" pitchFamily="18" charset="0"/>
            </a:endParaRPr>
          </a:p>
        </p:txBody>
      </p:sp>
      <p:sp>
        <p:nvSpPr>
          <p:cNvPr id="3" name="Flecha: hacia abajo 2">
            <a:extLst>
              <a:ext uri="{FF2B5EF4-FFF2-40B4-BE49-F238E27FC236}">
                <a16:creationId xmlns:a16="http://schemas.microsoft.com/office/drawing/2014/main" id="{631D46FC-046B-177E-B0E4-FA6ADDE1A60D}"/>
              </a:ext>
            </a:extLst>
          </p:cNvPr>
          <p:cNvSpPr/>
          <p:nvPr/>
        </p:nvSpPr>
        <p:spPr>
          <a:xfrm>
            <a:off x="2936181" y="1462923"/>
            <a:ext cx="464695" cy="164896"/>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B35AF59E-1576-74AA-211A-02D2458AD233}"/>
              </a:ext>
            </a:extLst>
          </p:cNvPr>
          <p:cNvSpPr/>
          <p:nvPr/>
        </p:nvSpPr>
        <p:spPr>
          <a:xfrm>
            <a:off x="1099893" y="1653599"/>
            <a:ext cx="4407108" cy="9443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800" dirty="0">
              <a:effectLst/>
              <a:latin typeface="Arial" panose="020B0604020202020204" pitchFamily="34" charset="0"/>
              <a:ea typeface="Calibri" panose="020F0502020204030204" pitchFamily="34" charset="0"/>
            </a:endParaRPr>
          </a:p>
          <a:p>
            <a:pPr algn="ctr"/>
            <a:r>
              <a:rPr lang="es-CO" sz="1800" dirty="0">
                <a:effectLst/>
                <a:latin typeface="Arial" panose="020B0604020202020204" pitchFamily="34" charset="0"/>
                <a:ea typeface="Calibri" panose="020F0502020204030204" pitchFamily="34" charset="0"/>
              </a:rPr>
              <a:t>D</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espués de que el recurso es tomado por la planta de tratamiento de Agua Potable del Municipio de Cachipay y sigue su curso normal.</a:t>
            </a:r>
          </a:p>
          <a:p>
            <a:pPr algn="ctr"/>
            <a:endParaRPr lang="es-CO" sz="1600" dirty="0">
              <a:latin typeface="Times New Roman" panose="02020603050405020304" pitchFamily="18" charset="0"/>
              <a:cs typeface="Times New Roman" panose="02020603050405020304" pitchFamily="18" charset="0"/>
            </a:endParaRPr>
          </a:p>
        </p:txBody>
      </p:sp>
      <p:sp>
        <p:nvSpPr>
          <p:cNvPr id="5" name="Flecha: hacia abajo 4">
            <a:extLst>
              <a:ext uri="{FF2B5EF4-FFF2-40B4-BE49-F238E27FC236}">
                <a16:creationId xmlns:a16="http://schemas.microsoft.com/office/drawing/2014/main" id="{32E5AA8A-C53A-17D3-09FB-264258A4A8B5}"/>
              </a:ext>
            </a:extLst>
          </p:cNvPr>
          <p:cNvSpPr/>
          <p:nvPr/>
        </p:nvSpPr>
        <p:spPr>
          <a:xfrm>
            <a:off x="2958659" y="2721635"/>
            <a:ext cx="464695" cy="239843"/>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39197EC8-75A3-ED77-06AA-D06ACFBDCB7E}"/>
              </a:ext>
            </a:extLst>
          </p:cNvPr>
          <p:cNvSpPr/>
          <p:nvPr/>
        </p:nvSpPr>
        <p:spPr>
          <a:xfrm>
            <a:off x="302300" y="3055282"/>
            <a:ext cx="5793700" cy="11767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E</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ste empieza a tener un arrastra de sedimentos y a tener una contaminación por descargas de materia orgánica que son aportadas por la Vereda de San Antonio de Anapoima que al no contar con una Planta de Tratamiento de Aguas Residuales, hacen las descargas al rio Apulo sin tratamiento Alguno. </a:t>
            </a:r>
          </a:p>
          <a:p>
            <a:pPr algn="ctr"/>
            <a:endParaRPr lang="es-CO" sz="1800" dirty="0">
              <a:effectLst/>
              <a:latin typeface="Arial" panose="020B0604020202020204" pitchFamily="34" charset="0"/>
              <a:ea typeface="Calibri" panose="020F0502020204030204" pitchFamily="34" charset="0"/>
            </a:endParaRPr>
          </a:p>
          <a:p>
            <a:pPr algn="ctr"/>
            <a:endParaRPr lang="es-CO" sz="1600" dirty="0">
              <a:latin typeface="Times New Roman" panose="02020603050405020304" pitchFamily="18" charset="0"/>
              <a:cs typeface="Times New Roman" panose="02020603050405020304" pitchFamily="18" charset="0"/>
            </a:endParaRPr>
          </a:p>
        </p:txBody>
      </p:sp>
      <p:sp>
        <p:nvSpPr>
          <p:cNvPr id="7" name="Rectángulo: esquinas redondeadas 6">
            <a:extLst>
              <a:ext uri="{FF2B5EF4-FFF2-40B4-BE49-F238E27FC236}">
                <a16:creationId xmlns:a16="http://schemas.microsoft.com/office/drawing/2014/main" id="{BD7A145A-2BBC-8DBD-16F5-D2E959A2FCD0}"/>
              </a:ext>
            </a:extLst>
          </p:cNvPr>
          <p:cNvSpPr/>
          <p:nvPr/>
        </p:nvSpPr>
        <p:spPr>
          <a:xfrm>
            <a:off x="524641" y="4762558"/>
            <a:ext cx="5557611" cy="18288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Además del aporte que realiza esta vereda en la contaminación   del Rio, los diversos condominios que se distribuyen a lo largo de la cuenca del rio Apulo aportan de cierta manera a la contaminación y degradación de este cauce, haciendo de este al paso por el Municipio de Apulo inservible por sus características para cualquier uso.</a:t>
            </a:r>
          </a:p>
          <a:p>
            <a:pPr algn="ctr"/>
            <a:endParaRPr lang="es-CO" dirty="0"/>
          </a:p>
        </p:txBody>
      </p:sp>
      <p:sp>
        <p:nvSpPr>
          <p:cNvPr id="8" name="Flecha: hacia abajo 7">
            <a:extLst>
              <a:ext uri="{FF2B5EF4-FFF2-40B4-BE49-F238E27FC236}">
                <a16:creationId xmlns:a16="http://schemas.microsoft.com/office/drawing/2014/main" id="{4A22A50A-093D-7674-2263-346936465566}"/>
              </a:ext>
            </a:extLst>
          </p:cNvPr>
          <p:cNvSpPr/>
          <p:nvPr/>
        </p:nvSpPr>
        <p:spPr>
          <a:xfrm>
            <a:off x="3011124" y="4462239"/>
            <a:ext cx="359764" cy="166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Conector recto 9">
            <a:extLst>
              <a:ext uri="{FF2B5EF4-FFF2-40B4-BE49-F238E27FC236}">
                <a16:creationId xmlns:a16="http://schemas.microsoft.com/office/drawing/2014/main" id="{312E2BEC-18E3-3772-969A-636D7F1F7ABA}"/>
              </a:ext>
            </a:extLst>
          </p:cNvPr>
          <p:cNvCxnSpPr>
            <a:cxnSpLocks/>
          </p:cNvCxnSpPr>
          <p:nvPr/>
        </p:nvCxnSpPr>
        <p:spPr>
          <a:xfrm>
            <a:off x="6355830" y="269823"/>
            <a:ext cx="0" cy="2785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B341BE78-1484-36BE-13A9-3FE88E740FEF}"/>
              </a:ext>
            </a:extLst>
          </p:cNvPr>
          <p:cNvCxnSpPr>
            <a:cxnSpLocks/>
          </p:cNvCxnSpPr>
          <p:nvPr/>
        </p:nvCxnSpPr>
        <p:spPr>
          <a:xfrm>
            <a:off x="6355829" y="3643642"/>
            <a:ext cx="0" cy="2950347"/>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id="{F1E98814-8597-D429-525B-BEED0EB1EB75}"/>
              </a:ext>
            </a:extLst>
          </p:cNvPr>
          <p:cNvSpPr/>
          <p:nvPr/>
        </p:nvSpPr>
        <p:spPr>
          <a:xfrm>
            <a:off x="6273385" y="3268930"/>
            <a:ext cx="164889" cy="26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a:extLst>
              <a:ext uri="{FF2B5EF4-FFF2-40B4-BE49-F238E27FC236}">
                <a16:creationId xmlns:a16="http://schemas.microsoft.com/office/drawing/2014/main" id="{F28405C4-C4AA-73EB-65ED-21D80E3F0419}"/>
              </a:ext>
            </a:extLst>
          </p:cNvPr>
          <p:cNvPicPr>
            <a:picLocks noChangeAspect="1"/>
          </p:cNvPicPr>
          <p:nvPr/>
        </p:nvPicPr>
        <p:blipFill>
          <a:blip r:embed="rId2"/>
          <a:stretch>
            <a:fillRect/>
          </a:stretch>
        </p:blipFill>
        <p:spPr>
          <a:xfrm>
            <a:off x="6467649" y="920462"/>
            <a:ext cx="5576340" cy="4728928"/>
          </a:xfrm>
          <a:prstGeom prst="rect">
            <a:avLst/>
          </a:prstGeom>
          <a:ln>
            <a:noFill/>
          </a:ln>
          <a:effectLst>
            <a:outerShdw blurRad="190500" algn="tl" rotWithShape="0">
              <a:srgbClr val="000000">
                <a:alpha val="70000"/>
              </a:srgbClr>
            </a:outerShdw>
          </a:effectLst>
        </p:spPr>
      </p:pic>
      <p:cxnSp>
        <p:nvCxnSpPr>
          <p:cNvPr id="18" name="Conector recto 17">
            <a:extLst>
              <a:ext uri="{FF2B5EF4-FFF2-40B4-BE49-F238E27FC236}">
                <a16:creationId xmlns:a16="http://schemas.microsoft.com/office/drawing/2014/main" id="{C692C007-C632-52EF-CD63-8D36A2490F01}"/>
              </a:ext>
            </a:extLst>
          </p:cNvPr>
          <p:cNvCxnSpPr/>
          <p:nvPr/>
        </p:nvCxnSpPr>
        <p:spPr>
          <a:xfrm>
            <a:off x="9255819" y="5381469"/>
            <a:ext cx="27881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011794E6-678E-53F0-5234-23C944E9BB86}"/>
              </a:ext>
            </a:extLst>
          </p:cNvPr>
          <p:cNvCxnSpPr/>
          <p:nvPr/>
        </p:nvCxnSpPr>
        <p:spPr>
          <a:xfrm>
            <a:off x="6467649" y="845997"/>
            <a:ext cx="27881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88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99BDA9-B1E7-D082-5A4E-CF13B4B25C6A}"/>
              </a:ext>
            </a:extLst>
          </p:cNvPr>
          <p:cNvSpPr>
            <a:spLocks noGrp="1"/>
          </p:cNvSpPr>
          <p:nvPr>
            <p:ph type="ctrTitle"/>
          </p:nvPr>
        </p:nvSpPr>
        <p:spPr/>
        <p:txBody>
          <a:bodyPr/>
          <a:lstStyle/>
          <a:p>
            <a:r>
              <a:rPr lang="es-MX" b="1" dirty="0"/>
              <a:t>USOS DEL SUELO</a:t>
            </a:r>
            <a:endParaRPr lang="es-CO" b="1" dirty="0"/>
          </a:p>
        </p:txBody>
      </p:sp>
      <p:sp>
        <p:nvSpPr>
          <p:cNvPr id="3" name="Subtítulo 2">
            <a:extLst>
              <a:ext uri="{FF2B5EF4-FFF2-40B4-BE49-F238E27FC236}">
                <a16:creationId xmlns:a16="http://schemas.microsoft.com/office/drawing/2014/main" id="{EE149ACF-2CC1-AF6B-4940-BB79E40AF14B}"/>
              </a:ext>
            </a:extLst>
          </p:cNvPr>
          <p:cNvSpPr>
            <a:spLocks noGrp="1"/>
          </p:cNvSpPr>
          <p:nvPr>
            <p:ph type="subTitle" idx="1"/>
          </p:nvPr>
        </p:nvSpPr>
        <p:spPr>
          <a:xfrm>
            <a:off x="1051560" y="4355929"/>
            <a:ext cx="7891272" cy="1069848"/>
          </a:xfrm>
        </p:spPr>
        <p:txBody>
          <a:bodyPr/>
          <a:lstStyle/>
          <a:p>
            <a:pPr algn="r"/>
            <a:r>
              <a:rPr lang="es-MX" b="1" dirty="0"/>
              <a:t>ALCALDIA DE APULO-CUNDINAMARCA</a:t>
            </a:r>
            <a:endParaRPr lang="es-CO" b="1" dirty="0"/>
          </a:p>
        </p:txBody>
      </p:sp>
    </p:spTree>
    <p:extLst>
      <p:ext uri="{BB962C8B-B14F-4D97-AF65-F5344CB8AC3E}">
        <p14:creationId xmlns:p14="http://schemas.microsoft.com/office/powerpoint/2010/main" val="297201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2ECC495E-141C-E22B-75C3-4EE2C03C9317}"/>
              </a:ext>
            </a:extLst>
          </p:cNvPr>
          <p:cNvSpPr>
            <a:spLocks noGrp="1"/>
          </p:cNvSpPr>
          <p:nvPr>
            <p:ph sz="half" idx="1"/>
          </p:nvPr>
        </p:nvSpPr>
        <p:spPr>
          <a:xfrm>
            <a:off x="910822" y="2416931"/>
            <a:ext cx="4754880" cy="3977640"/>
          </a:xfrm>
        </p:spPr>
        <p:txBody>
          <a:bodyPr/>
          <a:lstStyle/>
          <a:p>
            <a:pPr algn="just">
              <a:lnSpc>
                <a:spcPct val="115000"/>
              </a:lnSpc>
              <a:spcAft>
                <a:spcPts val="800"/>
              </a:spcAft>
            </a:pP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cxnSp>
        <p:nvCxnSpPr>
          <p:cNvPr id="8" name="Conector recto 7">
            <a:extLst>
              <a:ext uri="{FF2B5EF4-FFF2-40B4-BE49-F238E27FC236}">
                <a16:creationId xmlns:a16="http://schemas.microsoft.com/office/drawing/2014/main" id="{AEA80B7B-8239-FF52-1361-1C656D571F73}"/>
              </a:ext>
            </a:extLst>
          </p:cNvPr>
          <p:cNvCxnSpPr/>
          <p:nvPr/>
        </p:nvCxnSpPr>
        <p:spPr>
          <a:xfrm>
            <a:off x="828194" y="2845206"/>
            <a:ext cx="4920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FF7A6F11-4FAE-D93B-7708-7D19D4E1B511}"/>
              </a:ext>
            </a:extLst>
          </p:cNvPr>
          <p:cNvCxnSpPr/>
          <p:nvPr/>
        </p:nvCxnSpPr>
        <p:spPr>
          <a:xfrm>
            <a:off x="6424318" y="2845206"/>
            <a:ext cx="492013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7EF4BBAA-7095-9C05-CCE7-AC2BFF1A6867}"/>
              </a:ext>
            </a:extLst>
          </p:cNvPr>
          <p:cNvSpPr/>
          <p:nvPr/>
        </p:nvSpPr>
        <p:spPr>
          <a:xfrm>
            <a:off x="6029738" y="2746656"/>
            <a:ext cx="185529" cy="162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D84040CE-3612-F132-59F8-044202123D91}"/>
              </a:ext>
            </a:extLst>
          </p:cNvPr>
          <p:cNvSpPr/>
          <p:nvPr/>
        </p:nvSpPr>
        <p:spPr>
          <a:xfrm>
            <a:off x="860131" y="3128706"/>
            <a:ext cx="3949146" cy="165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s-CO" sz="1400" dirty="0">
                <a:effectLst/>
                <a:latin typeface="Times New Roman" panose="02020603050405020304" pitchFamily="18" charset="0"/>
                <a:ea typeface="Calibri" panose="020F0502020204030204" pitchFamily="34" charset="0"/>
                <a:cs typeface="Times New Roman" panose="02020603050405020304" pitchFamily="18" charset="0"/>
              </a:rPr>
              <a:t>El área total del municipio es de 12240,10 hectáreas.</a:t>
            </a:r>
          </a:p>
        </p:txBody>
      </p:sp>
      <p:sp>
        <p:nvSpPr>
          <p:cNvPr id="14" name="Rectángulo: esquinas redondeadas 13">
            <a:extLst>
              <a:ext uri="{FF2B5EF4-FFF2-40B4-BE49-F238E27FC236}">
                <a16:creationId xmlns:a16="http://schemas.microsoft.com/office/drawing/2014/main" id="{0C184FF0-9413-EB97-8E99-91AE4058A6EB}"/>
              </a:ext>
            </a:extLst>
          </p:cNvPr>
          <p:cNvSpPr/>
          <p:nvPr/>
        </p:nvSpPr>
        <p:spPr>
          <a:xfrm>
            <a:off x="2054089" y="4912116"/>
            <a:ext cx="3949146" cy="165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s-CO" sz="1400" dirty="0">
                <a:effectLst/>
                <a:latin typeface="Times New Roman" panose="02020603050405020304" pitchFamily="18" charset="0"/>
                <a:ea typeface="Calibri" panose="020F0502020204030204" pitchFamily="34" charset="0"/>
                <a:cs typeface="Times New Roman" panose="02020603050405020304" pitchFamily="18" charset="0"/>
              </a:rPr>
              <a:t>La extensión urbana es de 95 hectáreas. En la cabecera municipal la precipitación promedio es del orden de 1200 </a:t>
            </a:r>
            <a:r>
              <a:rPr lang="es-CO" sz="1400" dirty="0" err="1">
                <a:effectLst/>
                <a:latin typeface="Times New Roman" panose="02020603050405020304" pitchFamily="18" charset="0"/>
                <a:ea typeface="Calibri" panose="020F0502020204030204" pitchFamily="34" charset="0"/>
                <a:cs typeface="Times New Roman" panose="02020603050405020304" pitchFamily="18" charset="0"/>
              </a:rPr>
              <a:t>mm.</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ángulo: esquinas redondeadas 15">
            <a:extLst>
              <a:ext uri="{FF2B5EF4-FFF2-40B4-BE49-F238E27FC236}">
                <a16:creationId xmlns:a16="http://schemas.microsoft.com/office/drawing/2014/main" id="{F4CD8773-A7D4-3688-C202-90F77BE352FE}"/>
              </a:ext>
            </a:extLst>
          </p:cNvPr>
          <p:cNvSpPr/>
          <p:nvPr/>
        </p:nvSpPr>
        <p:spPr>
          <a:xfrm>
            <a:off x="7043991" y="3161446"/>
            <a:ext cx="3949146" cy="165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400" dirty="0">
                <a:effectLst/>
                <a:latin typeface="Times New Roman" panose="02020603050405020304" pitchFamily="18" charset="0"/>
                <a:ea typeface="Calibri" panose="020F0502020204030204" pitchFamily="34" charset="0"/>
                <a:cs typeface="Times New Roman" panose="02020603050405020304" pitchFamily="18" charset="0"/>
              </a:rPr>
              <a:t>El casco urbano está a una altura sobre el nivel del mar de 420 msnm, a una </a:t>
            </a:r>
            <a:r>
              <a:rPr lang="es-CO" sz="1400" b="1" dirty="0">
                <a:effectLst/>
                <a:latin typeface="Times New Roman" panose="02020603050405020304" pitchFamily="18" charset="0"/>
                <a:ea typeface="Calibri" panose="020F0502020204030204" pitchFamily="34" charset="0"/>
                <a:cs typeface="Times New Roman" panose="02020603050405020304" pitchFamily="18" charset="0"/>
              </a:rPr>
              <a:t>latitud 4°31´ Latitud Norte y 74°36´ longitud oeste.</a:t>
            </a:r>
            <a:endParaRPr lang="es-CO" sz="1400" dirty="0">
              <a:latin typeface="Times New Roman" panose="02020603050405020304" pitchFamily="18" charset="0"/>
              <a:cs typeface="Times New Roman" panose="02020603050405020304" pitchFamily="18" charset="0"/>
            </a:endParaRPr>
          </a:p>
        </p:txBody>
      </p:sp>
      <p:sp>
        <p:nvSpPr>
          <p:cNvPr id="17" name="Rectángulo: esquinas redondeadas 16">
            <a:extLst>
              <a:ext uri="{FF2B5EF4-FFF2-40B4-BE49-F238E27FC236}">
                <a16:creationId xmlns:a16="http://schemas.microsoft.com/office/drawing/2014/main" id="{C411D749-52CB-57B2-4CDF-9BEE3728D75B}"/>
              </a:ext>
            </a:extLst>
          </p:cNvPr>
          <p:cNvSpPr/>
          <p:nvPr/>
        </p:nvSpPr>
        <p:spPr>
          <a:xfrm>
            <a:off x="6188765" y="4912116"/>
            <a:ext cx="3949146" cy="165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s-CO" sz="1400" dirty="0">
                <a:effectLst/>
                <a:latin typeface="Times New Roman" panose="02020603050405020304" pitchFamily="18" charset="0"/>
                <a:ea typeface="Calibri" panose="020F0502020204030204" pitchFamily="34" charset="0"/>
                <a:cs typeface="Times New Roman" panose="02020603050405020304" pitchFamily="18" charset="0"/>
              </a:rPr>
              <a:t>El perímetro urbano del municipio colinda al nororiente con la Vereda Naranjal, al occidente con la Vereda Salcedo y la Vereda Las Quintas, al Suroccidente con la Vereda Paloquemao y El Trueno y al oriente con las veredas de Chontaduro y </a:t>
            </a:r>
            <a:r>
              <a:rPr lang="es-CO" sz="1400" dirty="0" err="1">
                <a:effectLst/>
                <a:latin typeface="Times New Roman" panose="02020603050405020304" pitchFamily="18" charset="0"/>
                <a:ea typeface="Calibri" panose="020F0502020204030204" pitchFamily="34" charset="0"/>
                <a:cs typeface="Times New Roman" panose="02020603050405020304" pitchFamily="18" charset="0"/>
              </a:rPr>
              <a:t>Socotá.TI</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ángulo: esquinas redondeadas 17">
            <a:extLst>
              <a:ext uri="{FF2B5EF4-FFF2-40B4-BE49-F238E27FC236}">
                <a16:creationId xmlns:a16="http://schemas.microsoft.com/office/drawing/2014/main" id="{8B8958E7-C2DE-091E-F98D-839170A5A9E7}"/>
              </a:ext>
            </a:extLst>
          </p:cNvPr>
          <p:cNvSpPr/>
          <p:nvPr/>
        </p:nvSpPr>
        <p:spPr>
          <a:xfrm>
            <a:off x="479699" y="1150784"/>
            <a:ext cx="3949146" cy="165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400" dirty="0">
                <a:effectLst/>
                <a:latin typeface="Times New Roman" panose="02020603050405020304" pitchFamily="18" charset="0"/>
                <a:ea typeface="Calibri" panose="020F0502020204030204" pitchFamily="34" charset="0"/>
                <a:cs typeface="Times New Roman" panose="02020603050405020304" pitchFamily="18" charset="0"/>
              </a:rPr>
              <a:t>El Municipio de Apulo se encuentra ubicado en la provincia del Tequendama, a una distancia de 101 Km de Bogotá y a una altura de 420 msnm.</a:t>
            </a:r>
            <a:endParaRPr lang="es-CO" sz="1400" dirty="0">
              <a:latin typeface="Times New Roman" panose="02020603050405020304" pitchFamily="18" charset="0"/>
              <a:cs typeface="Times New Roman" panose="02020603050405020304" pitchFamily="18" charset="0"/>
            </a:endParaRPr>
          </a:p>
        </p:txBody>
      </p:sp>
      <p:sp>
        <p:nvSpPr>
          <p:cNvPr id="19" name="Rectángulo: esquinas redondeadas 18">
            <a:extLst>
              <a:ext uri="{FF2B5EF4-FFF2-40B4-BE49-F238E27FC236}">
                <a16:creationId xmlns:a16="http://schemas.microsoft.com/office/drawing/2014/main" id="{5337ED13-E7E2-321D-7FD2-F5FED18350B3}"/>
              </a:ext>
            </a:extLst>
          </p:cNvPr>
          <p:cNvSpPr/>
          <p:nvPr/>
        </p:nvSpPr>
        <p:spPr>
          <a:xfrm>
            <a:off x="7885865" y="1028940"/>
            <a:ext cx="3949146" cy="165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400" dirty="0">
                <a:effectLst/>
                <a:latin typeface="Times New Roman" panose="02020603050405020304" pitchFamily="18" charset="0"/>
                <a:ea typeface="Calibri" panose="020F0502020204030204" pitchFamily="34" charset="0"/>
                <a:cs typeface="Times New Roman" panose="02020603050405020304" pitchFamily="18" charset="0"/>
              </a:rPr>
              <a:t>Limita al Norte con Anapoima, al oriente con Anapoima y Viotá, al Sur con Viotá y Tocaima y por el Occidente con Tocaima y Jerusalén.</a:t>
            </a:r>
            <a:endParaRPr lang="es-CO" sz="1400" dirty="0">
              <a:latin typeface="Times New Roman" panose="02020603050405020304" pitchFamily="18" charset="0"/>
              <a:cs typeface="Times New Roman" panose="02020603050405020304" pitchFamily="18" charset="0"/>
            </a:endParaRPr>
          </a:p>
        </p:txBody>
      </p:sp>
      <p:pic>
        <p:nvPicPr>
          <p:cNvPr id="24" name="1 Imagen">
            <a:extLst>
              <a:ext uri="{FF2B5EF4-FFF2-40B4-BE49-F238E27FC236}">
                <a16:creationId xmlns:a16="http://schemas.microsoft.com/office/drawing/2014/main" id="{8482309D-2121-6B78-F246-930BE00E827E}"/>
              </a:ext>
            </a:extLst>
          </p:cNvPr>
          <p:cNvPicPr>
            <a:picLocks noChangeAspect="1"/>
          </p:cNvPicPr>
          <p:nvPr/>
        </p:nvPicPr>
        <p:blipFill>
          <a:blip r:embed="rId2" cstate="print"/>
          <a:stretch>
            <a:fillRect/>
          </a:stretch>
        </p:blipFill>
        <p:spPr>
          <a:xfrm>
            <a:off x="5140918" y="2974103"/>
            <a:ext cx="1724633" cy="1904266"/>
          </a:xfrm>
          <a:prstGeom prst="rect">
            <a:avLst/>
          </a:prstGeom>
        </p:spPr>
      </p:pic>
      <p:pic>
        <p:nvPicPr>
          <p:cNvPr id="25" name="3 Imagen">
            <a:extLst>
              <a:ext uri="{FF2B5EF4-FFF2-40B4-BE49-F238E27FC236}">
                <a16:creationId xmlns:a16="http://schemas.microsoft.com/office/drawing/2014/main" id="{8D6F5199-B8CB-5CD5-CACA-FDDF74DFD72A}"/>
              </a:ext>
            </a:extLst>
          </p:cNvPr>
          <p:cNvPicPr>
            <a:picLocks noChangeAspect="1"/>
          </p:cNvPicPr>
          <p:nvPr/>
        </p:nvPicPr>
        <p:blipFill>
          <a:blip r:embed="rId3" cstate="print"/>
          <a:stretch>
            <a:fillRect/>
          </a:stretch>
        </p:blipFill>
        <p:spPr>
          <a:xfrm>
            <a:off x="4770979" y="506631"/>
            <a:ext cx="2968487" cy="2019082"/>
          </a:xfrm>
          <a:prstGeom prst="rect">
            <a:avLst/>
          </a:prstGeom>
        </p:spPr>
      </p:pic>
      <p:sp>
        <p:nvSpPr>
          <p:cNvPr id="28" name="Rectángulo 27">
            <a:extLst>
              <a:ext uri="{FF2B5EF4-FFF2-40B4-BE49-F238E27FC236}">
                <a16:creationId xmlns:a16="http://schemas.microsoft.com/office/drawing/2014/main" id="{09AFCBAA-6D78-6682-D710-866EBC981B94}"/>
              </a:ext>
            </a:extLst>
          </p:cNvPr>
          <p:cNvSpPr/>
          <p:nvPr/>
        </p:nvSpPr>
        <p:spPr>
          <a:xfrm>
            <a:off x="304800" y="188234"/>
            <a:ext cx="4412545" cy="9246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MX" sz="5400" dirty="0">
                <a:latin typeface="+mj-lt"/>
              </a:rPr>
              <a:t>LOCALIZACION</a:t>
            </a:r>
            <a:endParaRPr lang="es-CO" sz="5400" dirty="0">
              <a:latin typeface="+mj-lt"/>
            </a:endParaRPr>
          </a:p>
        </p:txBody>
      </p:sp>
    </p:spTree>
    <p:extLst>
      <p:ext uri="{BB962C8B-B14F-4D97-AF65-F5344CB8AC3E}">
        <p14:creationId xmlns:p14="http://schemas.microsoft.com/office/powerpoint/2010/main" val="185869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E1EFDB-F355-B0B1-519C-4D6C7EE18AEE}"/>
              </a:ext>
            </a:extLst>
          </p:cNvPr>
          <p:cNvSpPr>
            <a:spLocks noGrp="1"/>
          </p:cNvSpPr>
          <p:nvPr>
            <p:ph type="title"/>
          </p:nvPr>
        </p:nvSpPr>
        <p:spPr>
          <a:xfrm>
            <a:off x="1175865" y="227509"/>
            <a:ext cx="10058400" cy="748148"/>
          </a:xfrm>
        </p:spPr>
        <p:txBody>
          <a:bodyPr>
            <a:normAutofit fontScale="90000"/>
          </a:bodyPr>
          <a:lstStyle/>
          <a:p>
            <a:r>
              <a:rPr lang="es-MX" dirty="0"/>
              <a:t>COBERTURA Y USO DEL SUELO</a:t>
            </a:r>
            <a:endParaRPr lang="es-CO" dirty="0"/>
          </a:p>
        </p:txBody>
      </p:sp>
      <p:sp>
        <p:nvSpPr>
          <p:cNvPr id="3" name="Marcador de contenido 2">
            <a:extLst>
              <a:ext uri="{FF2B5EF4-FFF2-40B4-BE49-F238E27FC236}">
                <a16:creationId xmlns:a16="http://schemas.microsoft.com/office/drawing/2014/main" id="{93F1928C-7839-E690-ACF2-792729115FD5}"/>
              </a:ext>
            </a:extLst>
          </p:cNvPr>
          <p:cNvSpPr>
            <a:spLocks noGrp="1"/>
          </p:cNvSpPr>
          <p:nvPr>
            <p:ph idx="1"/>
          </p:nvPr>
        </p:nvSpPr>
        <p:spPr>
          <a:xfrm>
            <a:off x="589345" y="1139687"/>
            <a:ext cx="10058400" cy="4654771"/>
          </a:xfrm>
        </p:spPr>
        <p:txBody>
          <a:bodyPr/>
          <a:lstStyle/>
          <a:p>
            <a:r>
              <a:rPr lang="es-MX" dirty="0"/>
              <a:t>Al analizar el plano de uso actual del territorio se dedujo que:</a:t>
            </a:r>
          </a:p>
          <a:p>
            <a:pPr marL="0" indent="0">
              <a:buNone/>
            </a:pPr>
            <a:endParaRPr lang="es-CO" dirty="0"/>
          </a:p>
        </p:txBody>
      </p:sp>
      <p:sp>
        <p:nvSpPr>
          <p:cNvPr id="5" name="Rectángulo 4">
            <a:extLst>
              <a:ext uri="{FF2B5EF4-FFF2-40B4-BE49-F238E27FC236}">
                <a16:creationId xmlns:a16="http://schemas.microsoft.com/office/drawing/2014/main" id="{6F9FA56A-90B6-FD04-22BB-3BA2A3936999}"/>
              </a:ext>
            </a:extLst>
          </p:cNvPr>
          <p:cNvSpPr/>
          <p:nvPr/>
        </p:nvSpPr>
        <p:spPr>
          <a:xfrm>
            <a:off x="1035502" y="1690406"/>
            <a:ext cx="3502152" cy="6903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La cobertura predominante en los municipios.</a:t>
            </a:r>
            <a:endParaRPr lang="es-CO" sz="2000" dirty="0">
              <a:latin typeface="Times New Roman" panose="02020603050405020304" pitchFamily="18" charset="0"/>
              <a:cs typeface="Times New Roman" panose="02020603050405020304" pitchFamily="18" charset="0"/>
            </a:endParaRPr>
          </a:p>
        </p:txBody>
      </p:sp>
      <p:sp>
        <p:nvSpPr>
          <p:cNvPr id="6" name="Flecha: a la derecha 5">
            <a:extLst>
              <a:ext uri="{FF2B5EF4-FFF2-40B4-BE49-F238E27FC236}">
                <a16:creationId xmlns:a16="http://schemas.microsoft.com/office/drawing/2014/main" id="{6C683E99-7934-028F-D5EA-D71D2016C3A8}"/>
              </a:ext>
            </a:extLst>
          </p:cNvPr>
          <p:cNvSpPr/>
          <p:nvPr/>
        </p:nvSpPr>
        <p:spPr>
          <a:xfrm>
            <a:off x="4707437" y="1714670"/>
            <a:ext cx="1179576" cy="5623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a:t>Son</a:t>
            </a:r>
            <a:endParaRPr lang="es-CO" dirty="0"/>
          </a:p>
        </p:txBody>
      </p:sp>
      <p:sp>
        <p:nvSpPr>
          <p:cNvPr id="7" name="Rectángulo 6">
            <a:extLst>
              <a:ext uri="{FF2B5EF4-FFF2-40B4-BE49-F238E27FC236}">
                <a16:creationId xmlns:a16="http://schemas.microsoft.com/office/drawing/2014/main" id="{6AF1A52B-642A-211A-86A6-C4C383887821}"/>
              </a:ext>
            </a:extLst>
          </p:cNvPr>
          <p:cNvSpPr/>
          <p:nvPr/>
        </p:nvSpPr>
        <p:spPr>
          <a:xfrm>
            <a:off x="6056796" y="1636983"/>
            <a:ext cx="4235198" cy="8732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Los pastos, con un cubrimiento total de 6848,94 Ha, correspondientes al 55,71% del área de estudio.</a:t>
            </a:r>
            <a:endParaRPr lang="es-CO" sz="2000" dirty="0">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932992B1-E894-CE0C-4B60-1AADFEBA0876}"/>
              </a:ext>
            </a:extLst>
          </p:cNvPr>
          <p:cNvSpPr/>
          <p:nvPr/>
        </p:nvSpPr>
        <p:spPr>
          <a:xfrm>
            <a:off x="1035502" y="3187579"/>
            <a:ext cx="3502152" cy="623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Tierras en agricultura </a:t>
            </a:r>
            <a:endParaRPr lang="es-CO" sz="2000" dirty="0">
              <a:latin typeface="Times New Roman" panose="02020603050405020304" pitchFamily="18" charset="0"/>
              <a:cs typeface="Times New Roman" panose="02020603050405020304" pitchFamily="18" charset="0"/>
            </a:endParaRPr>
          </a:p>
        </p:txBody>
      </p:sp>
      <p:sp>
        <p:nvSpPr>
          <p:cNvPr id="12" name="CuadroTexto 11">
            <a:extLst>
              <a:ext uri="{FF2B5EF4-FFF2-40B4-BE49-F238E27FC236}">
                <a16:creationId xmlns:a16="http://schemas.microsoft.com/office/drawing/2014/main" id="{16386084-9F0D-7257-F33D-CE69F200BAD0}"/>
              </a:ext>
            </a:extLst>
          </p:cNvPr>
          <p:cNvSpPr txBox="1"/>
          <p:nvPr/>
        </p:nvSpPr>
        <p:spPr>
          <a:xfrm>
            <a:off x="589345" y="2654451"/>
            <a:ext cx="6096000" cy="400110"/>
          </a:xfrm>
          <a:prstGeom prst="rect">
            <a:avLst/>
          </a:prstGeom>
          <a:noFill/>
        </p:spPr>
        <p:txBody>
          <a:bodyPr wrap="square">
            <a:spAutoFit/>
          </a:bodyPr>
          <a:lstStyle/>
          <a:p>
            <a:pPr marL="285750" indent="-285750">
              <a:buFont typeface="Wingdings" panose="05000000000000000000" pitchFamily="2" charset="2"/>
              <a:buChar char="§"/>
            </a:pPr>
            <a:r>
              <a:rPr lang="es-MX" sz="2000" dirty="0">
                <a:latin typeface="Times New Roman" panose="02020603050405020304" pitchFamily="18" charset="0"/>
                <a:cs typeface="Times New Roman" panose="02020603050405020304" pitchFamily="18" charset="0"/>
              </a:rPr>
              <a:t>Las demás coberturas  corresponden A: </a:t>
            </a:r>
            <a:endParaRPr lang="es-CO" sz="2000" dirty="0">
              <a:latin typeface="Times New Roman" panose="02020603050405020304" pitchFamily="18" charset="0"/>
              <a:cs typeface="Times New Roman" panose="02020603050405020304" pitchFamily="18" charset="0"/>
            </a:endParaRPr>
          </a:p>
        </p:txBody>
      </p:sp>
      <p:sp>
        <p:nvSpPr>
          <p:cNvPr id="13" name="Flecha: a la derecha 12">
            <a:extLst>
              <a:ext uri="{FF2B5EF4-FFF2-40B4-BE49-F238E27FC236}">
                <a16:creationId xmlns:a16="http://schemas.microsoft.com/office/drawing/2014/main" id="{E69BADDC-72E6-43E8-578E-8ACCD91CA09A}"/>
              </a:ext>
            </a:extLst>
          </p:cNvPr>
          <p:cNvSpPr/>
          <p:nvPr/>
        </p:nvSpPr>
        <p:spPr>
          <a:xfrm>
            <a:off x="4707437" y="3218390"/>
            <a:ext cx="1179576" cy="5623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4" name="Rectángulo 13">
            <a:extLst>
              <a:ext uri="{FF2B5EF4-FFF2-40B4-BE49-F238E27FC236}">
                <a16:creationId xmlns:a16="http://schemas.microsoft.com/office/drawing/2014/main" id="{0407C771-E15F-C35D-9723-19F327FCAC8A}"/>
              </a:ext>
            </a:extLst>
          </p:cNvPr>
          <p:cNvSpPr/>
          <p:nvPr/>
        </p:nvSpPr>
        <p:spPr>
          <a:xfrm>
            <a:off x="6056796" y="3171561"/>
            <a:ext cx="4235198" cy="623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Con un (3132,56% Ha, equivalentes al 25,59% de área).</a:t>
            </a:r>
            <a:endParaRPr lang="es-CO" sz="2000" dirty="0">
              <a:latin typeface="Times New Roman" panose="02020603050405020304" pitchFamily="18" charset="0"/>
              <a:cs typeface="Times New Roman" panose="02020603050405020304" pitchFamily="18" charset="0"/>
            </a:endParaRPr>
          </a:p>
        </p:txBody>
      </p:sp>
      <p:sp>
        <p:nvSpPr>
          <p:cNvPr id="15" name="Rectángulo 14">
            <a:extLst>
              <a:ext uri="{FF2B5EF4-FFF2-40B4-BE49-F238E27FC236}">
                <a16:creationId xmlns:a16="http://schemas.microsoft.com/office/drawing/2014/main" id="{FF5A8164-DDC3-0AAA-0DCA-F7163E8A28D0}"/>
              </a:ext>
            </a:extLst>
          </p:cNvPr>
          <p:cNvSpPr/>
          <p:nvPr/>
        </p:nvSpPr>
        <p:spPr>
          <a:xfrm>
            <a:off x="1032508" y="3976453"/>
            <a:ext cx="3504148" cy="623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En bosques</a:t>
            </a:r>
            <a:endParaRPr lang="es-CO" sz="2000" dirty="0">
              <a:latin typeface="Times New Roman" panose="02020603050405020304" pitchFamily="18" charset="0"/>
              <a:cs typeface="Times New Roman" panose="02020603050405020304" pitchFamily="18" charset="0"/>
            </a:endParaRPr>
          </a:p>
        </p:txBody>
      </p:sp>
      <p:sp>
        <p:nvSpPr>
          <p:cNvPr id="16" name="Flecha: a la derecha 15">
            <a:extLst>
              <a:ext uri="{FF2B5EF4-FFF2-40B4-BE49-F238E27FC236}">
                <a16:creationId xmlns:a16="http://schemas.microsoft.com/office/drawing/2014/main" id="{2B0B6C18-B784-92A3-6A5C-F5B75BD1BE0F}"/>
              </a:ext>
            </a:extLst>
          </p:cNvPr>
          <p:cNvSpPr/>
          <p:nvPr/>
        </p:nvSpPr>
        <p:spPr>
          <a:xfrm>
            <a:off x="4707437" y="4058318"/>
            <a:ext cx="1179576" cy="5623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dirty="0"/>
          </a:p>
        </p:txBody>
      </p:sp>
      <p:sp>
        <p:nvSpPr>
          <p:cNvPr id="17" name="Rectángulo 16">
            <a:extLst>
              <a:ext uri="{FF2B5EF4-FFF2-40B4-BE49-F238E27FC236}">
                <a16:creationId xmlns:a16="http://schemas.microsoft.com/office/drawing/2014/main" id="{29F32B91-75B0-852E-CABE-71AF6A9B6859}"/>
              </a:ext>
            </a:extLst>
          </p:cNvPr>
          <p:cNvSpPr/>
          <p:nvPr/>
        </p:nvSpPr>
        <p:spPr>
          <a:xfrm>
            <a:off x="6047377" y="4027506"/>
            <a:ext cx="4235198" cy="623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Un (82,50 Ha corresponden al 0,67% del área).</a:t>
            </a:r>
            <a:endParaRPr lang="es-CO" sz="2000" dirty="0">
              <a:latin typeface="Times New Roman" panose="02020603050405020304" pitchFamily="18" charset="0"/>
              <a:cs typeface="Times New Roman" panose="02020603050405020304" pitchFamily="18" charset="0"/>
            </a:endParaRPr>
          </a:p>
        </p:txBody>
      </p:sp>
      <p:sp>
        <p:nvSpPr>
          <p:cNvPr id="18" name="Rectángulo 17">
            <a:extLst>
              <a:ext uri="{FF2B5EF4-FFF2-40B4-BE49-F238E27FC236}">
                <a16:creationId xmlns:a16="http://schemas.microsoft.com/office/drawing/2014/main" id="{D5103CFE-39D5-86C0-A644-F937F933BCCB}"/>
              </a:ext>
            </a:extLst>
          </p:cNvPr>
          <p:cNvSpPr/>
          <p:nvPr/>
        </p:nvSpPr>
        <p:spPr>
          <a:xfrm>
            <a:off x="1032508" y="4783996"/>
            <a:ext cx="3504148" cy="623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Tierras en otros usos</a:t>
            </a:r>
            <a:endParaRPr lang="es-CO" sz="2000" dirty="0">
              <a:latin typeface="Times New Roman" panose="02020603050405020304" pitchFamily="18" charset="0"/>
              <a:cs typeface="Times New Roman" panose="02020603050405020304" pitchFamily="18" charset="0"/>
            </a:endParaRPr>
          </a:p>
        </p:txBody>
      </p:sp>
      <p:sp>
        <p:nvSpPr>
          <p:cNvPr id="19" name="Flecha: a la derecha 18">
            <a:extLst>
              <a:ext uri="{FF2B5EF4-FFF2-40B4-BE49-F238E27FC236}">
                <a16:creationId xmlns:a16="http://schemas.microsoft.com/office/drawing/2014/main" id="{FF9035E9-A5D9-A1D2-760E-C0197F5DBF43}"/>
              </a:ext>
            </a:extLst>
          </p:cNvPr>
          <p:cNvSpPr/>
          <p:nvPr/>
        </p:nvSpPr>
        <p:spPr>
          <a:xfrm>
            <a:off x="4707437" y="4814807"/>
            <a:ext cx="1179576" cy="5623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20" name="Rectángulo 19">
            <a:extLst>
              <a:ext uri="{FF2B5EF4-FFF2-40B4-BE49-F238E27FC236}">
                <a16:creationId xmlns:a16="http://schemas.microsoft.com/office/drawing/2014/main" id="{1F930557-230F-144F-0419-6AAF517B6378}"/>
              </a:ext>
            </a:extLst>
          </p:cNvPr>
          <p:cNvSpPr/>
          <p:nvPr/>
        </p:nvSpPr>
        <p:spPr>
          <a:xfrm>
            <a:off x="6047377" y="4814807"/>
            <a:ext cx="4235198" cy="623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Times New Roman" panose="02020603050405020304" pitchFamily="18" charset="0"/>
                <a:cs typeface="Times New Roman" panose="02020603050405020304" pitchFamily="18" charset="0"/>
              </a:rPr>
              <a:t>En un (1998.75 Ha que equivalen al 16,25% del área Municipal).</a:t>
            </a:r>
            <a:endParaRPr lang="es-CO" sz="2000" dirty="0">
              <a:latin typeface="Times New Roman" panose="02020603050405020304" pitchFamily="18" charset="0"/>
              <a:cs typeface="Times New Roman" panose="02020603050405020304" pitchFamily="18" charset="0"/>
            </a:endParaRPr>
          </a:p>
        </p:txBody>
      </p:sp>
      <p:sp>
        <p:nvSpPr>
          <p:cNvPr id="21" name="Rectángulo 20">
            <a:extLst>
              <a:ext uri="{FF2B5EF4-FFF2-40B4-BE49-F238E27FC236}">
                <a16:creationId xmlns:a16="http://schemas.microsoft.com/office/drawing/2014/main" id="{E3C923FA-8594-D46E-5075-99ABF8B2CC2A}"/>
              </a:ext>
            </a:extLst>
          </p:cNvPr>
          <p:cNvSpPr/>
          <p:nvPr/>
        </p:nvSpPr>
        <p:spPr>
          <a:xfrm>
            <a:off x="1032508" y="5650142"/>
            <a:ext cx="9447923" cy="10109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Times New Roman" panose="02020603050405020304" pitchFamily="18" charset="0"/>
                <a:cs typeface="Times New Roman" panose="02020603050405020304" pitchFamily="18" charset="0"/>
              </a:rPr>
              <a:t>Es de destacar las áreas de pastos y cultivos transitorios, y en especial el cultivo de Maíz y de Frutales, si se compara con la producción de los Municipios aledaños.</a:t>
            </a:r>
          </a:p>
        </p:txBody>
      </p:sp>
    </p:spTree>
    <p:extLst>
      <p:ext uri="{BB962C8B-B14F-4D97-AF65-F5344CB8AC3E}">
        <p14:creationId xmlns:p14="http://schemas.microsoft.com/office/powerpoint/2010/main" val="2364155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95586-4A3B-8EC2-D669-1E3D4F751441}"/>
              </a:ext>
            </a:extLst>
          </p:cNvPr>
          <p:cNvSpPr>
            <a:spLocks noGrp="1"/>
          </p:cNvSpPr>
          <p:nvPr>
            <p:ph type="title"/>
          </p:nvPr>
        </p:nvSpPr>
        <p:spPr>
          <a:xfrm>
            <a:off x="332355" y="203278"/>
            <a:ext cx="10058400" cy="764131"/>
          </a:xfrm>
        </p:spPr>
        <p:txBody>
          <a:bodyPr>
            <a:normAutofit fontScale="90000"/>
          </a:bodyPr>
          <a:lstStyle/>
          <a:p>
            <a:r>
              <a:rPr lang="es-CO" dirty="0"/>
              <a:t>USO ACTUAL DEL TERRITORIO</a:t>
            </a:r>
          </a:p>
        </p:txBody>
      </p:sp>
      <p:pic>
        <p:nvPicPr>
          <p:cNvPr id="14" name="Imagen 13">
            <a:extLst>
              <a:ext uri="{FF2B5EF4-FFF2-40B4-BE49-F238E27FC236}">
                <a16:creationId xmlns:a16="http://schemas.microsoft.com/office/drawing/2014/main" id="{6D2C435A-34F4-1167-8F24-EED36E2214B8}"/>
              </a:ext>
            </a:extLst>
          </p:cNvPr>
          <p:cNvPicPr>
            <a:picLocks noChangeAspect="1"/>
          </p:cNvPicPr>
          <p:nvPr/>
        </p:nvPicPr>
        <p:blipFill rotWithShape="1">
          <a:blip r:embed="rId2"/>
          <a:srcRect l="28168" t="20544" r="28577" b="9131"/>
          <a:stretch/>
        </p:blipFill>
        <p:spPr>
          <a:xfrm>
            <a:off x="5824025" y="1136326"/>
            <a:ext cx="6035620" cy="5518396"/>
          </a:xfrm>
          <a:prstGeom prst="rect">
            <a:avLst/>
          </a:prstGeom>
          <a:ln>
            <a:noFill/>
          </a:ln>
          <a:effectLst>
            <a:softEdge rad="112500"/>
          </a:effectLst>
        </p:spPr>
      </p:pic>
      <p:pic>
        <p:nvPicPr>
          <p:cNvPr id="4" name="Imagen 3">
            <a:extLst>
              <a:ext uri="{FF2B5EF4-FFF2-40B4-BE49-F238E27FC236}">
                <a16:creationId xmlns:a16="http://schemas.microsoft.com/office/drawing/2014/main" id="{2DC35B45-146A-81E4-8B04-7370C9883228}"/>
              </a:ext>
            </a:extLst>
          </p:cNvPr>
          <p:cNvPicPr>
            <a:picLocks noChangeAspect="1"/>
          </p:cNvPicPr>
          <p:nvPr/>
        </p:nvPicPr>
        <p:blipFill rotWithShape="1">
          <a:blip r:embed="rId3"/>
          <a:srcRect l="12609" t="14089" r="42283" b="7032"/>
          <a:stretch/>
        </p:blipFill>
        <p:spPr>
          <a:xfrm>
            <a:off x="165347" y="967409"/>
            <a:ext cx="5499652" cy="5406887"/>
          </a:xfrm>
          <a:prstGeom prst="rect">
            <a:avLst/>
          </a:prstGeom>
        </p:spPr>
      </p:pic>
    </p:spTree>
    <p:extLst>
      <p:ext uri="{BB962C8B-B14F-4D97-AF65-F5344CB8AC3E}">
        <p14:creationId xmlns:p14="http://schemas.microsoft.com/office/powerpoint/2010/main" val="418266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565C9-B2EF-115B-2B6B-E2C14ABDDE43}"/>
              </a:ext>
            </a:extLst>
          </p:cNvPr>
          <p:cNvSpPr>
            <a:spLocks noGrp="1"/>
          </p:cNvSpPr>
          <p:nvPr>
            <p:ph type="title"/>
          </p:nvPr>
        </p:nvSpPr>
        <p:spPr>
          <a:xfrm>
            <a:off x="712039" y="219589"/>
            <a:ext cx="10058400" cy="1012996"/>
          </a:xfrm>
        </p:spPr>
        <p:txBody>
          <a:bodyPr>
            <a:normAutofit/>
          </a:bodyPr>
          <a:lstStyle/>
          <a:p>
            <a:r>
              <a:rPr lang="es-CO" sz="4800" dirty="0"/>
              <a:t>PROBLEMÁTICA AMBIENTAL</a:t>
            </a:r>
          </a:p>
        </p:txBody>
      </p:sp>
      <p:sp>
        <p:nvSpPr>
          <p:cNvPr id="4" name="Rectángulo: esquinas redondeadas 3">
            <a:extLst>
              <a:ext uri="{FF2B5EF4-FFF2-40B4-BE49-F238E27FC236}">
                <a16:creationId xmlns:a16="http://schemas.microsoft.com/office/drawing/2014/main" id="{1B5F0898-6D4E-43E5-EA7C-B0DC026CE0FC}"/>
              </a:ext>
            </a:extLst>
          </p:cNvPr>
          <p:cNvSpPr/>
          <p:nvPr/>
        </p:nvSpPr>
        <p:spPr>
          <a:xfrm>
            <a:off x="4010181" y="1200982"/>
            <a:ext cx="3882821" cy="5963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Times New Roman" panose="02020603050405020304" pitchFamily="18" charset="0"/>
                <a:cs typeface="Times New Roman" panose="02020603050405020304" pitchFamily="18" charset="0"/>
              </a:rPr>
              <a:t>La rocería y quema</a:t>
            </a:r>
          </a:p>
        </p:txBody>
      </p:sp>
      <p:sp>
        <p:nvSpPr>
          <p:cNvPr id="5" name="Rectángulo: esquinas redondeadas 4">
            <a:extLst>
              <a:ext uri="{FF2B5EF4-FFF2-40B4-BE49-F238E27FC236}">
                <a16:creationId xmlns:a16="http://schemas.microsoft.com/office/drawing/2014/main" id="{95630633-3BF2-D1B6-4A76-07F88566AABE}"/>
              </a:ext>
            </a:extLst>
          </p:cNvPr>
          <p:cNvSpPr/>
          <p:nvPr/>
        </p:nvSpPr>
        <p:spPr>
          <a:xfrm>
            <a:off x="968483" y="2046007"/>
            <a:ext cx="4772756" cy="23868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Times New Roman" panose="02020603050405020304" pitchFamily="18" charset="0"/>
                <a:cs typeface="Times New Roman" panose="02020603050405020304" pitchFamily="18" charset="0"/>
              </a:rPr>
              <a:t>Practicada en varios sectores del municipio para llevar a cabo actividades de labranza y siembra, ocasionan temporalmente unas cosechas rentables, pero a la larga ocasionan detrimento a la calidad del suelo, degenerando la capacidad agrícola del mismo.</a:t>
            </a:r>
          </a:p>
        </p:txBody>
      </p:sp>
      <p:sp>
        <p:nvSpPr>
          <p:cNvPr id="7" name="Rectángulo: esquinas redondeadas 6">
            <a:extLst>
              <a:ext uri="{FF2B5EF4-FFF2-40B4-BE49-F238E27FC236}">
                <a16:creationId xmlns:a16="http://schemas.microsoft.com/office/drawing/2014/main" id="{0AC5C588-3F81-2320-1236-85612C505EDE}"/>
              </a:ext>
            </a:extLst>
          </p:cNvPr>
          <p:cNvSpPr/>
          <p:nvPr/>
        </p:nvSpPr>
        <p:spPr>
          <a:xfrm>
            <a:off x="1020416" y="4625004"/>
            <a:ext cx="4233724" cy="206402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Times New Roman" panose="02020603050405020304" pitchFamily="18" charset="0"/>
                <a:cs typeface="Times New Roman" panose="02020603050405020304" pitchFamily="18" charset="0"/>
              </a:rPr>
              <a:t>La utilización de productos químicos, aunque no es generalizada en el municipio si genera liberación de residuos que perturban el suelo, los recursos biológicos, las corrientes y las áreas subterráneas.</a:t>
            </a:r>
          </a:p>
        </p:txBody>
      </p:sp>
      <p:sp>
        <p:nvSpPr>
          <p:cNvPr id="8" name="Rectángulo: esquinas redondeadas 7">
            <a:extLst>
              <a:ext uri="{FF2B5EF4-FFF2-40B4-BE49-F238E27FC236}">
                <a16:creationId xmlns:a16="http://schemas.microsoft.com/office/drawing/2014/main" id="{803A91DA-0E8E-F68F-29A9-8B7BFAF09995}"/>
              </a:ext>
            </a:extLst>
          </p:cNvPr>
          <p:cNvSpPr/>
          <p:nvPr/>
        </p:nvSpPr>
        <p:spPr>
          <a:xfrm>
            <a:off x="6248746" y="2093713"/>
            <a:ext cx="4772756" cy="23868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Times New Roman" panose="02020603050405020304" pitchFamily="18" charset="0"/>
                <a:cs typeface="Times New Roman" panose="02020603050405020304" pitchFamily="18" charset="0"/>
              </a:rPr>
              <a:t>La explotación ganadera, la calidad en sitios, en donde las pendientes son mayores al 25%, ocasionan la perdida potencial del suelo, generando la capacidad del mismo para otro tipo de actividad.</a:t>
            </a:r>
          </a:p>
        </p:txBody>
      </p:sp>
      <p:pic>
        <p:nvPicPr>
          <p:cNvPr id="10" name="Imagen 9">
            <a:extLst>
              <a:ext uri="{FF2B5EF4-FFF2-40B4-BE49-F238E27FC236}">
                <a16:creationId xmlns:a16="http://schemas.microsoft.com/office/drawing/2014/main" id="{F9DCCAFD-4331-14C7-3D6A-C40E7FDBFA1E}"/>
              </a:ext>
            </a:extLst>
          </p:cNvPr>
          <p:cNvPicPr>
            <a:picLocks noChangeAspect="1"/>
          </p:cNvPicPr>
          <p:nvPr/>
        </p:nvPicPr>
        <p:blipFill rotWithShape="1">
          <a:blip r:embed="rId2"/>
          <a:srcRect l="9021" t="42509" r="63913" b="25447"/>
          <a:stretch/>
        </p:blipFill>
        <p:spPr>
          <a:xfrm>
            <a:off x="5444326" y="4549011"/>
            <a:ext cx="2997309" cy="1995197"/>
          </a:xfrm>
          <a:prstGeom prst="rect">
            <a:avLst/>
          </a:prstGeom>
        </p:spPr>
      </p:pic>
      <p:pic>
        <p:nvPicPr>
          <p:cNvPr id="12" name="Imagen 11">
            <a:extLst>
              <a:ext uri="{FF2B5EF4-FFF2-40B4-BE49-F238E27FC236}">
                <a16:creationId xmlns:a16="http://schemas.microsoft.com/office/drawing/2014/main" id="{FB11D760-771D-1B13-D99C-77BE6CE9D176}"/>
              </a:ext>
            </a:extLst>
          </p:cNvPr>
          <p:cNvPicPr>
            <a:picLocks noChangeAspect="1"/>
          </p:cNvPicPr>
          <p:nvPr/>
        </p:nvPicPr>
        <p:blipFill rotWithShape="1">
          <a:blip r:embed="rId3"/>
          <a:srcRect l="40870" t="42702" r="30761" b="25254"/>
          <a:stretch/>
        </p:blipFill>
        <p:spPr>
          <a:xfrm>
            <a:off x="8441635" y="4549011"/>
            <a:ext cx="2729949" cy="1995197"/>
          </a:xfrm>
          <a:prstGeom prst="rect">
            <a:avLst/>
          </a:prstGeom>
        </p:spPr>
      </p:pic>
    </p:spTree>
    <p:extLst>
      <p:ext uri="{BB962C8B-B14F-4D97-AF65-F5344CB8AC3E}">
        <p14:creationId xmlns:p14="http://schemas.microsoft.com/office/powerpoint/2010/main" val="453169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8CE8D-E75D-EC35-E31F-F680A076DAD7}"/>
              </a:ext>
            </a:extLst>
          </p:cNvPr>
          <p:cNvSpPr>
            <a:spLocks noGrp="1"/>
          </p:cNvSpPr>
          <p:nvPr>
            <p:ph type="title"/>
          </p:nvPr>
        </p:nvSpPr>
        <p:spPr/>
        <p:txBody>
          <a:bodyPr/>
          <a:lstStyle/>
          <a:p>
            <a:r>
              <a:rPr lang="es-MX" dirty="0"/>
              <a:t>FLORA</a:t>
            </a:r>
            <a:br>
              <a:rPr lang="es-MX" dirty="0"/>
            </a:br>
            <a:endParaRPr lang="es-CO" dirty="0"/>
          </a:p>
        </p:txBody>
      </p:sp>
      <p:sp>
        <p:nvSpPr>
          <p:cNvPr id="4" name="Rectángulo: esquinas redondeadas 3">
            <a:extLst>
              <a:ext uri="{FF2B5EF4-FFF2-40B4-BE49-F238E27FC236}">
                <a16:creationId xmlns:a16="http://schemas.microsoft.com/office/drawing/2014/main" id="{52EAD0A1-B0B2-500C-3FA1-9F9331518193}"/>
              </a:ext>
            </a:extLst>
          </p:cNvPr>
          <p:cNvSpPr/>
          <p:nvPr/>
        </p:nvSpPr>
        <p:spPr>
          <a:xfrm>
            <a:off x="592770" y="1782550"/>
            <a:ext cx="2786535" cy="622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Times New Roman" panose="02020603050405020304" pitchFamily="18" charset="0"/>
                <a:ea typeface="Calibri" panose="020F0502020204030204" pitchFamily="34" charset="0"/>
                <a:cs typeface="Times New Roman" panose="02020603050405020304" pitchFamily="18" charset="0"/>
              </a:rPr>
              <a:t>Acorde a la clasificación de Holdridge.</a:t>
            </a:r>
            <a:endParaRPr lang="es-CO" sz="2000" dirty="0">
              <a:latin typeface="Times New Roman" panose="02020603050405020304" pitchFamily="18"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F8A02A26-0822-21E1-5964-5132189600DD}"/>
              </a:ext>
            </a:extLst>
          </p:cNvPr>
          <p:cNvSpPr/>
          <p:nvPr/>
        </p:nvSpPr>
        <p:spPr>
          <a:xfrm>
            <a:off x="3491948" y="1921764"/>
            <a:ext cx="728869" cy="344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E3DE3FB4-F653-789F-C6C9-8476D4A1D6FA}"/>
              </a:ext>
            </a:extLst>
          </p:cNvPr>
          <p:cNvSpPr/>
          <p:nvPr/>
        </p:nvSpPr>
        <p:spPr>
          <a:xfrm>
            <a:off x="4333460" y="1580520"/>
            <a:ext cx="6907431" cy="11257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ea typeface="Calibri" panose="020F0502020204030204" pitchFamily="34" charset="0"/>
                <a:cs typeface="Times New Roman" panose="02020603050405020304" pitchFamily="18" charset="0"/>
              </a:rPr>
              <a:t>E</a:t>
            </a:r>
            <a:r>
              <a:rPr lang="es-CO" dirty="0">
                <a:effectLst/>
                <a:latin typeface="Times New Roman" panose="02020603050405020304" pitchFamily="18" charset="0"/>
                <a:ea typeface="Calibri" panose="020F0502020204030204" pitchFamily="34" charset="0"/>
                <a:cs typeface="Times New Roman" panose="02020603050405020304" pitchFamily="18" charset="0"/>
              </a:rPr>
              <a:t>n el municipio se encuentra la zona de vida bosque seco tropical, que cubre 11633,6 Hectáreas, caracterizado por precipitaciones entre 1000 y 2000 mm, temperaturas mayores a 24°C y alturas entre 0 y 1000 msnm, la zona de vida Bosque húmedo premontano.</a:t>
            </a:r>
            <a:endParaRPr lang="es-CO" dirty="0">
              <a:latin typeface="Times New Roman" panose="02020603050405020304" pitchFamily="18" charset="0"/>
              <a:cs typeface="Times New Roman" panose="02020603050405020304" pitchFamily="18" charset="0"/>
            </a:endParaRPr>
          </a:p>
        </p:txBody>
      </p:sp>
      <p:sp>
        <p:nvSpPr>
          <p:cNvPr id="7" name="Flecha: curvada hacia la izquierda 6">
            <a:extLst>
              <a:ext uri="{FF2B5EF4-FFF2-40B4-BE49-F238E27FC236}">
                <a16:creationId xmlns:a16="http://schemas.microsoft.com/office/drawing/2014/main" id="{0FDE52AB-FCF7-BA9D-A10B-1AF77181333B}"/>
              </a:ext>
            </a:extLst>
          </p:cNvPr>
          <p:cNvSpPr/>
          <p:nvPr/>
        </p:nvSpPr>
        <p:spPr>
          <a:xfrm>
            <a:off x="11350487" y="1961653"/>
            <a:ext cx="619273" cy="150723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8" name="Rectángulo: esquinas redondeadas 7">
            <a:extLst>
              <a:ext uri="{FF2B5EF4-FFF2-40B4-BE49-F238E27FC236}">
                <a16:creationId xmlns:a16="http://schemas.microsoft.com/office/drawing/2014/main" id="{DC7BB8A5-A5AC-5968-AD5C-9646B3AFA748}"/>
              </a:ext>
            </a:extLst>
          </p:cNvPr>
          <p:cNvSpPr/>
          <p:nvPr/>
        </p:nvSpPr>
        <p:spPr>
          <a:xfrm>
            <a:off x="5976729" y="3109490"/>
            <a:ext cx="5264161" cy="10269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ea typeface="Calibri" panose="020F0502020204030204" pitchFamily="34" charset="0"/>
                <a:cs typeface="Times New Roman" panose="02020603050405020304" pitchFamily="18" charset="0"/>
              </a:rPr>
              <a:t>C</a:t>
            </a:r>
            <a:r>
              <a:rPr lang="es-CO" dirty="0">
                <a:effectLst/>
                <a:latin typeface="Times New Roman" panose="02020603050405020304" pitchFamily="18" charset="0"/>
                <a:ea typeface="Calibri" panose="020F0502020204030204" pitchFamily="34" charset="0"/>
                <a:cs typeface="Times New Roman" panose="02020603050405020304" pitchFamily="18" charset="0"/>
              </a:rPr>
              <a:t>on precipitaciones entre 1000 y 2000 mm, temperaturas entre 17°C y 24°C y alturas entre 800 y 2000 msnm, abarcando 616, 5 hectáreas y localizado al occidente del municipio, </a:t>
            </a:r>
            <a:endParaRPr lang="es-CO" dirty="0">
              <a:latin typeface="Times New Roman" panose="02020603050405020304" pitchFamily="18" charset="0"/>
              <a:cs typeface="Times New Roman" panose="02020603050405020304" pitchFamily="18" charset="0"/>
            </a:endParaRPr>
          </a:p>
        </p:txBody>
      </p:sp>
      <p:sp>
        <p:nvSpPr>
          <p:cNvPr id="9" name="Flecha: hacia la izquierda 8">
            <a:extLst>
              <a:ext uri="{FF2B5EF4-FFF2-40B4-BE49-F238E27FC236}">
                <a16:creationId xmlns:a16="http://schemas.microsoft.com/office/drawing/2014/main" id="{29E53217-585C-3FCE-C5F5-051F9232BAE8}"/>
              </a:ext>
            </a:extLst>
          </p:cNvPr>
          <p:cNvSpPr/>
          <p:nvPr/>
        </p:nvSpPr>
        <p:spPr>
          <a:xfrm>
            <a:off x="5118022" y="3468889"/>
            <a:ext cx="728869" cy="4340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43C9F968-EB97-FDA9-FE34-7C592B331E3B}"/>
              </a:ext>
            </a:extLst>
          </p:cNvPr>
          <p:cNvSpPr/>
          <p:nvPr/>
        </p:nvSpPr>
        <p:spPr>
          <a:xfrm>
            <a:off x="2201650" y="3390269"/>
            <a:ext cx="2786535" cy="622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Times New Roman" panose="02020603050405020304" pitchFamily="18" charset="0"/>
                <a:ea typeface="Calibri" panose="020F0502020204030204" pitchFamily="34" charset="0"/>
                <a:cs typeface="Times New Roman" panose="02020603050405020304" pitchFamily="18" charset="0"/>
              </a:rPr>
              <a:t>Acorde a la clasificación de Holdridge.</a:t>
            </a:r>
            <a:endParaRPr lang="es-CO" sz="2000" dirty="0">
              <a:latin typeface="Times New Roman" panose="02020603050405020304" pitchFamily="18" charset="0"/>
              <a:cs typeface="Times New Roman" panose="02020603050405020304" pitchFamily="18" charset="0"/>
            </a:endParaRPr>
          </a:p>
        </p:txBody>
      </p:sp>
      <p:sp>
        <p:nvSpPr>
          <p:cNvPr id="11" name="Flecha: curvada hacia la derecha 10">
            <a:extLst>
              <a:ext uri="{FF2B5EF4-FFF2-40B4-BE49-F238E27FC236}">
                <a16:creationId xmlns:a16="http://schemas.microsoft.com/office/drawing/2014/main" id="{DF3664EA-1917-5A13-63FA-1872EDEF1470}"/>
              </a:ext>
            </a:extLst>
          </p:cNvPr>
          <p:cNvSpPr/>
          <p:nvPr/>
        </p:nvSpPr>
        <p:spPr>
          <a:xfrm>
            <a:off x="1389689" y="3591339"/>
            <a:ext cx="596348" cy="13384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2" name="Rectángulo: esquinas redondeadas 11">
            <a:extLst>
              <a:ext uri="{FF2B5EF4-FFF2-40B4-BE49-F238E27FC236}">
                <a16:creationId xmlns:a16="http://schemas.microsoft.com/office/drawing/2014/main" id="{40414379-594B-39A3-2BB2-61A2EAF0D9E5}"/>
              </a:ext>
            </a:extLst>
          </p:cNvPr>
          <p:cNvSpPr/>
          <p:nvPr/>
        </p:nvSpPr>
        <p:spPr>
          <a:xfrm>
            <a:off x="2146852" y="4515180"/>
            <a:ext cx="7431423" cy="11667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Calibri" panose="020F0502020204030204" pitchFamily="34" charset="0"/>
              <a:cs typeface="Times New Roman" panose="02020603050405020304" pitchFamily="18" charset="0"/>
            </a:endParaRPr>
          </a:p>
          <a:p>
            <a:pPr algn="ctr"/>
            <a:r>
              <a:rPr lang="es-CO" dirty="0">
                <a:latin typeface="Times New Roman" panose="02020603050405020304" pitchFamily="18" charset="0"/>
                <a:ea typeface="Calibri" panose="020F0502020204030204" pitchFamily="34" charset="0"/>
                <a:cs typeface="Times New Roman" panose="02020603050405020304" pitchFamily="18" charset="0"/>
              </a:rPr>
              <a:t>D</a:t>
            </a:r>
            <a:r>
              <a:rPr lang="es-CO" dirty="0">
                <a:effectLst/>
                <a:latin typeface="Times New Roman" panose="02020603050405020304" pitchFamily="18" charset="0"/>
                <a:ea typeface="Calibri" panose="020F0502020204030204" pitchFamily="34" charset="0"/>
                <a:cs typeface="Times New Roman" panose="02020603050405020304" pitchFamily="18" charset="0"/>
              </a:rPr>
              <a:t>onde se presentan las mayores elevaciones: la Cuchilla de Guacana y el Cerro Copo. Existen áreas de reserva forestal y bosque natural, secundario y de galería. Localizados en las veredas Naranjal, Naranjalito, Pantanos y parte alta del Barrio Santa Sofia.</a:t>
            </a:r>
          </a:p>
          <a:p>
            <a:pPr algn="ctr"/>
            <a:endParaRPr lang="es-CO" dirty="0"/>
          </a:p>
        </p:txBody>
      </p:sp>
    </p:spTree>
    <p:extLst>
      <p:ext uri="{BB962C8B-B14F-4D97-AF65-F5344CB8AC3E}">
        <p14:creationId xmlns:p14="http://schemas.microsoft.com/office/powerpoint/2010/main" val="32311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F17437BD-377B-516D-BEE9-C16DB0BECB84}"/>
              </a:ext>
            </a:extLst>
          </p:cNvPr>
          <p:cNvSpPr/>
          <p:nvPr/>
        </p:nvSpPr>
        <p:spPr>
          <a:xfrm>
            <a:off x="365192" y="398766"/>
            <a:ext cx="5936975" cy="7410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s-ES_tradnl" sz="2000" dirty="0">
                <a:effectLst/>
                <a:latin typeface="Times New Roman" panose="02020603050405020304" pitchFamily="18" charset="0"/>
                <a:ea typeface="Times New Roman" panose="02020603050405020304" pitchFamily="18" charset="0"/>
                <a:cs typeface="Times New Roman" panose="02020603050405020304" pitchFamily="18" charset="0"/>
              </a:rPr>
              <a:t>La vegetación natural presente en el municipio está representada en las siguientes especies, entre otras:</a:t>
            </a:r>
            <a:br>
              <a:rPr lang="es-CO" sz="1800" dirty="0">
                <a:effectLst/>
                <a:latin typeface="Calibri" panose="020F0502020204030204" pitchFamily="34" charset="0"/>
                <a:ea typeface="Calibri" panose="020F0502020204030204" pitchFamily="34" charset="0"/>
                <a:cs typeface="Times New Roman" panose="02020603050405020304" pitchFamily="18" charset="0"/>
              </a:rPr>
            </a:br>
            <a:endParaRPr lang="es-CO" dirty="0"/>
          </a:p>
        </p:txBody>
      </p:sp>
      <p:sp>
        <p:nvSpPr>
          <p:cNvPr id="5" name="Flecha: a la derecha 4">
            <a:extLst>
              <a:ext uri="{FF2B5EF4-FFF2-40B4-BE49-F238E27FC236}">
                <a16:creationId xmlns:a16="http://schemas.microsoft.com/office/drawing/2014/main" id="{FD9B787F-0BB3-633D-7E30-B07E686C9D47}"/>
              </a:ext>
            </a:extLst>
          </p:cNvPr>
          <p:cNvSpPr/>
          <p:nvPr/>
        </p:nvSpPr>
        <p:spPr>
          <a:xfrm>
            <a:off x="6378817" y="588823"/>
            <a:ext cx="795130" cy="31752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pic>
        <p:nvPicPr>
          <p:cNvPr id="6" name="Imagen 5">
            <a:extLst>
              <a:ext uri="{FF2B5EF4-FFF2-40B4-BE49-F238E27FC236}">
                <a16:creationId xmlns:a16="http://schemas.microsoft.com/office/drawing/2014/main" id="{624F5606-7A87-A15E-187E-DC3E7F310AC7}"/>
              </a:ext>
            </a:extLst>
          </p:cNvPr>
          <p:cNvPicPr>
            <a:picLocks noChangeAspect="1"/>
          </p:cNvPicPr>
          <p:nvPr/>
        </p:nvPicPr>
        <p:blipFill rotWithShape="1">
          <a:blip r:embed="rId2">
            <a:extLst>
              <a:ext uri="{28A0092B-C50C-407E-A947-70E740481C1C}">
                <a14:useLocalDpi xmlns:a14="http://schemas.microsoft.com/office/drawing/2010/main" val="0"/>
              </a:ext>
            </a:extLst>
          </a:blip>
          <a:srcRect l="23984" t="1523" r="4442" b="15736"/>
          <a:stretch/>
        </p:blipFill>
        <p:spPr bwMode="auto">
          <a:xfrm>
            <a:off x="7438732" y="1004909"/>
            <a:ext cx="1911350" cy="1657350"/>
          </a:xfrm>
          <a:prstGeom prst="rect">
            <a:avLst/>
          </a:prstGeom>
          <a:ln>
            <a:noFill/>
          </a:ln>
          <a:effectLst>
            <a:softEdge rad="112500"/>
          </a:effectLst>
          <a:extLst>
            <a:ext uri="{53640926-AAD7-44D8-BBD7-CCE9431645EC}">
              <a14:shadowObscured xmlns:a14="http://schemas.microsoft.com/office/drawing/2010/main"/>
            </a:ext>
          </a:extLst>
        </p:spPr>
      </p:pic>
      <p:sp>
        <p:nvSpPr>
          <p:cNvPr id="7" name="Rectángulo: esquinas redondeadas 6">
            <a:extLst>
              <a:ext uri="{FF2B5EF4-FFF2-40B4-BE49-F238E27FC236}">
                <a16:creationId xmlns:a16="http://schemas.microsoft.com/office/drawing/2014/main" id="{F3E45DFA-4A4C-A2A0-5A42-37F5F1AB69BE}"/>
              </a:ext>
            </a:extLst>
          </p:cNvPr>
          <p:cNvSpPr/>
          <p:nvPr/>
        </p:nvSpPr>
        <p:spPr>
          <a:xfrm>
            <a:off x="7373990" y="448073"/>
            <a:ext cx="2040835" cy="48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b="1" dirty="0"/>
              <a:t>Cadillo</a:t>
            </a:r>
            <a:r>
              <a:rPr lang="es-MX" dirty="0"/>
              <a:t> </a:t>
            </a:r>
            <a:r>
              <a:rPr lang="es-ES_tradnl" sz="1800" i="1" dirty="0">
                <a:effectLst/>
                <a:latin typeface="Arial" panose="020B0604020202020204" pitchFamily="34" charset="0"/>
                <a:ea typeface="Times New Roman" panose="02020603050405020304" pitchFamily="18" charset="0"/>
              </a:rPr>
              <a:t>(</a:t>
            </a:r>
            <a:r>
              <a:rPr lang="es-ES_tradnl" sz="1800" i="1" dirty="0" err="1">
                <a:effectLst/>
                <a:latin typeface="Arial" panose="020B0604020202020204" pitchFamily="34" charset="0"/>
                <a:ea typeface="Times New Roman" panose="02020603050405020304" pitchFamily="18" charset="0"/>
              </a:rPr>
              <a:t>Desmodium</a:t>
            </a:r>
            <a:r>
              <a:rPr lang="es-ES_tradnl" sz="1800" i="1" dirty="0">
                <a:effectLst/>
                <a:latin typeface="Arial" panose="020B0604020202020204" pitchFamily="34" charset="0"/>
                <a:ea typeface="Times New Roman" panose="02020603050405020304" pitchFamily="18" charset="0"/>
              </a:rPr>
              <a:t> </a:t>
            </a:r>
            <a:r>
              <a:rPr lang="es-ES_tradnl" sz="1800" i="1" dirty="0" err="1">
                <a:effectLst/>
                <a:latin typeface="Arial" panose="020B0604020202020204" pitchFamily="34" charset="0"/>
                <a:ea typeface="Times New Roman" panose="02020603050405020304" pitchFamily="18" charset="0"/>
              </a:rPr>
              <a:t>sp</a:t>
            </a:r>
            <a:r>
              <a:rPr lang="es-ES_tradnl" sz="1800" i="1" dirty="0">
                <a:effectLst/>
                <a:latin typeface="Arial" panose="020B0604020202020204" pitchFamily="34" charset="0"/>
                <a:ea typeface="Times New Roman" panose="02020603050405020304" pitchFamily="18" charset="0"/>
              </a:rPr>
              <a:t>.)</a:t>
            </a:r>
            <a:endParaRPr lang="es-CO" dirty="0"/>
          </a:p>
        </p:txBody>
      </p:sp>
      <p:pic>
        <p:nvPicPr>
          <p:cNvPr id="8" name="Imagen 7">
            <a:extLst>
              <a:ext uri="{FF2B5EF4-FFF2-40B4-BE49-F238E27FC236}">
                <a16:creationId xmlns:a16="http://schemas.microsoft.com/office/drawing/2014/main" id="{A7E12B69-C0EA-8787-BE5B-1F4D6CE85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57" t="2397" r="-362" b="14041"/>
          <a:stretch/>
        </p:blipFill>
        <p:spPr bwMode="auto">
          <a:xfrm>
            <a:off x="9853889" y="1139951"/>
            <a:ext cx="1754464" cy="1657349"/>
          </a:xfrm>
          <a:prstGeom prst="rect">
            <a:avLst/>
          </a:prstGeom>
          <a:ln>
            <a:noFill/>
          </a:ln>
          <a:effectLst>
            <a:softEdge rad="112500"/>
          </a:effectLst>
          <a:extLst>
            <a:ext uri="{53640926-AAD7-44D8-BBD7-CCE9431645EC}">
              <a14:shadowObscured xmlns:a14="http://schemas.microsoft.com/office/drawing/2010/main"/>
            </a:ext>
          </a:extLst>
        </p:spPr>
      </p:pic>
      <p:sp>
        <p:nvSpPr>
          <p:cNvPr id="9" name="Rectángulo: esquinas redondeadas 8">
            <a:extLst>
              <a:ext uri="{FF2B5EF4-FFF2-40B4-BE49-F238E27FC236}">
                <a16:creationId xmlns:a16="http://schemas.microsoft.com/office/drawing/2014/main" id="{857C4873-AA4B-09C8-5876-BDA38F358D8E}"/>
              </a:ext>
            </a:extLst>
          </p:cNvPr>
          <p:cNvSpPr/>
          <p:nvPr/>
        </p:nvSpPr>
        <p:spPr>
          <a:xfrm>
            <a:off x="9647583" y="520678"/>
            <a:ext cx="2305878" cy="4803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800" b="1" i="1" dirty="0">
                <a:effectLst/>
                <a:latin typeface="Arial" panose="020B0604020202020204" pitchFamily="34" charset="0"/>
                <a:ea typeface="Times New Roman" panose="02020603050405020304" pitchFamily="18" charset="0"/>
              </a:rPr>
              <a:t>Guásimo</a:t>
            </a:r>
            <a:r>
              <a:rPr lang="es-ES_tradnl" sz="1800" i="1" dirty="0">
                <a:effectLst/>
                <a:latin typeface="Arial" panose="020B0604020202020204" pitchFamily="34" charset="0"/>
                <a:ea typeface="Times New Roman" panose="02020603050405020304" pitchFamily="18" charset="0"/>
              </a:rPr>
              <a:t> (</a:t>
            </a:r>
            <a:r>
              <a:rPr lang="es-ES_tradnl" sz="1800" i="1" dirty="0" err="1">
                <a:effectLst/>
                <a:latin typeface="Arial" panose="020B0604020202020204" pitchFamily="34" charset="0"/>
                <a:ea typeface="Times New Roman" panose="02020603050405020304" pitchFamily="18" charset="0"/>
              </a:rPr>
              <a:t>Guazuma</a:t>
            </a:r>
            <a:r>
              <a:rPr lang="es-ES_tradnl" sz="1800" i="1" dirty="0">
                <a:effectLst/>
                <a:latin typeface="Arial" panose="020B0604020202020204" pitchFamily="34" charset="0"/>
                <a:ea typeface="Times New Roman" panose="02020603050405020304" pitchFamily="18" charset="0"/>
              </a:rPr>
              <a:t> </a:t>
            </a:r>
            <a:r>
              <a:rPr lang="es-ES_tradnl" sz="1800" i="1" dirty="0" err="1">
                <a:effectLst/>
                <a:latin typeface="Arial" panose="020B0604020202020204" pitchFamily="34" charset="0"/>
                <a:ea typeface="Times New Roman" panose="02020603050405020304" pitchFamily="18" charset="0"/>
              </a:rPr>
              <a:t>ulmifolia</a:t>
            </a:r>
            <a:r>
              <a:rPr lang="es-ES_tradnl" sz="1800" i="1" dirty="0">
                <a:effectLst/>
                <a:latin typeface="Arial" panose="020B0604020202020204" pitchFamily="34" charset="0"/>
                <a:ea typeface="Times New Roman" panose="02020603050405020304" pitchFamily="18" charset="0"/>
              </a:rPr>
              <a:t>)</a:t>
            </a:r>
            <a:endParaRPr lang="es-CO" dirty="0"/>
          </a:p>
        </p:txBody>
      </p:sp>
      <p:sp>
        <p:nvSpPr>
          <p:cNvPr id="10" name="Flecha: hacia la izquierda 9">
            <a:extLst>
              <a:ext uri="{FF2B5EF4-FFF2-40B4-BE49-F238E27FC236}">
                <a16:creationId xmlns:a16="http://schemas.microsoft.com/office/drawing/2014/main" id="{A727F930-53C3-188A-6FDF-F6E0C40995A8}"/>
              </a:ext>
            </a:extLst>
          </p:cNvPr>
          <p:cNvSpPr/>
          <p:nvPr/>
        </p:nvSpPr>
        <p:spPr>
          <a:xfrm>
            <a:off x="6586330" y="1868557"/>
            <a:ext cx="596349" cy="3175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319BC76B-3AC6-036B-E736-142AAE899FC6}"/>
              </a:ext>
            </a:extLst>
          </p:cNvPr>
          <p:cNvSpPr/>
          <p:nvPr/>
        </p:nvSpPr>
        <p:spPr>
          <a:xfrm>
            <a:off x="4320208" y="1677210"/>
            <a:ext cx="2127733" cy="5828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1800" b="1" i="1" dirty="0" err="1">
                <a:effectLst/>
                <a:latin typeface="Arial" panose="020B0604020202020204" pitchFamily="34" charset="0"/>
                <a:ea typeface="Times New Roman" panose="02020603050405020304" pitchFamily="18" charset="0"/>
                <a:cs typeface="Times New Roman" panose="02020603050405020304" pitchFamily="18" charset="0"/>
              </a:rPr>
              <a:t>Diomate</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Astronium</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sp</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67456A2F-64CA-BFA4-6169-6F8C2D74D4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8250" y="2358622"/>
            <a:ext cx="1771650" cy="1812800"/>
          </a:xfrm>
          <a:prstGeom prst="rect">
            <a:avLst/>
          </a:prstGeom>
          <a:ln>
            <a:noFill/>
          </a:ln>
          <a:effectLst>
            <a:softEdge rad="112500"/>
          </a:effectLst>
        </p:spPr>
      </p:pic>
      <p:sp>
        <p:nvSpPr>
          <p:cNvPr id="13" name="Flecha: hacia la izquierda 12">
            <a:extLst>
              <a:ext uri="{FF2B5EF4-FFF2-40B4-BE49-F238E27FC236}">
                <a16:creationId xmlns:a16="http://schemas.microsoft.com/office/drawing/2014/main" id="{9B710B68-1A55-E964-29D7-9255E02653C2}"/>
              </a:ext>
            </a:extLst>
          </p:cNvPr>
          <p:cNvSpPr/>
          <p:nvPr/>
        </p:nvSpPr>
        <p:spPr>
          <a:xfrm>
            <a:off x="3651732" y="1868557"/>
            <a:ext cx="530087" cy="291813"/>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718D6B6C-3AD7-3637-3FA8-5C0F5C2F32C0}"/>
              </a:ext>
            </a:extLst>
          </p:cNvPr>
          <p:cNvSpPr/>
          <p:nvPr/>
        </p:nvSpPr>
        <p:spPr>
          <a:xfrm>
            <a:off x="1385610" y="1677210"/>
            <a:ext cx="2127733" cy="5828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1800" b="1" i="1" dirty="0" err="1">
                <a:effectLst/>
                <a:latin typeface="Arial" panose="020B0604020202020204" pitchFamily="34" charset="0"/>
                <a:ea typeface="Times New Roman" panose="02020603050405020304" pitchFamily="18" charset="0"/>
                <a:cs typeface="Times New Roman" panose="02020603050405020304" pitchFamily="18" charset="0"/>
              </a:rPr>
              <a:t>Diomate</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Astronium</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sp</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id="{B2E2575A-3F92-F312-4977-C2E42CB1E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7451" y="2358623"/>
            <a:ext cx="1924050" cy="1812800"/>
          </a:xfrm>
          <a:prstGeom prst="rect">
            <a:avLst/>
          </a:prstGeom>
          <a:ln>
            <a:noFill/>
          </a:ln>
          <a:effectLst>
            <a:softEdge rad="112500"/>
          </a:effectLst>
        </p:spPr>
      </p:pic>
      <p:sp>
        <p:nvSpPr>
          <p:cNvPr id="16" name="Flecha: hacia abajo 15">
            <a:extLst>
              <a:ext uri="{FF2B5EF4-FFF2-40B4-BE49-F238E27FC236}">
                <a16:creationId xmlns:a16="http://schemas.microsoft.com/office/drawing/2014/main" id="{27333F71-F555-64A3-1DB3-27C558A6394B}"/>
              </a:ext>
            </a:extLst>
          </p:cNvPr>
          <p:cNvSpPr/>
          <p:nvPr/>
        </p:nvSpPr>
        <p:spPr>
          <a:xfrm>
            <a:off x="2310328" y="4171422"/>
            <a:ext cx="278295" cy="38732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3C9BB24F-FE91-C98C-DFBE-50408C910098}"/>
              </a:ext>
            </a:extLst>
          </p:cNvPr>
          <p:cNvSpPr/>
          <p:nvPr/>
        </p:nvSpPr>
        <p:spPr>
          <a:xfrm>
            <a:off x="1245704" y="4597960"/>
            <a:ext cx="2267639" cy="5828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err="1">
                <a:effectLst/>
                <a:latin typeface="Arial" panose="020B0604020202020204" pitchFamily="34" charset="0"/>
                <a:ea typeface="Times New Roman" panose="02020603050405020304" pitchFamily="18" charset="0"/>
              </a:rPr>
              <a:t>Ambuca</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Poponax</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canescens</a:t>
            </a:r>
            <a:r>
              <a:rPr lang="es-CO" sz="1800" i="1" dirty="0">
                <a:effectLst/>
                <a:latin typeface="Arial" panose="020B0604020202020204" pitchFamily="34" charset="0"/>
                <a:ea typeface="Times New Roman" panose="02020603050405020304" pitchFamily="18" charset="0"/>
              </a:rPr>
              <a:t>)</a:t>
            </a:r>
            <a:endParaRPr lang="es-CO" dirty="0"/>
          </a:p>
        </p:txBody>
      </p:sp>
      <p:pic>
        <p:nvPicPr>
          <p:cNvPr id="18" name="Imagen 17">
            <a:extLst>
              <a:ext uri="{FF2B5EF4-FFF2-40B4-BE49-F238E27FC236}">
                <a16:creationId xmlns:a16="http://schemas.microsoft.com/office/drawing/2014/main" id="{06CF3D58-D1D0-3CBB-B5C1-F2AA41F2B468}"/>
              </a:ext>
            </a:extLst>
          </p:cNvPr>
          <p:cNvPicPr>
            <a:picLocks noChangeAspect="1"/>
          </p:cNvPicPr>
          <p:nvPr/>
        </p:nvPicPr>
        <p:blipFill rotWithShape="1">
          <a:blip r:embed="rId6"/>
          <a:srcRect l="25343" t="47437" r="58129" b="25000"/>
          <a:stretch/>
        </p:blipFill>
        <p:spPr bwMode="auto">
          <a:xfrm>
            <a:off x="1642369" y="5252867"/>
            <a:ext cx="1614211" cy="1524677"/>
          </a:xfrm>
          <a:prstGeom prst="rect">
            <a:avLst/>
          </a:prstGeom>
          <a:ln>
            <a:noFill/>
          </a:ln>
          <a:effectLst>
            <a:softEdge rad="112500"/>
          </a:effectLst>
          <a:extLst>
            <a:ext uri="{53640926-AAD7-44D8-BBD7-CCE9431645EC}">
              <a14:shadowObscured xmlns:a14="http://schemas.microsoft.com/office/drawing/2010/main"/>
            </a:ext>
          </a:extLst>
        </p:spPr>
      </p:pic>
      <p:sp>
        <p:nvSpPr>
          <p:cNvPr id="19" name="Flecha: a la derecha 18">
            <a:extLst>
              <a:ext uri="{FF2B5EF4-FFF2-40B4-BE49-F238E27FC236}">
                <a16:creationId xmlns:a16="http://schemas.microsoft.com/office/drawing/2014/main" id="{6A7D9666-157D-65D5-24F4-9E053C7E4474}"/>
              </a:ext>
            </a:extLst>
          </p:cNvPr>
          <p:cNvSpPr/>
          <p:nvPr/>
        </p:nvSpPr>
        <p:spPr>
          <a:xfrm>
            <a:off x="3651731" y="4743468"/>
            <a:ext cx="390181" cy="2918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32BA273-F35D-17FA-6291-DAA3B88961FE}"/>
              </a:ext>
            </a:extLst>
          </p:cNvPr>
          <p:cNvSpPr/>
          <p:nvPr/>
        </p:nvSpPr>
        <p:spPr>
          <a:xfrm>
            <a:off x="4074109" y="4597959"/>
            <a:ext cx="2923039" cy="5828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a:effectLst/>
                <a:latin typeface="Arial" panose="020B0604020202020204" pitchFamily="34" charset="0"/>
                <a:ea typeface="Times New Roman" panose="02020603050405020304" pitchFamily="18" charset="0"/>
              </a:rPr>
              <a:t>Cardón</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Lemaireocereus</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griseus</a:t>
            </a:r>
            <a:r>
              <a:rPr lang="es-CO" sz="1800" i="1" dirty="0">
                <a:effectLst/>
                <a:latin typeface="Arial" panose="020B0604020202020204" pitchFamily="34" charset="0"/>
                <a:ea typeface="Times New Roman" panose="02020603050405020304" pitchFamily="18" charset="0"/>
              </a:rPr>
              <a:t>)</a:t>
            </a:r>
            <a:endParaRPr lang="es-CO" dirty="0"/>
          </a:p>
        </p:txBody>
      </p:sp>
      <p:pic>
        <p:nvPicPr>
          <p:cNvPr id="21" name="Imagen 20">
            <a:extLst>
              <a:ext uri="{FF2B5EF4-FFF2-40B4-BE49-F238E27FC236}">
                <a16:creationId xmlns:a16="http://schemas.microsoft.com/office/drawing/2014/main" id="{D31B70E8-FB66-DCF6-4249-3D62EFE2851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7661" y="5371204"/>
            <a:ext cx="1554991" cy="1275046"/>
          </a:xfrm>
          <a:prstGeom prst="rect">
            <a:avLst/>
          </a:prstGeom>
          <a:ln>
            <a:noFill/>
          </a:ln>
          <a:effectLst>
            <a:softEdge rad="112500"/>
          </a:effectLst>
        </p:spPr>
      </p:pic>
      <p:sp>
        <p:nvSpPr>
          <p:cNvPr id="22" name="Flecha: doblada 21">
            <a:extLst>
              <a:ext uri="{FF2B5EF4-FFF2-40B4-BE49-F238E27FC236}">
                <a16:creationId xmlns:a16="http://schemas.microsoft.com/office/drawing/2014/main" id="{0A266BB2-5D70-6372-4DCE-A0E7687D6685}"/>
              </a:ext>
            </a:extLst>
          </p:cNvPr>
          <p:cNvSpPr/>
          <p:nvPr/>
        </p:nvSpPr>
        <p:spPr>
          <a:xfrm>
            <a:off x="6702753" y="2913143"/>
            <a:ext cx="587617" cy="1567785"/>
          </a:xfrm>
          <a:prstGeom prst="ben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solidFill>
                <a:schemeClr val="tx1"/>
              </a:solidFill>
            </a:endParaRPr>
          </a:p>
        </p:txBody>
      </p:sp>
      <p:sp>
        <p:nvSpPr>
          <p:cNvPr id="23" name="Rectángulo: esquinas redondeadas 22">
            <a:extLst>
              <a:ext uri="{FF2B5EF4-FFF2-40B4-BE49-F238E27FC236}">
                <a16:creationId xmlns:a16="http://schemas.microsoft.com/office/drawing/2014/main" id="{5A7CED49-76D4-B2F7-580A-D6DC3DC91518}"/>
              </a:ext>
            </a:extLst>
          </p:cNvPr>
          <p:cNvSpPr/>
          <p:nvPr/>
        </p:nvSpPr>
        <p:spPr>
          <a:xfrm>
            <a:off x="7814677" y="2743822"/>
            <a:ext cx="2252870" cy="4803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1800" b="1" i="1" dirty="0" err="1">
                <a:effectLst/>
                <a:latin typeface="Arial" panose="020B0604020202020204" pitchFamily="34" charset="0"/>
                <a:ea typeface="Times New Roman" panose="02020603050405020304" pitchFamily="18" charset="0"/>
                <a:cs typeface="Times New Roman" panose="02020603050405020304" pitchFamily="18" charset="0"/>
              </a:rPr>
              <a:t>Varasanta</a:t>
            </a:r>
            <a:r>
              <a:rPr lang="es-CO"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Triplaris</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americana)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n 23">
            <a:extLst>
              <a:ext uri="{FF2B5EF4-FFF2-40B4-BE49-F238E27FC236}">
                <a16:creationId xmlns:a16="http://schemas.microsoft.com/office/drawing/2014/main" id="{9DB244A0-CDE8-2B74-204B-AE84C10A56B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45762" y="3296518"/>
            <a:ext cx="1790700" cy="1301441"/>
          </a:xfrm>
          <a:prstGeom prst="rect">
            <a:avLst/>
          </a:prstGeom>
          <a:ln>
            <a:noFill/>
          </a:ln>
          <a:effectLst>
            <a:softEdge rad="112500"/>
          </a:effectLst>
        </p:spPr>
      </p:pic>
      <p:sp>
        <p:nvSpPr>
          <p:cNvPr id="25" name="Rectángulo: esquinas redondeadas 24">
            <a:extLst>
              <a:ext uri="{FF2B5EF4-FFF2-40B4-BE49-F238E27FC236}">
                <a16:creationId xmlns:a16="http://schemas.microsoft.com/office/drawing/2014/main" id="{CFDBCFB9-2845-481B-70C2-144F35D1A75E}"/>
              </a:ext>
            </a:extLst>
          </p:cNvPr>
          <p:cNvSpPr/>
          <p:nvPr/>
        </p:nvSpPr>
        <p:spPr>
          <a:xfrm>
            <a:off x="8097312" y="4669268"/>
            <a:ext cx="2099021" cy="4642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a:effectLst/>
                <a:latin typeface="Arial" panose="020B0604020202020204" pitchFamily="34" charset="0"/>
                <a:ea typeface="Times New Roman" panose="02020603050405020304" pitchFamily="18" charset="0"/>
              </a:rPr>
              <a:t>Ceiba</a:t>
            </a:r>
            <a:r>
              <a:rPr lang="es-CO" sz="1800" i="1" dirty="0">
                <a:effectLst/>
                <a:latin typeface="Arial" panose="020B0604020202020204" pitchFamily="34" charset="0"/>
                <a:ea typeface="Times New Roman" panose="02020603050405020304" pitchFamily="18" charset="0"/>
              </a:rPr>
              <a:t>	(Ceiba </a:t>
            </a:r>
            <a:r>
              <a:rPr lang="es-CO" sz="1800" i="1" dirty="0" err="1">
                <a:effectLst/>
                <a:latin typeface="Arial" panose="020B0604020202020204" pitchFamily="34" charset="0"/>
                <a:ea typeface="Times New Roman" panose="02020603050405020304" pitchFamily="18" charset="0"/>
              </a:rPr>
              <a:t>pentandra</a:t>
            </a:r>
            <a:r>
              <a:rPr lang="es-CO" sz="1800" i="1" dirty="0">
                <a:effectLst/>
                <a:latin typeface="Arial" panose="020B0604020202020204" pitchFamily="34" charset="0"/>
                <a:ea typeface="Times New Roman" panose="02020603050405020304" pitchFamily="18" charset="0"/>
              </a:rPr>
              <a:t> L.)</a:t>
            </a:r>
            <a:endParaRPr lang="es-CO" dirty="0"/>
          </a:p>
        </p:txBody>
      </p:sp>
      <p:pic>
        <p:nvPicPr>
          <p:cNvPr id="26" name="Imagen 25">
            <a:extLst>
              <a:ext uri="{FF2B5EF4-FFF2-40B4-BE49-F238E27FC236}">
                <a16:creationId xmlns:a16="http://schemas.microsoft.com/office/drawing/2014/main" id="{764B0922-9D0D-C30D-8152-77D68219E2E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63965" y="5244047"/>
            <a:ext cx="1489924" cy="1326884"/>
          </a:xfrm>
          <a:prstGeom prst="rect">
            <a:avLst/>
          </a:prstGeom>
          <a:ln>
            <a:noFill/>
          </a:ln>
          <a:effectLst>
            <a:softEdge rad="112500"/>
          </a:effectLst>
        </p:spPr>
      </p:pic>
      <p:sp>
        <p:nvSpPr>
          <p:cNvPr id="32" name="Flecha: a la derecha 31">
            <a:extLst>
              <a:ext uri="{FF2B5EF4-FFF2-40B4-BE49-F238E27FC236}">
                <a16:creationId xmlns:a16="http://schemas.microsoft.com/office/drawing/2014/main" id="{289FE3CF-49D6-1507-E6F9-07DA72301D03}"/>
              </a:ext>
            </a:extLst>
          </p:cNvPr>
          <p:cNvSpPr/>
          <p:nvPr/>
        </p:nvSpPr>
        <p:spPr>
          <a:xfrm>
            <a:off x="7144923" y="4742637"/>
            <a:ext cx="587617" cy="31752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3362373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5BC5D606-F1BD-755C-90CF-1EAAA7B9BDEE}"/>
              </a:ext>
            </a:extLst>
          </p:cNvPr>
          <p:cNvSpPr/>
          <p:nvPr/>
        </p:nvSpPr>
        <p:spPr>
          <a:xfrm>
            <a:off x="1027042" y="544255"/>
            <a:ext cx="2504661" cy="490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a:effectLst/>
                <a:latin typeface="Arial" panose="020B0604020202020204" pitchFamily="34" charset="0"/>
                <a:ea typeface="Times New Roman" panose="02020603050405020304" pitchFamily="18" charset="0"/>
              </a:rPr>
              <a:t>Guamo</a:t>
            </a:r>
            <a:r>
              <a:rPr lang="es-CO" sz="1800" i="1" dirty="0">
                <a:effectLst/>
                <a:latin typeface="Arial" panose="020B0604020202020204" pitchFamily="34" charset="0"/>
                <a:ea typeface="Times New Roman" panose="02020603050405020304" pitchFamily="18" charset="0"/>
              </a:rPr>
              <a:t> (Inga </a:t>
            </a:r>
            <a:r>
              <a:rPr lang="es-CO" sz="1800" i="1" dirty="0" err="1">
                <a:effectLst/>
                <a:latin typeface="Arial" panose="020B0604020202020204" pitchFamily="34" charset="0"/>
                <a:ea typeface="Times New Roman" panose="02020603050405020304" pitchFamily="18" charset="0"/>
              </a:rPr>
              <a:t>sp</a:t>
            </a:r>
            <a:r>
              <a:rPr lang="es-CO" sz="1800" i="1" dirty="0">
                <a:effectLst/>
                <a:latin typeface="Arial" panose="020B0604020202020204" pitchFamily="34" charset="0"/>
                <a:ea typeface="Times New Roman" panose="02020603050405020304" pitchFamily="18" charset="0"/>
              </a:rPr>
              <a:t>.)</a:t>
            </a:r>
            <a:endParaRPr lang="es-CO" dirty="0"/>
          </a:p>
        </p:txBody>
      </p:sp>
      <p:pic>
        <p:nvPicPr>
          <p:cNvPr id="5" name="Imagen 4">
            <a:extLst>
              <a:ext uri="{FF2B5EF4-FFF2-40B4-BE49-F238E27FC236}">
                <a16:creationId xmlns:a16="http://schemas.microsoft.com/office/drawing/2014/main" id="{7F4A41AC-FDC5-522B-60B3-5D0160962C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186" y="1187520"/>
            <a:ext cx="2003840" cy="1290638"/>
          </a:xfrm>
          <a:prstGeom prst="rect">
            <a:avLst/>
          </a:prstGeom>
          <a:ln>
            <a:noFill/>
          </a:ln>
          <a:effectLst>
            <a:softEdge rad="112500"/>
          </a:effectLst>
        </p:spPr>
      </p:pic>
      <p:sp>
        <p:nvSpPr>
          <p:cNvPr id="6" name="Flecha: a la derecha 5">
            <a:extLst>
              <a:ext uri="{FF2B5EF4-FFF2-40B4-BE49-F238E27FC236}">
                <a16:creationId xmlns:a16="http://schemas.microsoft.com/office/drawing/2014/main" id="{E060CF37-BEE5-DBE0-53A7-DF7DBB7B71F0}"/>
              </a:ext>
            </a:extLst>
          </p:cNvPr>
          <p:cNvSpPr/>
          <p:nvPr/>
        </p:nvSpPr>
        <p:spPr>
          <a:xfrm>
            <a:off x="3710608" y="614286"/>
            <a:ext cx="543339" cy="35026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7" name="Rectángulo: esquinas redondeadas 6">
            <a:extLst>
              <a:ext uri="{FF2B5EF4-FFF2-40B4-BE49-F238E27FC236}">
                <a16:creationId xmlns:a16="http://schemas.microsoft.com/office/drawing/2014/main" id="{FFDA8A76-BBA4-BD9A-DE12-DDE6554AD8D3}"/>
              </a:ext>
            </a:extLst>
          </p:cNvPr>
          <p:cNvSpPr/>
          <p:nvPr/>
        </p:nvSpPr>
        <p:spPr>
          <a:xfrm>
            <a:off x="4432852" y="544253"/>
            <a:ext cx="2504661" cy="490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a:effectLst/>
                <a:latin typeface="Arial" panose="020B0604020202020204" pitchFamily="34" charset="0"/>
                <a:ea typeface="Times New Roman" panose="02020603050405020304" pitchFamily="18" charset="0"/>
              </a:rPr>
              <a:t>Pringamoza</a:t>
            </a:r>
            <a:r>
              <a:rPr lang="es-CO" sz="1800" i="1" dirty="0">
                <a:effectLst/>
                <a:latin typeface="Arial" panose="020B0604020202020204" pitchFamily="34" charset="0"/>
                <a:ea typeface="Times New Roman" panose="02020603050405020304" pitchFamily="18" charset="0"/>
              </a:rPr>
              <a:t>(</a:t>
            </a:r>
            <a:r>
              <a:rPr lang="es-CO" sz="1800" i="1" dirty="0" err="1">
                <a:effectLst/>
                <a:latin typeface="Arial" panose="020B0604020202020204" pitchFamily="34" charset="0"/>
                <a:ea typeface="Times New Roman" panose="02020603050405020304" pitchFamily="18" charset="0"/>
              </a:rPr>
              <a:t>Urera</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baccífera</a:t>
            </a:r>
            <a:r>
              <a:rPr lang="es-CO" sz="1800" i="1" dirty="0">
                <a:effectLst/>
                <a:latin typeface="Arial" panose="020B0604020202020204" pitchFamily="34" charset="0"/>
                <a:ea typeface="Times New Roman" panose="02020603050405020304" pitchFamily="18" charset="0"/>
              </a:rPr>
              <a:t>)</a:t>
            </a:r>
            <a:endParaRPr lang="es-CO" dirty="0"/>
          </a:p>
        </p:txBody>
      </p:sp>
      <p:pic>
        <p:nvPicPr>
          <p:cNvPr id="8" name="Imagen 7">
            <a:extLst>
              <a:ext uri="{FF2B5EF4-FFF2-40B4-BE49-F238E27FC236}">
                <a16:creationId xmlns:a16="http://schemas.microsoft.com/office/drawing/2014/main" id="{FFD517B3-6847-9C9A-5977-15A3E3E95BA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0843" y="1187520"/>
            <a:ext cx="1848678" cy="1290638"/>
          </a:xfrm>
          <a:prstGeom prst="rect">
            <a:avLst/>
          </a:prstGeom>
          <a:ln>
            <a:noFill/>
          </a:ln>
          <a:effectLst>
            <a:softEdge rad="112500"/>
          </a:effectLst>
        </p:spPr>
      </p:pic>
      <p:sp>
        <p:nvSpPr>
          <p:cNvPr id="9" name="Flecha: a la derecha 8">
            <a:extLst>
              <a:ext uri="{FF2B5EF4-FFF2-40B4-BE49-F238E27FC236}">
                <a16:creationId xmlns:a16="http://schemas.microsoft.com/office/drawing/2014/main" id="{72F63189-DDEE-AAC2-5E33-9F3F1FD3F312}"/>
              </a:ext>
            </a:extLst>
          </p:cNvPr>
          <p:cNvSpPr/>
          <p:nvPr/>
        </p:nvSpPr>
        <p:spPr>
          <a:xfrm>
            <a:off x="7116418" y="614284"/>
            <a:ext cx="543339" cy="35026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BCB4813-DAA1-0C9E-9F4D-842042CC8090}"/>
              </a:ext>
            </a:extLst>
          </p:cNvPr>
          <p:cNvSpPr/>
          <p:nvPr/>
        </p:nvSpPr>
        <p:spPr>
          <a:xfrm>
            <a:off x="7838662" y="539077"/>
            <a:ext cx="2763077" cy="490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a:effectLst/>
                <a:latin typeface="Arial" panose="020B0604020202020204" pitchFamily="34" charset="0"/>
                <a:ea typeface="Times New Roman" panose="02020603050405020304" pitchFamily="18" charset="0"/>
              </a:rPr>
              <a:t>Escobo</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Hypericum</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sp</a:t>
            </a:r>
            <a:r>
              <a:rPr lang="es-CO" sz="1800" i="1" dirty="0">
                <a:effectLst/>
                <a:latin typeface="Arial" panose="020B0604020202020204" pitchFamily="34" charset="0"/>
                <a:ea typeface="Times New Roman" panose="02020603050405020304" pitchFamily="18" charset="0"/>
              </a:rPr>
              <a:t>.)</a:t>
            </a:r>
            <a:endParaRPr lang="es-CO" dirty="0"/>
          </a:p>
        </p:txBody>
      </p:sp>
      <p:pic>
        <p:nvPicPr>
          <p:cNvPr id="11" name="Imagen 10">
            <a:extLst>
              <a:ext uri="{FF2B5EF4-FFF2-40B4-BE49-F238E27FC236}">
                <a16:creationId xmlns:a16="http://schemas.microsoft.com/office/drawing/2014/main" id="{B6C0081C-5016-6027-2F2F-2606B27682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9073" y="1187521"/>
            <a:ext cx="1802254" cy="1290638"/>
          </a:xfrm>
          <a:prstGeom prst="rect">
            <a:avLst/>
          </a:prstGeom>
          <a:ln>
            <a:noFill/>
          </a:ln>
          <a:effectLst>
            <a:softEdge rad="112500"/>
          </a:effectLst>
        </p:spPr>
      </p:pic>
      <p:sp>
        <p:nvSpPr>
          <p:cNvPr id="12" name="Flecha: hacia abajo 11">
            <a:extLst>
              <a:ext uri="{FF2B5EF4-FFF2-40B4-BE49-F238E27FC236}">
                <a16:creationId xmlns:a16="http://schemas.microsoft.com/office/drawing/2014/main" id="{0C6E386F-974C-3C4F-A4B8-5B79A7CCBB94}"/>
              </a:ext>
            </a:extLst>
          </p:cNvPr>
          <p:cNvSpPr/>
          <p:nvPr/>
        </p:nvSpPr>
        <p:spPr>
          <a:xfrm>
            <a:off x="9028043" y="2564296"/>
            <a:ext cx="384313" cy="43732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C0EA820C-69EA-9DC4-487E-423EEA5108BB}"/>
              </a:ext>
            </a:extLst>
          </p:cNvPr>
          <p:cNvSpPr/>
          <p:nvPr/>
        </p:nvSpPr>
        <p:spPr>
          <a:xfrm>
            <a:off x="7838662" y="3087754"/>
            <a:ext cx="2763077" cy="490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err="1">
                <a:effectLst/>
                <a:latin typeface="Arial" panose="020B0604020202020204" pitchFamily="34" charset="0"/>
                <a:ea typeface="Times New Roman" panose="02020603050405020304" pitchFamily="18" charset="0"/>
              </a:rPr>
              <a:t>Saman</a:t>
            </a:r>
            <a:r>
              <a:rPr lang="es-CO" sz="1800" i="1" dirty="0">
                <a:effectLst/>
                <a:latin typeface="Arial" panose="020B0604020202020204" pitchFamily="34" charset="0"/>
                <a:ea typeface="Times New Roman" panose="02020603050405020304" pitchFamily="18" charset="0"/>
              </a:rPr>
              <a:t> ( </a:t>
            </a:r>
            <a:r>
              <a:rPr lang="es-CO" sz="1800" i="1" dirty="0" err="1">
                <a:effectLst/>
                <a:latin typeface="Arial" panose="020B0604020202020204" pitchFamily="34" charset="0"/>
                <a:ea typeface="Times New Roman" panose="02020603050405020304" pitchFamily="18" charset="0"/>
              </a:rPr>
              <a:t>Samanea</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saman</a:t>
            </a:r>
            <a:r>
              <a:rPr lang="es-CO" sz="1800" i="1" dirty="0">
                <a:effectLst/>
                <a:latin typeface="Arial" panose="020B0604020202020204" pitchFamily="34" charset="0"/>
                <a:ea typeface="Times New Roman" panose="02020603050405020304" pitchFamily="18" charset="0"/>
              </a:rPr>
              <a:t>)</a:t>
            </a:r>
            <a:endParaRPr lang="es-CO" dirty="0"/>
          </a:p>
        </p:txBody>
      </p:sp>
      <p:pic>
        <p:nvPicPr>
          <p:cNvPr id="14" name="Imagen 13">
            <a:extLst>
              <a:ext uri="{FF2B5EF4-FFF2-40B4-BE49-F238E27FC236}">
                <a16:creationId xmlns:a16="http://schemas.microsoft.com/office/drawing/2014/main" id="{3403E961-4C3C-A1EE-BA10-7FF3CA1214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5068" y="3677471"/>
            <a:ext cx="1687452" cy="1265589"/>
          </a:xfrm>
          <a:prstGeom prst="rect">
            <a:avLst/>
          </a:prstGeom>
          <a:ln>
            <a:noFill/>
          </a:ln>
          <a:effectLst>
            <a:softEdge rad="112500"/>
          </a:effectLst>
        </p:spPr>
      </p:pic>
      <p:sp>
        <p:nvSpPr>
          <p:cNvPr id="15" name="Flecha: hacia la izquierda 14">
            <a:extLst>
              <a:ext uri="{FF2B5EF4-FFF2-40B4-BE49-F238E27FC236}">
                <a16:creationId xmlns:a16="http://schemas.microsoft.com/office/drawing/2014/main" id="{511F056D-4A61-DD59-9867-41D52558CF89}"/>
              </a:ext>
            </a:extLst>
          </p:cNvPr>
          <p:cNvSpPr/>
          <p:nvPr/>
        </p:nvSpPr>
        <p:spPr>
          <a:xfrm>
            <a:off x="7212496" y="3160641"/>
            <a:ext cx="470452" cy="344555"/>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091CE288-8E65-6426-E210-F33708DE504D}"/>
              </a:ext>
            </a:extLst>
          </p:cNvPr>
          <p:cNvSpPr/>
          <p:nvPr/>
        </p:nvSpPr>
        <p:spPr>
          <a:xfrm>
            <a:off x="4371562" y="3081123"/>
            <a:ext cx="2763077" cy="490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i="1" dirty="0">
                <a:effectLst/>
                <a:latin typeface="Arial" panose="020B0604020202020204" pitchFamily="34" charset="0"/>
                <a:ea typeface="Times New Roman" panose="02020603050405020304" pitchFamily="18" charset="0"/>
              </a:rPr>
              <a:t>Pela </a:t>
            </a:r>
            <a:r>
              <a:rPr lang="es-CO" sz="1800" i="1" dirty="0">
                <a:effectLst/>
                <a:latin typeface="Arial" panose="020B0604020202020204" pitchFamily="34" charset="0"/>
                <a:ea typeface="Times New Roman" panose="02020603050405020304" pitchFamily="18" charset="0"/>
              </a:rPr>
              <a:t>(</a:t>
            </a:r>
            <a:r>
              <a:rPr lang="es-CO" sz="1800" i="1" dirty="0" err="1">
                <a:effectLst/>
                <a:latin typeface="Arial" panose="020B0604020202020204" pitchFamily="34" charset="0"/>
                <a:ea typeface="Times New Roman" panose="02020603050405020304" pitchFamily="18" charset="0"/>
              </a:rPr>
              <a:t>Vauchelia</a:t>
            </a:r>
            <a:r>
              <a:rPr lang="es-CO" sz="1800" i="1" dirty="0">
                <a:effectLst/>
                <a:latin typeface="Arial" panose="020B0604020202020204" pitchFamily="34" charset="0"/>
                <a:ea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rPr>
              <a:t>farnesiana</a:t>
            </a:r>
            <a:r>
              <a:rPr lang="es-CO" sz="1800" i="1" dirty="0">
                <a:effectLst/>
                <a:latin typeface="Arial" panose="020B0604020202020204" pitchFamily="34" charset="0"/>
                <a:ea typeface="Times New Roman" panose="02020603050405020304" pitchFamily="18" charset="0"/>
              </a:rPr>
              <a:t>)</a:t>
            </a:r>
            <a:endParaRPr lang="es-CO" dirty="0"/>
          </a:p>
        </p:txBody>
      </p:sp>
      <p:pic>
        <p:nvPicPr>
          <p:cNvPr id="17" name="Imagen 16">
            <a:extLst>
              <a:ext uri="{FF2B5EF4-FFF2-40B4-BE49-F238E27FC236}">
                <a16:creationId xmlns:a16="http://schemas.microsoft.com/office/drawing/2014/main" id="{5A3B5326-E93F-FA91-EE3C-48638E516D1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1582" y="3730479"/>
            <a:ext cx="1687453" cy="1146217"/>
          </a:xfrm>
          <a:prstGeom prst="rect">
            <a:avLst/>
          </a:prstGeom>
          <a:ln>
            <a:noFill/>
          </a:ln>
          <a:effectLst>
            <a:softEdge rad="112500"/>
          </a:effectLst>
        </p:spPr>
      </p:pic>
      <p:sp>
        <p:nvSpPr>
          <p:cNvPr id="18" name="Flecha: hacia la izquierda 17">
            <a:extLst>
              <a:ext uri="{FF2B5EF4-FFF2-40B4-BE49-F238E27FC236}">
                <a16:creationId xmlns:a16="http://schemas.microsoft.com/office/drawing/2014/main" id="{BB6A90E3-92EA-58E4-FAFB-9A156F7951A9}"/>
              </a:ext>
            </a:extLst>
          </p:cNvPr>
          <p:cNvSpPr/>
          <p:nvPr/>
        </p:nvSpPr>
        <p:spPr>
          <a:xfrm>
            <a:off x="3824082" y="3180515"/>
            <a:ext cx="470452" cy="344555"/>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B4FD46C6-4582-1B86-D96F-ABE24627D896}"/>
              </a:ext>
            </a:extLst>
          </p:cNvPr>
          <p:cNvSpPr/>
          <p:nvPr/>
        </p:nvSpPr>
        <p:spPr>
          <a:xfrm>
            <a:off x="932627" y="3107626"/>
            <a:ext cx="2763077" cy="490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1800" b="1" i="1" dirty="0">
                <a:effectLst/>
                <a:latin typeface="Arial" panose="020B0604020202020204" pitchFamily="34" charset="0"/>
                <a:ea typeface="Times New Roman" panose="02020603050405020304" pitchFamily="18" charset="0"/>
                <a:cs typeface="Times New Roman" panose="02020603050405020304" pitchFamily="18" charset="0"/>
              </a:rPr>
              <a:t>Mosquero</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(Cortón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sp</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Imagen 19">
            <a:extLst>
              <a:ext uri="{FF2B5EF4-FFF2-40B4-BE49-F238E27FC236}">
                <a16:creationId xmlns:a16="http://schemas.microsoft.com/office/drawing/2014/main" id="{E61CD78F-6915-2484-0F84-E7F50D5055B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5038" y="3789699"/>
            <a:ext cx="1687452" cy="1086997"/>
          </a:xfrm>
          <a:prstGeom prst="rect">
            <a:avLst/>
          </a:prstGeom>
          <a:ln>
            <a:noFill/>
          </a:ln>
          <a:effectLst>
            <a:softEdge rad="112500"/>
          </a:effectLst>
        </p:spPr>
      </p:pic>
      <p:sp>
        <p:nvSpPr>
          <p:cNvPr id="22" name="Rectángulo: esquinas redondeadas 21">
            <a:extLst>
              <a:ext uri="{FF2B5EF4-FFF2-40B4-BE49-F238E27FC236}">
                <a16:creationId xmlns:a16="http://schemas.microsoft.com/office/drawing/2014/main" id="{073ED7EB-2D1E-40C4-3E78-052E7EC57F9A}"/>
              </a:ext>
            </a:extLst>
          </p:cNvPr>
          <p:cNvSpPr/>
          <p:nvPr/>
        </p:nvSpPr>
        <p:spPr>
          <a:xfrm>
            <a:off x="2925488" y="4890050"/>
            <a:ext cx="2267639" cy="4803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1800" b="1" i="1" dirty="0">
                <a:effectLst/>
                <a:latin typeface="Arial" panose="020B0604020202020204" pitchFamily="34" charset="0"/>
                <a:ea typeface="Times New Roman" panose="02020603050405020304" pitchFamily="18" charset="0"/>
                <a:cs typeface="Times New Roman" panose="02020603050405020304" pitchFamily="18" charset="0"/>
              </a:rPr>
              <a:t>Matarratón</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Gliricida</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sepium</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ángulo: esquinas redondeadas 22">
            <a:extLst>
              <a:ext uri="{FF2B5EF4-FFF2-40B4-BE49-F238E27FC236}">
                <a16:creationId xmlns:a16="http://schemas.microsoft.com/office/drawing/2014/main" id="{80AD65FE-1D6C-51AD-4343-E65420C0E2C4}"/>
              </a:ext>
            </a:extLst>
          </p:cNvPr>
          <p:cNvSpPr/>
          <p:nvPr/>
        </p:nvSpPr>
        <p:spPr>
          <a:xfrm>
            <a:off x="6451010" y="4943060"/>
            <a:ext cx="2463875" cy="4803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endParaRPr lang="es-CO" sz="1800" b="1" i="1"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15000"/>
              </a:lnSpc>
              <a:spcAft>
                <a:spcPts val="800"/>
              </a:spcAft>
            </a:pPr>
            <a:r>
              <a:rPr lang="es-CO" sz="1800" b="1" i="1" dirty="0">
                <a:effectLst/>
                <a:latin typeface="Arial" panose="020B0604020202020204" pitchFamily="34" charset="0"/>
                <a:ea typeface="Times New Roman" panose="02020603050405020304" pitchFamily="18" charset="0"/>
                <a:cs typeface="Times New Roman" panose="02020603050405020304" pitchFamily="18" charset="0"/>
              </a:rPr>
              <a:t>Balso</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Ochroma</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s-CO" sz="1800" i="1" dirty="0" err="1">
                <a:effectLst/>
                <a:latin typeface="Arial" panose="020B0604020202020204" pitchFamily="34" charset="0"/>
                <a:ea typeface="Times New Roman" panose="02020603050405020304" pitchFamily="18" charset="0"/>
                <a:cs typeface="Times New Roman" panose="02020603050405020304" pitchFamily="18" charset="0"/>
              </a:rPr>
              <a:t>sp</a:t>
            </a:r>
            <a:r>
              <a:rPr lang="es-CO" sz="1800" i="1" dirty="0">
                <a:effectLst/>
                <a:latin typeface="Arial" panose="020B0604020202020204" pitchFamily="34" charset="0"/>
                <a:ea typeface="Times New Roman" panose="02020603050405020304" pitchFamily="18" charset="0"/>
                <a:cs typeface="Times New Roman" panose="02020603050405020304" pitchFamily="18" charset="0"/>
              </a:rPr>
              <a:t>.)</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n 23">
            <a:extLst>
              <a:ext uri="{FF2B5EF4-FFF2-40B4-BE49-F238E27FC236}">
                <a16:creationId xmlns:a16="http://schemas.microsoft.com/office/drawing/2014/main" id="{9E417C82-5A24-A98A-B6A3-4AD817CEDF2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19756" y="5550300"/>
            <a:ext cx="1479101" cy="1112234"/>
          </a:xfrm>
          <a:prstGeom prst="rect">
            <a:avLst/>
          </a:prstGeom>
          <a:ln>
            <a:noFill/>
          </a:ln>
          <a:effectLst>
            <a:softEdge rad="112500"/>
          </a:effectLst>
        </p:spPr>
      </p:pic>
      <p:pic>
        <p:nvPicPr>
          <p:cNvPr id="25" name="Imagen 24">
            <a:extLst>
              <a:ext uri="{FF2B5EF4-FFF2-40B4-BE49-F238E27FC236}">
                <a16:creationId xmlns:a16="http://schemas.microsoft.com/office/drawing/2014/main" id="{68D08B42-3C2F-6738-C11E-21E22BD5FD6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9665" y="5651815"/>
            <a:ext cx="1805403" cy="980940"/>
          </a:xfrm>
          <a:prstGeom prst="rect">
            <a:avLst/>
          </a:prstGeom>
          <a:ln>
            <a:noFill/>
          </a:ln>
          <a:effectLst>
            <a:softEdge rad="112500"/>
          </a:effectLst>
        </p:spPr>
      </p:pic>
    </p:spTree>
    <p:extLst>
      <p:ext uri="{BB962C8B-B14F-4D97-AF65-F5344CB8AC3E}">
        <p14:creationId xmlns:p14="http://schemas.microsoft.com/office/powerpoint/2010/main" val="289672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B29FCB-0898-95D0-DDA0-293E4EF6C21A}"/>
              </a:ext>
            </a:extLst>
          </p:cNvPr>
          <p:cNvSpPr>
            <a:spLocks noGrp="1"/>
          </p:cNvSpPr>
          <p:nvPr>
            <p:ph type="title"/>
          </p:nvPr>
        </p:nvSpPr>
        <p:spPr>
          <a:xfrm>
            <a:off x="446996" y="166580"/>
            <a:ext cx="10058400" cy="1609344"/>
          </a:xfrm>
        </p:spPr>
        <p:txBody>
          <a:bodyPr/>
          <a:lstStyle/>
          <a:p>
            <a:pPr algn="ctr"/>
            <a:r>
              <a:rPr lang="es-MX" dirty="0"/>
              <a:t>PROBLEMÁTICA AMBIENTAL de la flora</a:t>
            </a:r>
            <a:endParaRPr lang="es-CO" dirty="0"/>
          </a:p>
        </p:txBody>
      </p:sp>
      <p:sp>
        <p:nvSpPr>
          <p:cNvPr id="4" name="Rectángulo: esquinas redondeadas 3">
            <a:extLst>
              <a:ext uri="{FF2B5EF4-FFF2-40B4-BE49-F238E27FC236}">
                <a16:creationId xmlns:a16="http://schemas.microsoft.com/office/drawing/2014/main" id="{67CE3FA2-1726-E518-FF1F-5A1395E1B191}"/>
              </a:ext>
            </a:extLst>
          </p:cNvPr>
          <p:cNvSpPr/>
          <p:nvPr/>
        </p:nvSpPr>
        <p:spPr>
          <a:xfrm>
            <a:off x="702365" y="1934883"/>
            <a:ext cx="4108174" cy="10336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Calibri" panose="020F0502020204030204" pitchFamily="34" charset="0"/>
                <a:cs typeface="Times New Roman" panose="02020603050405020304" pitchFamily="18" charset="0"/>
              </a:rPr>
              <a:t>Debido a la ampliación de la frontera agropecuaria, la tala de algunos terrenos cubiertos por bosque natural secundario.</a:t>
            </a:r>
            <a:endParaRPr lang="es-CO" dirty="0">
              <a:latin typeface="Times New Roman" panose="02020603050405020304" pitchFamily="18"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1E09643E-4957-B325-DEBD-17D4689E2F46}"/>
              </a:ext>
            </a:extLst>
          </p:cNvPr>
          <p:cNvSpPr/>
          <p:nvPr/>
        </p:nvSpPr>
        <p:spPr>
          <a:xfrm>
            <a:off x="4916557" y="2206518"/>
            <a:ext cx="795130" cy="49033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50967F39-9CF9-35D5-B3C2-F255DF0EC4FD}"/>
              </a:ext>
            </a:extLst>
          </p:cNvPr>
          <p:cNvSpPr/>
          <p:nvPr/>
        </p:nvSpPr>
        <p:spPr>
          <a:xfrm>
            <a:off x="5817705" y="1934883"/>
            <a:ext cx="4439478" cy="10336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Calibri" panose="020F0502020204030204" pitchFamily="34" charset="0"/>
                <a:cs typeface="Times New Roman" panose="02020603050405020304" pitchFamily="18" charset="0"/>
              </a:rPr>
              <a:t>Hace que se pierda la cobertura arbórea generando otras problemáticas en el suelo y el recurso hídrico</a:t>
            </a:r>
            <a:endParaRPr lang="es-CO" dirty="0">
              <a:latin typeface="Times New Roman" panose="02020603050405020304" pitchFamily="18" charset="0"/>
              <a:cs typeface="Times New Roman" panose="02020603050405020304" pitchFamily="18" charset="0"/>
            </a:endParaRPr>
          </a:p>
        </p:txBody>
      </p:sp>
      <p:sp>
        <p:nvSpPr>
          <p:cNvPr id="7" name="Flecha: curvada hacia la izquierda 6">
            <a:extLst>
              <a:ext uri="{FF2B5EF4-FFF2-40B4-BE49-F238E27FC236}">
                <a16:creationId xmlns:a16="http://schemas.microsoft.com/office/drawing/2014/main" id="{0964D6D8-97F2-3EEC-CD36-5947BD96F9B3}"/>
              </a:ext>
            </a:extLst>
          </p:cNvPr>
          <p:cNvSpPr/>
          <p:nvPr/>
        </p:nvSpPr>
        <p:spPr>
          <a:xfrm>
            <a:off x="10505396" y="2358887"/>
            <a:ext cx="758953" cy="1391478"/>
          </a:xfrm>
          <a:prstGeom prst="curved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solidFill>
                <a:schemeClr val="tx1"/>
              </a:solidFill>
            </a:endParaRPr>
          </a:p>
        </p:txBody>
      </p:sp>
      <p:sp>
        <p:nvSpPr>
          <p:cNvPr id="8" name="Rectángulo: esquinas redondeadas 7">
            <a:extLst>
              <a:ext uri="{FF2B5EF4-FFF2-40B4-BE49-F238E27FC236}">
                <a16:creationId xmlns:a16="http://schemas.microsoft.com/office/drawing/2014/main" id="{B03D3655-81BD-5E7D-CCF4-3AE7855BDAF7}"/>
              </a:ext>
            </a:extLst>
          </p:cNvPr>
          <p:cNvSpPr/>
          <p:nvPr/>
        </p:nvSpPr>
        <p:spPr>
          <a:xfrm>
            <a:off x="5817705" y="3127445"/>
            <a:ext cx="4439478" cy="10336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ea typeface="Calibri" panose="020F0502020204030204" pitchFamily="34" charset="0"/>
                <a:cs typeface="Times New Roman" panose="02020603050405020304" pitchFamily="18" charset="0"/>
              </a:rPr>
              <a:t>S</a:t>
            </a:r>
            <a:r>
              <a:rPr lang="es-CO" dirty="0">
                <a:effectLst/>
                <a:latin typeface="Times New Roman" panose="02020603050405020304" pitchFamily="18" charset="0"/>
                <a:ea typeface="Calibri" panose="020F0502020204030204" pitchFamily="34" charset="0"/>
                <a:cs typeface="Times New Roman" panose="02020603050405020304" pitchFamily="18" charset="0"/>
              </a:rPr>
              <a:t>ituación que se presenta especialmente en las veredas correspondientes al sector 1.</a:t>
            </a:r>
            <a:endParaRPr lang="es-CO" dirty="0">
              <a:latin typeface="Times New Roman" panose="02020603050405020304" pitchFamily="18" charset="0"/>
              <a:cs typeface="Times New Roman" panose="02020603050405020304" pitchFamily="18" charset="0"/>
            </a:endParaRPr>
          </a:p>
        </p:txBody>
      </p:sp>
      <p:sp>
        <p:nvSpPr>
          <p:cNvPr id="9" name="Flecha: hacia la izquierda 8">
            <a:extLst>
              <a:ext uri="{FF2B5EF4-FFF2-40B4-BE49-F238E27FC236}">
                <a16:creationId xmlns:a16="http://schemas.microsoft.com/office/drawing/2014/main" id="{7B7E7593-98A9-79EF-1E17-AB18BDFB35A7}"/>
              </a:ext>
            </a:extLst>
          </p:cNvPr>
          <p:cNvSpPr/>
          <p:nvPr/>
        </p:nvSpPr>
        <p:spPr>
          <a:xfrm>
            <a:off x="5022574" y="3429000"/>
            <a:ext cx="689113" cy="490331"/>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F9B3F895-F9A6-2D17-DA9B-D53C740D664C}"/>
              </a:ext>
            </a:extLst>
          </p:cNvPr>
          <p:cNvSpPr/>
          <p:nvPr/>
        </p:nvSpPr>
        <p:spPr>
          <a:xfrm>
            <a:off x="702365" y="3109148"/>
            <a:ext cx="4108174" cy="10336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cs typeface="Times New Roman" panose="02020603050405020304" pitchFamily="18" charset="0"/>
              </a:rPr>
              <a:t>(</a:t>
            </a:r>
            <a:r>
              <a:rPr lang="es-CO" dirty="0">
                <a:effectLst/>
                <a:latin typeface="Times New Roman" panose="02020603050405020304" pitchFamily="18" charset="0"/>
                <a:ea typeface="Calibri" panose="020F0502020204030204" pitchFamily="34" charset="0"/>
                <a:cs typeface="Times New Roman" panose="02020603050405020304" pitchFamily="18" charset="0"/>
              </a:rPr>
              <a:t>Naranjalito, Pantanos, Salcedo, Naranjal, </a:t>
            </a:r>
            <a:r>
              <a:rPr lang="es-CO" dirty="0" err="1">
                <a:effectLst/>
                <a:latin typeface="Times New Roman" panose="02020603050405020304" pitchFamily="18" charset="0"/>
                <a:ea typeface="Calibri" panose="020F0502020204030204" pitchFamily="34" charset="0"/>
                <a:cs typeface="Times New Roman" panose="02020603050405020304" pitchFamily="18" charset="0"/>
              </a:rPr>
              <a:t>Charcolargo</a:t>
            </a:r>
            <a:r>
              <a:rPr lang="es-CO" dirty="0">
                <a:effectLst/>
                <a:latin typeface="Times New Roman" panose="02020603050405020304" pitchFamily="18" charset="0"/>
                <a:ea typeface="Calibri" panose="020F0502020204030204" pitchFamily="34" charset="0"/>
                <a:cs typeface="Times New Roman" panose="02020603050405020304" pitchFamily="18" charset="0"/>
              </a:rPr>
              <a:t>, La Vega y Guacamayas).</a:t>
            </a:r>
          </a:p>
          <a:p>
            <a:pPr algn="ctr"/>
            <a:endParaRPr lang="es-CO" sz="1600" dirty="0"/>
          </a:p>
        </p:txBody>
      </p:sp>
      <p:pic>
        <p:nvPicPr>
          <p:cNvPr id="11" name="Imagen 10">
            <a:extLst>
              <a:ext uri="{FF2B5EF4-FFF2-40B4-BE49-F238E27FC236}">
                <a16:creationId xmlns:a16="http://schemas.microsoft.com/office/drawing/2014/main" id="{69981CED-F29F-C582-4055-4E4CF6136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870" y="4366172"/>
            <a:ext cx="4479925" cy="2295321"/>
          </a:xfrm>
          <a:prstGeom prst="rect">
            <a:avLst/>
          </a:prstGeom>
          <a:ln>
            <a:noFill/>
          </a:ln>
          <a:effectLst>
            <a:outerShdw blurRad="190500" algn="tl" rotWithShape="0">
              <a:srgbClr val="000000">
                <a:alpha val="70000"/>
              </a:srgbClr>
            </a:outerShdw>
          </a:effectLst>
        </p:spPr>
      </p:pic>
      <p:sp>
        <p:nvSpPr>
          <p:cNvPr id="13" name="CuadroTexto 12">
            <a:extLst>
              <a:ext uri="{FF2B5EF4-FFF2-40B4-BE49-F238E27FC236}">
                <a16:creationId xmlns:a16="http://schemas.microsoft.com/office/drawing/2014/main" id="{CD16E171-5053-7E62-91D1-6EC6975A733E}"/>
              </a:ext>
            </a:extLst>
          </p:cNvPr>
          <p:cNvSpPr txBox="1"/>
          <p:nvPr/>
        </p:nvSpPr>
        <p:spPr>
          <a:xfrm>
            <a:off x="8269356" y="5144501"/>
            <a:ext cx="3750366" cy="400110"/>
          </a:xfrm>
          <a:prstGeom prst="rect">
            <a:avLst/>
          </a:prstGeom>
          <a:noFill/>
        </p:spPr>
        <p:txBody>
          <a:bodyPr wrap="square">
            <a:spAutoFit/>
          </a:bodyPr>
          <a:lstStyle/>
          <a:p>
            <a:r>
              <a:rPr lang="es-CO" sz="1800" dirty="0">
                <a:effectLst/>
                <a:latin typeface="Arial" panose="020B0604020202020204" pitchFamily="34" charset="0"/>
                <a:ea typeface="Calibri" panose="020F0502020204030204" pitchFamily="34" charset="0"/>
              </a:rPr>
              <a:t>  </a:t>
            </a:r>
            <a:r>
              <a:rPr lang="es-CO" sz="2000" dirty="0">
                <a:effectLst/>
                <a:latin typeface="Times New Roman" panose="02020603050405020304" pitchFamily="18" charset="0"/>
                <a:ea typeface="Calibri" panose="020F0502020204030204" pitchFamily="34" charset="0"/>
                <a:cs typeface="Times New Roman" panose="02020603050405020304" pitchFamily="18" charset="0"/>
              </a:rPr>
              <a:t>Frontera agrícola Vereda La Vega</a:t>
            </a:r>
            <a:endParaRPr lang="es-CO" sz="1600" dirty="0">
              <a:latin typeface="Times New Roman" panose="02020603050405020304" pitchFamily="18" charset="0"/>
              <a:cs typeface="Times New Roman" panose="02020603050405020304" pitchFamily="18" charset="0"/>
            </a:endParaRPr>
          </a:p>
        </p:txBody>
      </p:sp>
      <p:cxnSp>
        <p:nvCxnSpPr>
          <p:cNvPr id="17" name="Conector recto de flecha 16">
            <a:extLst>
              <a:ext uri="{FF2B5EF4-FFF2-40B4-BE49-F238E27FC236}">
                <a16:creationId xmlns:a16="http://schemas.microsoft.com/office/drawing/2014/main" id="{FE546D9C-DD3D-7752-0057-1085C7DA22A7}"/>
              </a:ext>
            </a:extLst>
          </p:cNvPr>
          <p:cNvCxnSpPr>
            <a:cxnSpLocks/>
          </p:cNvCxnSpPr>
          <p:nvPr/>
        </p:nvCxnSpPr>
        <p:spPr>
          <a:xfrm flipH="1">
            <a:off x="7951649" y="5353878"/>
            <a:ext cx="4634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924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D2E99A-B05E-9D83-4E9D-95CD188BC051}"/>
              </a:ext>
            </a:extLst>
          </p:cNvPr>
          <p:cNvSpPr>
            <a:spLocks noGrp="1"/>
          </p:cNvSpPr>
          <p:nvPr>
            <p:ph type="title"/>
          </p:nvPr>
        </p:nvSpPr>
        <p:spPr>
          <a:xfrm>
            <a:off x="702365" y="-21361"/>
            <a:ext cx="10058400" cy="1609344"/>
          </a:xfrm>
        </p:spPr>
        <p:txBody>
          <a:bodyPr/>
          <a:lstStyle/>
          <a:p>
            <a:r>
              <a:rPr lang="es-MX" dirty="0"/>
              <a:t>FAUNA</a:t>
            </a:r>
            <a:endParaRPr lang="es-CO" dirty="0"/>
          </a:p>
        </p:txBody>
      </p:sp>
      <p:sp>
        <p:nvSpPr>
          <p:cNvPr id="4" name="Rectángulo: esquinas redondeadas 3">
            <a:extLst>
              <a:ext uri="{FF2B5EF4-FFF2-40B4-BE49-F238E27FC236}">
                <a16:creationId xmlns:a16="http://schemas.microsoft.com/office/drawing/2014/main" id="{2CAD720B-B0E3-D114-6ECF-E174B71F39C2}"/>
              </a:ext>
            </a:extLst>
          </p:cNvPr>
          <p:cNvSpPr/>
          <p:nvPr/>
        </p:nvSpPr>
        <p:spPr>
          <a:xfrm>
            <a:off x="575636" y="1410652"/>
            <a:ext cx="4117848" cy="8613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Times New Roman" panose="02020603050405020304" pitchFamily="18" charset="0"/>
                <a:ea typeface="Calibri" panose="020F0502020204030204" pitchFamily="34" charset="0"/>
                <a:cs typeface="Times New Roman" panose="02020603050405020304" pitchFamily="18" charset="0"/>
              </a:rPr>
              <a:t>De las cuatro clases taxonómicas de la fauna silvestre (aves, mamíferos, anfibios y reptiles).</a:t>
            </a:r>
            <a:endParaRPr lang="es-CO" sz="2000" dirty="0">
              <a:latin typeface="Times New Roman" panose="02020603050405020304" pitchFamily="18"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28F9C51E-233A-6F5C-DC9E-043BB72FD88D}"/>
              </a:ext>
            </a:extLst>
          </p:cNvPr>
          <p:cNvSpPr/>
          <p:nvPr/>
        </p:nvSpPr>
        <p:spPr>
          <a:xfrm>
            <a:off x="4803913" y="1587983"/>
            <a:ext cx="463826" cy="45044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6053335-5D05-01DA-1EB7-8EB47439E9ED}"/>
              </a:ext>
            </a:extLst>
          </p:cNvPr>
          <p:cNvSpPr/>
          <p:nvPr/>
        </p:nvSpPr>
        <p:spPr>
          <a:xfrm>
            <a:off x="5439594" y="1382540"/>
            <a:ext cx="4117848" cy="8613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2000" dirty="0">
                <a:latin typeface="Times New Roman" panose="02020603050405020304" pitchFamily="18" charset="0"/>
                <a:ea typeface="Calibri" panose="020F0502020204030204" pitchFamily="34" charset="0"/>
                <a:cs typeface="Times New Roman" panose="02020603050405020304" pitchFamily="18" charset="0"/>
              </a:rPr>
              <a:t>L</a:t>
            </a:r>
            <a:r>
              <a:rPr lang="es-CO" sz="2000" dirty="0">
                <a:effectLst/>
                <a:latin typeface="Times New Roman" panose="02020603050405020304" pitchFamily="18" charset="0"/>
                <a:ea typeface="Calibri" panose="020F0502020204030204" pitchFamily="34" charset="0"/>
                <a:cs typeface="Times New Roman" panose="02020603050405020304" pitchFamily="18" charset="0"/>
              </a:rPr>
              <a:t>a avifauna es el grupo más abundante como el más común en el área del municipio.</a:t>
            </a:r>
          </a:p>
        </p:txBody>
      </p:sp>
      <p:sp>
        <p:nvSpPr>
          <p:cNvPr id="7" name="Flecha: curvada hacia la izquierda 6">
            <a:extLst>
              <a:ext uri="{FF2B5EF4-FFF2-40B4-BE49-F238E27FC236}">
                <a16:creationId xmlns:a16="http://schemas.microsoft.com/office/drawing/2014/main" id="{60B99BC1-FD82-4383-0DD3-EB2DA0FA2D51}"/>
              </a:ext>
            </a:extLst>
          </p:cNvPr>
          <p:cNvSpPr/>
          <p:nvPr/>
        </p:nvSpPr>
        <p:spPr>
          <a:xfrm>
            <a:off x="9686916" y="1684725"/>
            <a:ext cx="636104" cy="11745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8" name="Rectángulo: esquinas redondeadas 7">
            <a:extLst>
              <a:ext uri="{FF2B5EF4-FFF2-40B4-BE49-F238E27FC236}">
                <a16:creationId xmlns:a16="http://schemas.microsoft.com/office/drawing/2014/main" id="{DBCF278B-9358-44CB-D4FE-9A7A6EDF88B3}"/>
              </a:ext>
            </a:extLst>
          </p:cNvPr>
          <p:cNvSpPr/>
          <p:nvPr/>
        </p:nvSpPr>
        <p:spPr>
          <a:xfrm>
            <a:off x="5439594" y="2395536"/>
            <a:ext cx="4117849" cy="5963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2000" dirty="0">
                <a:latin typeface="Times New Roman" panose="02020603050405020304" pitchFamily="18" charset="0"/>
                <a:ea typeface="Calibri" panose="020F0502020204030204" pitchFamily="34" charset="0"/>
                <a:cs typeface="Times New Roman" panose="02020603050405020304" pitchFamily="18" charset="0"/>
              </a:rPr>
              <a:t>E</a:t>
            </a:r>
            <a:r>
              <a:rPr lang="es-CO" sz="2000" dirty="0">
                <a:effectLst/>
                <a:latin typeface="Times New Roman" panose="02020603050405020304" pitchFamily="18" charset="0"/>
                <a:ea typeface="Calibri" panose="020F0502020204030204" pitchFamily="34" charset="0"/>
                <a:cs typeface="Times New Roman" panose="02020603050405020304" pitchFamily="18" charset="0"/>
              </a:rPr>
              <a:t>ncontrándose individuos como lo son el:</a:t>
            </a:r>
          </a:p>
        </p:txBody>
      </p:sp>
      <p:sp>
        <p:nvSpPr>
          <p:cNvPr id="9" name="Flecha: hacia la izquierda 8">
            <a:extLst>
              <a:ext uri="{FF2B5EF4-FFF2-40B4-BE49-F238E27FC236}">
                <a16:creationId xmlns:a16="http://schemas.microsoft.com/office/drawing/2014/main" id="{06459A2A-A01C-C3A8-A38F-6FFEC430D093}"/>
              </a:ext>
            </a:extLst>
          </p:cNvPr>
          <p:cNvSpPr/>
          <p:nvPr/>
        </p:nvSpPr>
        <p:spPr>
          <a:xfrm>
            <a:off x="4846295" y="2481445"/>
            <a:ext cx="463826" cy="298176"/>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pic>
        <p:nvPicPr>
          <p:cNvPr id="11" name="Imagen 10">
            <a:extLst>
              <a:ext uri="{FF2B5EF4-FFF2-40B4-BE49-F238E27FC236}">
                <a16:creationId xmlns:a16="http://schemas.microsoft.com/office/drawing/2014/main" id="{2D3BC558-52E4-5DE1-5D55-22EE97191610}"/>
              </a:ext>
            </a:extLst>
          </p:cNvPr>
          <p:cNvPicPr>
            <a:picLocks noChangeAspect="1"/>
          </p:cNvPicPr>
          <p:nvPr/>
        </p:nvPicPr>
        <p:blipFill>
          <a:blip r:embed="rId2"/>
          <a:stretch>
            <a:fillRect/>
          </a:stretch>
        </p:blipFill>
        <p:spPr>
          <a:xfrm>
            <a:off x="2976637" y="2966397"/>
            <a:ext cx="1376436" cy="1267134"/>
          </a:xfrm>
          <a:prstGeom prst="rect">
            <a:avLst/>
          </a:prstGeom>
          <a:ln>
            <a:noFill/>
          </a:ln>
          <a:effectLst>
            <a:softEdge rad="112500"/>
          </a:effectLst>
        </p:spPr>
      </p:pic>
      <p:sp>
        <p:nvSpPr>
          <p:cNvPr id="12" name="Rectángulo: esquinas redondeadas 11">
            <a:extLst>
              <a:ext uri="{FF2B5EF4-FFF2-40B4-BE49-F238E27FC236}">
                <a16:creationId xmlns:a16="http://schemas.microsoft.com/office/drawing/2014/main" id="{4EA10D41-052D-CAA6-6D96-E06F9E121648}"/>
              </a:ext>
            </a:extLst>
          </p:cNvPr>
          <p:cNvSpPr/>
          <p:nvPr/>
        </p:nvSpPr>
        <p:spPr>
          <a:xfrm>
            <a:off x="2855157" y="2404777"/>
            <a:ext cx="1926401" cy="506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Arial" panose="020B0604020202020204" pitchFamily="34" charset="0"/>
                <a:ea typeface="Calibri" panose="020F0502020204030204" pitchFamily="34" charset="0"/>
              </a:rPr>
              <a:t>colibrí morado </a:t>
            </a:r>
            <a:r>
              <a:rPr lang="es-CO" sz="1800" dirty="0">
                <a:effectLst/>
                <a:latin typeface="Arial" panose="020B0604020202020204" pitchFamily="34" charset="0"/>
                <a:ea typeface="Calibri" panose="020F0502020204030204" pitchFamily="34" charset="0"/>
              </a:rPr>
              <a:t>(</a:t>
            </a:r>
            <a:r>
              <a:rPr lang="es-CO" sz="1800" i="1" dirty="0" err="1">
                <a:effectLst/>
                <a:latin typeface="Arial" panose="020B0604020202020204" pitchFamily="34" charset="0"/>
                <a:ea typeface="Calibri" panose="020F0502020204030204" pitchFamily="34" charset="0"/>
              </a:rPr>
              <a:t>Thalurania</a:t>
            </a:r>
            <a:r>
              <a:rPr lang="es-CO" sz="1800" i="1"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sp</a:t>
            </a:r>
            <a:r>
              <a:rPr lang="es-CO" sz="1800" dirty="0">
                <a:effectLst/>
                <a:latin typeface="Arial" panose="020B0604020202020204" pitchFamily="34" charset="0"/>
                <a:ea typeface="Calibri" panose="020F0502020204030204" pitchFamily="34" charset="0"/>
              </a:rPr>
              <a:t>)</a:t>
            </a:r>
            <a:endParaRPr lang="es-CO" dirty="0"/>
          </a:p>
        </p:txBody>
      </p:sp>
      <p:sp>
        <p:nvSpPr>
          <p:cNvPr id="13" name="Rectángulo: esquinas redondeadas 12">
            <a:extLst>
              <a:ext uri="{FF2B5EF4-FFF2-40B4-BE49-F238E27FC236}">
                <a16:creationId xmlns:a16="http://schemas.microsoft.com/office/drawing/2014/main" id="{B0FC47A1-DD22-491D-297A-8E392CCA956A}"/>
              </a:ext>
            </a:extLst>
          </p:cNvPr>
          <p:cNvSpPr/>
          <p:nvPr/>
        </p:nvSpPr>
        <p:spPr>
          <a:xfrm>
            <a:off x="599738" y="2405853"/>
            <a:ext cx="1926401" cy="506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Arial" panose="020B0604020202020204" pitchFamily="34" charset="0"/>
                <a:ea typeface="Calibri" panose="020F0502020204030204" pitchFamily="34" charset="0"/>
              </a:rPr>
              <a:t>colibrí morado </a:t>
            </a:r>
            <a:r>
              <a:rPr lang="es-CO" sz="1800" dirty="0">
                <a:effectLst/>
                <a:latin typeface="Arial" panose="020B0604020202020204" pitchFamily="34" charset="0"/>
                <a:ea typeface="Calibri" panose="020F0502020204030204" pitchFamily="34" charset="0"/>
              </a:rPr>
              <a:t>(</a:t>
            </a:r>
            <a:r>
              <a:rPr lang="es-CO" sz="1800" i="1" dirty="0" err="1">
                <a:effectLst/>
                <a:latin typeface="Arial" panose="020B0604020202020204" pitchFamily="34" charset="0"/>
                <a:ea typeface="Calibri" panose="020F0502020204030204" pitchFamily="34" charset="0"/>
              </a:rPr>
              <a:t>Thalurania</a:t>
            </a:r>
            <a:r>
              <a:rPr lang="es-CO" sz="1800" i="1"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sp</a:t>
            </a:r>
            <a:r>
              <a:rPr lang="es-CO" sz="1800" dirty="0">
                <a:effectLst/>
                <a:latin typeface="Arial" panose="020B0604020202020204" pitchFamily="34" charset="0"/>
                <a:ea typeface="Calibri" panose="020F0502020204030204" pitchFamily="34" charset="0"/>
              </a:rPr>
              <a:t>)</a:t>
            </a:r>
            <a:endParaRPr lang="es-CO" dirty="0"/>
          </a:p>
        </p:txBody>
      </p:sp>
      <p:pic>
        <p:nvPicPr>
          <p:cNvPr id="14" name="Imagen 13">
            <a:extLst>
              <a:ext uri="{FF2B5EF4-FFF2-40B4-BE49-F238E27FC236}">
                <a16:creationId xmlns:a16="http://schemas.microsoft.com/office/drawing/2014/main" id="{CB16431B-E957-6303-DF4A-A71EB2FE8EBC}"/>
              </a:ext>
            </a:extLst>
          </p:cNvPr>
          <p:cNvPicPr>
            <a:picLocks noChangeAspect="1"/>
          </p:cNvPicPr>
          <p:nvPr/>
        </p:nvPicPr>
        <p:blipFill>
          <a:blip r:embed="rId3"/>
          <a:stretch>
            <a:fillRect/>
          </a:stretch>
        </p:blipFill>
        <p:spPr>
          <a:xfrm>
            <a:off x="683194" y="2959784"/>
            <a:ext cx="1629333" cy="1107571"/>
          </a:xfrm>
          <a:prstGeom prst="rect">
            <a:avLst/>
          </a:prstGeom>
          <a:ln>
            <a:noFill/>
          </a:ln>
          <a:effectLst>
            <a:softEdge rad="112500"/>
          </a:effectLst>
        </p:spPr>
      </p:pic>
      <p:sp>
        <p:nvSpPr>
          <p:cNvPr id="15" name="Rectángulo: esquinas redondeadas 14">
            <a:extLst>
              <a:ext uri="{FF2B5EF4-FFF2-40B4-BE49-F238E27FC236}">
                <a16:creationId xmlns:a16="http://schemas.microsoft.com/office/drawing/2014/main" id="{B36A623D-2148-E509-EF6E-A5F0AB842BD4}"/>
              </a:ext>
            </a:extLst>
          </p:cNvPr>
          <p:cNvSpPr/>
          <p:nvPr/>
        </p:nvSpPr>
        <p:spPr>
          <a:xfrm>
            <a:off x="534659" y="4142368"/>
            <a:ext cx="1926401" cy="506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Arial" panose="020B0604020202020204" pitchFamily="34" charset="0"/>
                <a:ea typeface="Calibri" panose="020F0502020204030204" pitchFamily="34" charset="0"/>
              </a:rPr>
              <a:t>garrapatero</a:t>
            </a:r>
            <a:r>
              <a:rPr lang="es-CO" sz="1800"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Crotophaga</a:t>
            </a:r>
            <a:r>
              <a:rPr lang="es-CO" sz="1800" i="1"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sp</a:t>
            </a:r>
            <a:r>
              <a:rPr lang="es-CO" sz="1800" dirty="0">
                <a:effectLst/>
                <a:latin typeface="Arial" panose="020B0604020202020204" pitchFamily="34" charset="0"/>
                <a:ea typeface="Calibri" panose="020F0502020204030204" pitchFamily="34" charset="0"/>
              </a:rPr>
              <a:t>)</a:t>
            </a:r>
            <a:endParaRPr lang="es-CO" dirty="0"/>
          </a:p>
        </p:txBody>
      </p:sp>
      <p:pic>
        <p:nvPicPr>
          <p:cNvPr id="17" name="Imagen 16">
            <a:extLst>
              <a:ext uri="{FF2B5EF4-FFF2-40B4-BE49-F238E27FC236}">
                <a16:creationId xmlns:a16="http://schemas.microsoft.com/office/drawing/2014/main" id="{68926A3F-DC42-62C0-B8EB-06A14638DA6D}"/>
              </a:ext>
            </a:extLst>
          </p:cNvPr>
          <p:cNvPicPr>
            <a:picLocks noChangeAspect="1"/>
          </p:cNvPicPr>
          <p:nvPr/>
        </p:nvPicPr>
        <p:blipFill>
          <a:blip r:embed="rId4"/>
          <a:stretch>
            <a:fillRect/>
          </a:stretch>
        </p:blipFill>
        <p:spPr>
          <a:xfrm>
            <a:off x="1022774" y="4723915"/>
            <a:ext cx="950170" cy="1267134"/>
          </a:xfrm>
          <a:prstGeom prst="rect">
            <a:avLst/>
          </a:prstGeom>
          <a:ln>
            <a:noFill/>
          </a:ln>
          <a:effectLst>
            <a:softEdge rad="112500"/>
          </a:effectLst>
        </p:spPr>
      </p:pic>
      <p:sp>
        <p:nvSpPr>
          <p:cNvPr id="18" name="Rectángulo: esquinas redondeadas 17">
            <a:extLst>
              <a:ext uri="{FF2B5EF4-FFF2-40B4-BE49-F238E27FC236}">
                <a16:creationId xmlns:a16="http://schemas.microsoft.com/office/drawing/2014/main" id="{E28211B4-F926-4325-07BF-4E70CDF9F939}"/>
              </a:ext>
            </a:extLst>
          </p:cNvPr>
          <p:cNvSpPr/>
          <p:nvPr/>
        </p:nvSpPr>
        <p:spPr>
          <a:xfrm>
            <a:off x="2690860" y="4151406"/>
            <a:ext cx="1926401" cy="506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Arial" panose="020B0604020202020204" pitchFamily="34" charset="0"/>
                <a:ea typeface="Calibri" panose="020F0502020204030204" pitchFamily="34" charset="0"/>
              </a:rPr>
              <a:t>carpinteros</a:t>
            </a:r>
            <a:r>
              <a:rPr lang="es-CO" sz="1800"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Veniliornis</a:t>
            </a:r>
            <a:r>
              <a:rPr lang="es-CO" sz="1800" i="1"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sp</a:t>
            </a:r>
            <a:r>
              <a:rPr lang="es-CO" sz="1800" dirty="0">
                <a:effectLst/>
                <a:latin typeface="Arial" panose="020B0604020202020204" pitchFamily="34" charset="0"/>
                <a:ea typeface="Calibri" panose="020F0502020204030204" pitchFamily="34" charset="0"/>
              </a:rPr>
              <a:t>)</a:t>
            </a:r>
            <a:endParaRPr lang="es-CO" dirty="0"/>
          </a:p>
        </p:txBody>
      </p:sp>
      <p:pic>
        <p:nvPicPr>
          <p:cNvPr id="19" name="Imagen 18">
            <a:extLst>
              <a:ext uri="{FF2B5EF4-FFF2-40B4-BE49-F238E27FC236}">
                <a16:creationId xmlns:a16="http://schemas.microsoft.com/office/drawing/2014/main" id="{59322E12-059C-2850-9636-665ED2D5A016}"/>
              </a:ext>
            </a:extLst>
          </p:cNvPr>
          <p:cNvPicPr>
            <a:picLocks noChangeAspect="1"/>
          </p:cNvPicPr>
          <p:nvPr/>
        </p:nvPicPr>
        <p:blipFill>
          <a:blip r:embed="rId5"/>
          <a:stretch>
            <a:fillRect/>
          </a:stretch>
        </p:blipFill>
        <p:spPr>
          <a:xfrm>
            <a:off x="2790875" y="4701879"/>
            <a:ext cx="1630218" cy="1311206"/>
          </a:xfrm>
          <a:prstGeom prst="rect">
            <a:avLst/>
          </a:prstGeom>
          <a:ln>
            <a:noFill/>
          </a:ln>
          <a:effectLst>
            <a:softEdge rad="112500"/>
          </a:effectLst>
        </p:spPr>
      </p:pic>
      <p:sp>
        <p:nvSpPr>
          <p:cNvPr id="20" name="Rectángulo: esquinas redondeadas 19">
            <a:extLst>
              <a:ext uri="{FF2B5EF4-FFF2-40B4-BE49-F238E27FC236}">
                <a16:creationId xmlns:a16="http://schemas.microsoft.com/office/drawing/2014/main" id="{84359BC5-12E9-3FF5-5009-D81031374D0A}"/>
              </a:ext>
            </a:extLst>
          </p:cNvPr>
          <p:cNvSpPr/>
          <p:nvPr/>
        </p:nvSpPr>
        <p:spPr>
          <a:xfrm>
            <a:off x="5410277" y="3074982"/>
            <a:ext cx="2166731" cy="506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Arial" panose="020B0604020202020204" pitchFamily="34" charset="0"/>
                <a:ea typeface="Calibri" panose="020F0502020204030204" pitchFamily="34" charset="0"/>
              </a:rPr>
              <a:t>hormiguero</a:t>
            </a:r>
            <a:r>
              <a:rPr lang="es-CO" sz="1800"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Thamnophilus</a:t>
            </a:r>
            <a:r>
              <a:rPr lang="es-CO" sz="1800" i="1"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sp</a:t>
            </a:r>
            <a:r>
              <a:rPr lang="es-CO" sz="1800" dirty="0">
                <a:effectLst/>
                <a:latin typeface="Arial" panose="020B0604020202020204" pitchFamily="34" charset="0"/>
                <a:ea typeface="Calibri" panose="020F0502020204030204" pitchFamily="34" charset="0"/>
              </a:rPr>
              <a:t>)</a:t>
            </a:r>
            <a:endParaRPr lang="es-CO" dirty="0"/>
          </a:p>
        </p:txBody>
      </p:sp>
      <p:pic>
        <p:nvPicPr>
          <p:cNvPr id="1028" name="Picture 4">
            <a:extLst>
              <a:ext uri="{FF2B5EF4-FFF2-40B4-BE49-F238E27FC236}">
                <a16:creationId xmlns:a16="http://schemas.microsoft.com/office/drawing/2014/main" id="{60F4375B-8336-DC46-6C20-6BAB92ABFC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5283" y="3627403"/>
            <a:ext cx="1628229" cy="1158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Rectángulo: esquinas redondeadas 20">
            <a:extLst>
              <a:ext uri="{FF2B5EF4-FFF2-40B4-BE49-F238E27FC236}">
                <a16:creationId xmlns:a16="http://schemas.microsoft.com/office/drawing/2014/main" id="{1BB7E540-1EB2-7715-C9B8-371EA8F1F611}"/>
              </a:ext>
            </a:extLst>
          </p:cNvPr>
          <p:cNvSpPr/>
          <p:nvPr/>
        </p:nvSpPr>
        <p:spPr>
          <a:xfrm>
            <a:off x="7706382" y="3086447"/>
            <a:ext cx="2205671" cy="5409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Arial" panose="020B0604020202020204" pitchFamily="34" charset="0"/>
                <a:ea typeface="Calibri" panose="020F0502020204030204" pitchFamily="34" charset="0"/>
              </a:rPr>
              <a:t>arriero</a:t>
            </a:r>
            <a:r>
              <a:rPr lang="es-CO" sz="1800" dirty="0">
                <a:effectLst/>
                <a:latin typeface="Arial" panose="020B0604020202020204" pitchFamily="34" charset="0"/>
                <a:ea typeface="Calibri" panose="020F0502020204030204" pitchFamily="34" charset="0"/>
              </a:rPr>
              <a:t> </a:t>
            </a:r>
          </a:p>
          <a:p>
            <a:pPr algn="ctr"/>
            <a:r>
              <a:rPr lang="es-CO" sz="1800" dirty="0">
                <a:effectLst/>
                <a:latin typeface="Arial" panose="020B0604020202020204" pitchFamily="34" charset="0"/>
                <a:ea typeface="Calibri" panose="020F0502020204030204" pitchFamily="34" charset="0"/>
              </a:rPr>
              <a:t>(</a:t>
            </a:r>
            <a:r>
              <a:rPr lang="es-CO" sz="1800" i="1" dirty="0" err="1">
                <a:effectLst/>
                <a:latin typeface="Arial" panose="020B0604020202020204" pitchFamily="34" charset="0"/>
                <a:ea typeface="Calibri" panose="020F0502020204030204" pitchFamily="34" charset="0"/>
              </a:rPr>
              <a:t>Elaenia</a:t>
            </a:r>
            <a:r>
              <a:rPr lang="es-CO" sz="1800" i="1"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sp</a:t>
            </a:r>
            <a:r>
              <a:rPr lang="es-CO" sz="1800" dirty="0">
                <a:effectLst/>
                <a:latin typeface="Arial" panose="020B0604020202020204" pitchFamily="34" charset="0"/>
                <a:ea typeface="Calibri" panose="020F0502020204030204" pitchFamily="34" charset="0"/>
              </a:rPr>
              <a:t>)</a:t>
            </a:r>
            <a:endParaRPr lang="es-CO" dirty="0"/>
          </a:p>
        </p:txBody>
      </p:sp>
      <p:pic>
        <p:nvPicPr>
          <p:cNvPr id="22" name="Imagen 21">
            <a:extLst>
              <a:ext uri="{FF2B5EF4-FFF2-40B4-BE49-F238E27FC236}">
                <a16:creationId xmlns:a16="http://schemas.microsoft.com/office/drawing/2014/main" id="{D6B5DF6A-99F7-A2E5-E5CD-1F21AB99D36E}"/>
              </a:ext>
            </a:extLst>
          </p:cNvPr>
          <p:cNvPicPr>
            <a:picLocks noChangeAspect="1"/>
          </p:cNvPicPr>
          <p:nvPr/>
        </p:nvPicPr>
        <p:blipFill>
          <a:blip r:embed="rId7"/>
          <a:stretch>
            <a:fillRect/>
          </a:stretch>
        </p:blipFill>
        <p:spPr>
          <a:xfrm>
            <a:off x="7972761" y="3685741"/>
            <a:ext cx="1584681" cy="1041593"/>
          </a:xfrm>
          <a:prstGeom prst="rect">
            <a:avLst/>
          </a:prstGeom>
          <a:ln>
            <a:noFill/>
          </a:ln>
          <a:effectLst>
            <a:softEdge rad="112500"/>
          </a:effectLst>
        </p:spPr>
      </p:pic>
      <p:sp>
        <p:nvSpPr>
          <p:cNvPr id="23" name="Rectángulo: esquinas redondeadas 22">
            <a:extLst>
              <a:ext uri="{FF2B5EF4-FFF2-40B4-BE49-F238E27FC236}">
                <a16:creationId xmlns:a16="http://schemas.microsoft.com/office/drawing/2014/main" id="{38DD0927-3137-9A59-BF7C-E34E0ED2A0DB}"/>
              </a:ext>
            </a:extLst>
          </p:cNvPr>
          <p:cNvSpPr/>
          <p:nvPr/>
        </p:nvSpPr>
        <p:spPr>
          <a:xfrm>
            <a:off x="5267739" y="4783468"/>
            <a:ext cx="2166731" cy="506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Arial" panose="020B0604020202020204" pitchFamily="34" charset="0"/>
                <a:ea typeface="Calibri" panose="020F0502020204030204" pitchFamily="34" charset="0"/>
              </a:rPr>
              <a:t>mirlas</a:t>
            </a:r>
            <a:r>
              <a:rPr lang="es-CO" sz="1800" dirty="0">
                <a:effectLst/>
                <a:latin typeface="Arial" panose="020B0604020202020204" pitchFamily="34" charset="0"/>
                <a:ea typeface="Calibri" panose="020F0502020204030204" pitchFamily="34" charset="0"/>
              </a:rPr>
              <a:t> </a:t>
            </a:r>
          </a:p>
          <a:p>
            <a:pPr algn="ctr"/>
            <a:r>
              <a:rPr lang="es-CO" sz="1800" dirty="0">
                <a:effectLst/>
                <a:latin typeface="Arial" panose="020B0604020202020204" pitchFamily="34" charset="0"/>
                <a:ea typeface="Calibri" panose="020F0502020204030204" pitchFamily="34" charset="0"/>
              </a:rPr>
              <a:t>(</a:t>
            </a:r>
            <a:r>
              <a:rPr lang="es-CO" sz="1800" i="1" dirty="0" err="1">
                <a:effectLst/>
                <a:latin typeface="Arial" panose="020B0604020202020204" pitchFamily="34" charset="0"/>
                <a:ea typeface="Calibri" panose="020F0502020204030204" pitchFamily="34" charset="0"/>
              </a:rPr>
              <a:t>Myadestes</a:t>
            </a:r>
            <a:r>
              <a:rPr lang="es-CO" sz="1800" i="1" dirty="0">
                <a:effectLst/>
                <a:latin typeface="Arial" panose="020B0604020202020204" pitchFamily="34" charset="0"/>
                <a:ea typeface="Calibri" panose="020F0502020204030204" pitchFamily="34" charset="0"/>
              </a:rPr>
              <a:t> </a:t>
            </a:r>
            <a:r>
              <a:rPr lang="es-CO" sz="1800" i="1" dirty="0" err="1">
                <a:effectLst/>
                <a:latin typeface="Arial" panose="020B0604020202020204" pitchFamily="34" charset="0"/>
                <a:ea typeface="Calibri" panose="020F0502020204030204" pitchFamily="34" charset="0"/>
              </a:rPr>
              <a:t>sp</a:t>
            </a:r>
            <a:r>
              <a:rPr lang="es-CO" sz="1800" dirty="0">
                <a:effectLst/>
                <a:latin typeface="Arial" panose="020B0604020202020204" pitchFamily="34" charset="0"/>
                <a:ea typeface="Calibri" panose="020F0502020204030204" pitchFamily="34" charset="0"/>
              </a:rPr>
              <a:t>)</a:t>
            </a:r>
            <a:endParaRPr lang="es-CO" dirty="0"/>
          </a:p>
        </p:txBody>
      </p:sp>
      <p:sp>
        <p:nvSpPr>
          <p:cNvPr id="24" name="Rectángulo: esquinas redondeadas 23">
            <a:extLst>
              <a:ext uri="{FF2B5EF4-FFF2-40B4-BE49-F238E27FC236}">
                <a16:creationId xmlns:a16="http://schemas.microsoft.com/office/drawing/2014/main" id="{3251CF03-84A5-400E-A9FF-3E0AF33ADAE9}"/>
              </a:ext>
            </a:extLst>
          </p:cNvPr>
          <p:cNvSpPr/>
          <p:nvPr/>
        </p:nvSpPr>
        <p:spPr>
          <a:xfrm>
            <a:off x="7681735" y="4783468"/>
            <a:ext cx="2166731" cy="5065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b="1" dirty="0">
                <a:latin typeface="Arial" panose="020B0604020202020204" pitchFamily="34" charset="0"/>
                <a:ea typeface="Calibri" panose="020F0502020204030204" pitchFamily="34" charset="0"/>
              </a:rPr>
              <a:t>Lechuza</a:t>
            </a:r>
          </a:p>
          <a:p>
            <a:pPr algn="ctr"/>
            <a:r>
              <a:rPr lang="es-CO" b="1" dirty="0">
                <a:latin typeface="Arial" panose="020B0604020202020204" pitchFamily="34" charset="0"/>
                <a:ea typeface="Calibri" panose="020F0502020204030204" pitchFamily="34" charset="0"/>
              </a:rPr>
              <a:t> </a:t>
            </a:r>
            <a:r>
              <a:rPr lang="es-CO" sz="1800" dirty="0">
                <a:effectLst/>
                <a:latin typeface="Arial" panose="020B0604020202020204" pitchFamily="34" charset="0"/>
                <a:ea typeface="Calibri" panose="020F0502020204030204" pitchFamily="34" charset="0"/>
              </a:rPr>
              <a:t>(</a:t>
            </a:r>
            <a:r>
              <a:rPr lang="es-CO" sz="1800" dirty="0" err="1">
                <a:effectLst/>
                <a:latin typeface="Arial" panose="020B0604020202020204" pitchFamily="34" charset="0"/>
                <a:ea typeface="Calibri" panose="020F0502020204030204" pitchFamily="34" charset="0"/>
              </a:rPr>
              <a:t>Tyto</a:t>
            </a:r>
            <a:r>
              <a:rPr lang="es-CO" sz="1800" dirty="0">
                <a:effectLst/>
                <a:latin typeface="Arial" panose="020B0604020202020204" pitchFamily="34" charset="0"/>
                <a:ea typeface="Calibri" panose="020F0502020204030204" pitchFamily="34" charset="0"/>
              </a:rPr>
              <a:t> alba)</a:t>
            </a:r>
            <a:endParaRPr lang="es-CO" dirty="0"/>
          </a:p>
        </p:txBody>
      </p:sp>
      <p:pic>
        <p:nvPicPr>
          <p:cNvPr id="25" name="Imagen 24">
            <a:extLst>
              <a:ext uri="{FF2B5EF4-FFF2-40B4-BE49-F238E27FC236}">
                <a16:creationId xmlns:a16="http://schemas.microsoft.com/office/drawing/2014/main" id="{9284C1BF-71EA-2FE3-3EB9-CCB543EC5F47}"/>
              </a:ext>
            </a:extLst>
          </p:cNvPr>
          <p:cNvPicPr>
            <a:picLocks noChangeAspect="1"/>
          </p:cNvPicPr>
          <p:nvPr/>
        </p:nvPicPr>
        <p:blipFill>
          <a:blip r:embed="rId8"/>
          <a:stretch>
            <a:fillRect/>
          </a:stretch>
        </p:blipFill>
        <p:spPr>
          <a:xfrm>
            <a:off x="5711178" y="5366154"/>
            <a:ext cx="1376436" cy="1410847"/>
          </a:xfrm>
          <a:prstGeom prst="rect">
            <a:avLst/>
          </a:prstGeom>
          <a:ln>
            <a:noFill/>
          </a:ln>
          <a:effectLst>
            <a:softEdge rad="112500"/>
          </a:effectLst>
        </p:spPr>
      </p:pic>
      <p:pic>
        <p:nvPicPr>
          <p:cNvPr id="26" name="Imagen 25">
            <a:extLst>
              <a:ext uri="{FF2B5EF4-FFF2-40B4-BE49-F238E27FC236}">
                <a16:creationId xmlns:a16="http://schemas.microsoft.com/office/drawing/2014/main" id="{14639A6E-5C09-E8CE-F9CB-316FF72EAA0C}"/>
              </a:ext>
            </a:extLst>
          </p:cNvPr>
          <p:cNvPicPr>
            <a:picLocks noChangeAspect="1"/>
          </p:cNvPicPr>
          <p:nvPr/>
        </p:nvPicPr>
        <p:blipFill>
          <a:blip r:embed="rId9"/>
          <a:stretch>
            <a:fillRect/>
          </a:stretch>
        </p:blipFill>
        <p:spPr>
          <a:xfrm>
            <a:off x="7886142" y="5444839"/>
            <a:ext cx="1671300" cy="1253475"/>
          </a:xfrm>
          <a:prstGeom prst="rect">
            <a:avLst/>
          </a:prstGeom>
          <a:ln>
            <a:noFill/>
          </a:ln>
          <a:effectLst>
            <a:softEdge rad="112500"/>
          </a:effectLst>
        </p:spPr>
      </p:pic>
    </p:spTree>
    <p:extLst>
      <p:ext uri="{BB962C8B-B14F-4D97-AF65-F5344CB8AC3E}">
        <p14:creationId xmlns:p14="http://schemas.microsoft.com/office/powerpoint/2010/main" val="2456268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3A56689F-51FB-2A80-625A-5CFAF690E076}"/>
              </a:ext>
            </a:extLst>
          </p:cNvPr>
          <p:cNvSpPr/>
          <p:nvPr/>
        </p:nvSpPr>
        <p:spPr>
          <a:xfrm>
            <a:off x="597264" y="587638"/>
            <a:ext cx="4929809" cy="10423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Calibri" panose="020F0502020204030204" pitchFamily="34" charset="0"/>
                <a:cs typeface="Times New Roman" panose="02020603050405020304" pitchFamily="18" charset="0"/>
              </a:rPr>
              <a:t>Los anfibios se encuentran en las zonas húmedas, pantanos, fangales y cuerpos de agua del municipio, donde son utilizados como refugio y protección.</a:t>
            </a:r>
            <a:endParaRPr lang="es-CO" dirty="0">
              <a:latin typeface="Times New Roman" panose="02020603050405020304" pitchFamily="18" charset="0"/>
              <a:cs typeface="Times New Roman" panose="02020603050405020304" pitchFamily="18" charset="0"/>
            </a:endParaRPr>
          </a:p>
        </p:txBody>
      </p:sp>
      <p:sp>
        <p:nvSpPr>
          <p:cNvPr id="5" name="Rectángulo: esquinas redondeadas 4">
            <a:extLst>
              <a:ext uri="{FF2B5EF4-FFF2-40B4-BE49-F238E27FC236}">
                <a16:creationId xmlns:a16="http://schemas.microsoft.com/office/drawing/2014/main" id="{B80F1AA4-3A58-CB74-16E6-AB4FAD5736AD}"/>
              </a:ext>
            </a:extLst>
          </p:cNvPr>
          <p:cNvSpPr/>
          <p:nvPr/>
        </p:nvSpPr>
        <p:spPr>
          <a:xfrm>
            <a:off x="6261656" y="715616"/>
            <a:ext cx="4929809" cy="914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CO" dirty="0">
                <a:latin typeface="Times New Roman" panose="02020603050405020304" pitchFamily="18" charset="0"/>
                <a:ea typeface="Calibri" panose="020F0502020204030204" pitchFamily="34" charset="0"/>
                <a:cs typeface="Times New Roman" panose="02020603050405020304" pitchFamily="18" charset="0"/>
              </a:rPr>
              <a:t>S</a:t>
            </a:r>
            <a:r>
              <a:rPr lang="es-CO" dirty="0">
                <a:effectLst/>
                <a:latin typeface="Times New Roman" panose="02020603050405020304" pitchFamily="18" charset="0"/>
                <a:ea typeface="Calibri" panose="020F0502020204030204" pitchFamily="34" charset="0"/>
                <a:cs typeface="Times New Roman" panose="02020603050405020304" pitchFamily="18" charset="0"/>
              </a:rPr>
              <a:t>e destacan las especies de ranas </a:t>
            </a:r>
            <a:r>
              <a:rPr lang="es-CO" i="1" dirty="0" err="1">
                <a:effectLst/>
                <a:latin typeface="Times New Roman" panose="02020603050405020304" pitchFamily="18" charset="0"/>
                <a:ea typeface="Calibri" panose="020F0502020204030204" pitchFamily="34" charset="0"/>
                <a:cs typeface="Times New Roman" panose="02020603050405020304" pitchFamily="18" charset="0"/>
              </a:rPr>
              <a:t>Atelopus</a:t>
            </a:r>
            <a:r>
              <a:rPr lang="es-CO" i="1" dirty="0">
                <a:effectLst/>
                <a:latin typeface="Times New Roman" panose="02020603050405020304" pitchFamily="18" charset="0"/>
                <a:ea typeface="Calibri" panose="020F0502020204030204" pitchFamily="34" charset="0"/>
                <a:cs typeface="Times New Roman" panose="02020603050405020304" pitchFamily="18" charset="0"/>
              </a:rPr>
              <a:t> </a:t>
            </a:r>
            <a:r>
              <a:rPr lang="es-CO" i="1" dirty="0" err="1">
                <a:effectLst/>
                <a:latin typeface="Times New Roman" panose="02020603050405020304" pitchFamily="18" charset="0"/>
                <a:ea typeface="Calibri" panose="020F0502020204030204" pitchFamily="34" charset="0"/>
                <a:cs typeface="Times New Roman" panose="02020603050405020304" pitchFamily="18" charset="0"/>
              </a:rPr>
              <a:t>sp</a:t>
            </a:r>
            <a:r>
              <a:rPr lang="es-CO" dirty="0">
                <a:effectLst/>
                <a:latin typeface="Times New Roman" panose="02020603050405020304" pitchFamily="18" charset="0"/>
                <a:ea typeface="Calibri" panose="020F0502020204030204" pitchFamily="34" charset="0"/>
                <a:cs typeface="Times New Roman" panose="02020603050405020304" pitchFamily="18" charset="0"/>
              </a:rPr>
              <a:t> y </a:t>
            </a:r>
            <a:r>
              <a:rPr lang="es-CO" i="1" dirty="0" err="1">
                <a:effectLst/>
                <a:latin typeface="Times New Roman" panose="02020603050405020304" pitchFamily="18" charset="0"/>
                <a:ea typeface="Calibri" panose="020F0502020204030204" pitchFamily="34" charset="0"/>
                <a:cs typeface="Times New Roman" panose="02020603050405020304" pitchFamily="18" charset="0"/>
              </a:rPr>
              <a:t>Gastroteca</a:t>
            </a:r>
            <a:r>
              <a:rPr lang="es-CO" i="1" dirty="0">
                <a:effectLst/>
                <a:latin typeface="Times New Roman" panose="02020603050405020304" pitchFamily="18" charset="0"/>
                <a:ea typeface="Calibri" panose="020F0502020204030204" pitchFamily="34" charset="0"/>
                <a:cs typeface="Times New Roman" panose="02020603050405020304" pitchFamily="18" charset="0"/>
              </a:rPr>
              <a:t> </a:t>
            </a:r>
            <a:r>
              <a:rPr lang="es-CO" i="1" dirty="0" err="1">
                <a:effectLst/>
                <a:latin typeface="Times New Roman" panose="02020603050405020304" pitchFamily="18" charset="0"/>
                <a:ea typeface="Calibri" panose="020F0502020204030204" pitchFamily="34" charset="0"/>
                <a:cs typeface="Times New Roman" panose="02020603050405020304" pitchFamily="18" charset="0"/>
              </a:rPr>
              <a:t>sp</a:t>
            </a:r>
            <a:r>
              <a:rPr lang="es-CO" dirty="0">
                <a:effectLst/>
                <a:latin typeface="Times New Roman" panose="02020603050405020304" pitchFamily="18" charset="0"/>
                <a:ea typeface="Calibri" panose="020F0502020204030204" pitchFamily="34" charset="0"/>
                <a:cs typeface="Times New Roman" panose="02020603050405020304" pitchFamily="18" charset="0"/>
              </a:rPr>
              <a:t>. Dentro del grupo de los reptiles se destacan las lagartijas.</a:t>
            </a:r>
          </a:p>
          <a:p>
            <a:pPr algn="ctr"/>
            <a:endParaRPr lang="es-CO" sz="1600" dirty="0"/>
          </a:p>
        </p:txBody>
      </p:sp>
      <p:sp>
        <p:nvSpPr>
          <p:cNvPr id="8" name="Flecha: a la derecha 7">
            <a:extLst>
              <a:ext uri="{FF2B5EF4-FFF2-40B4-BE49-F238E27FC236}">
                <a16:creationId xmlns:a16="http://schemas.microsoft.com/office/drawing/2014/main" id="{858A7AD6-5885-82B8-8E23-78A83025F61E}"/>
              </a:ext>
            </a:extLst>
          </p:cNvPr>
          <p:cNvSpPr/>
          <p:nvPr/>
        </p:nvSpPr>
        <p:spPr>
          <a:xfrm>
            <a:off x="5691809" y="914400"/>
            <a:ext cx="404191" cy="51683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9A80E343-E18E-58E1-8ED6-5FF42CA2AE03}"/>
              </a:ext>
            </a:extLst>
          </p:cNvPr>
          <p:cNvSpPr/>
          <p:nvPr/>
        </p:nvSpPr>
        <p:spPr>
          <a:xfrm>
            <a:off x="6261656" y="2001078"/>
            <a:ext cx="4929809" cy="7818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Calibri" panose="020F0502020204030204" pitchFamily="34" charset="0"/>
                <a:cs typeface="Times New Roman" panose="02020603050405020304" pitchFamily="18" charset="0"/>
              </a:rPr>
              <a:t>La Fauna presente en el municipio de Apulo está representada en las siguientes especies </a:t>
            </a:r>
            <a:endParaRPr lang="es-CO" dirty="0">
              <a:latin typeface="Times New Roman" panose="02020603050405020304" pitchFamily="18" charset="0"/>
              <a:cs typeface="Times New Roman" panose="02020603050405020304" pitchFamily="18" charset="0"/>
            </a:endParaRPr>
          </a:p>
        </p:txBody>
      </p:sp>
      <p:sp>
        <p:nvSpPr>
          <p:cNvPr id="10" name="Flecha: curvada hacia la izquierda 9">
            <a:extLst>
              <a:ext uri="{FF2B5EF4-FFF2-40B4-BE49-F238E27FC236}">
                <a16:creationId xmlns:a16="http://schemas.microsoft.com/office/drawing/2014/main" id="{4FCD265D-0CC6-1ACF-317C-CBDCDB2F077B}"/>
              </a:ext>
            </a:extLst>
          </p:cNvPr>
          <p:cNvSpPr/>
          <p:nvPr/>
        </p:nvSpPr>
        <p:spPr>
          <a:xfrm>
            <a:off x="11357121" y="1272208"/>
            <a:ext cx="530087" cy="12324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1" name="Flecha: hacia la izquierda 10">
            <a:extLst>
              <a:ext uri="{FF2B5EF4-FFF2-40B4-BE49-F238E27FC236}">
                <a16:creationId xmlns:a16="http://schemas.microsoft.com/office/drawing/2014/main" id="{A1AD8D79-F657-A45E-9C9A-9C5C3C5D0128}"/>
              </a:ext>
            </a:extLst>
          </p:cNvPr>
          <p:cNvSpPr/>
          <p:nvPr/>
        </p:nvSpPr>
        <p:spPr>
          <a:xfrm>
            <a:off x="5665304" y="2196546"/>
            <a:ext cx="404191" cy="516835"/>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61010419-FC6B-ADBB-7327-BA31F6EE8D9D}"/>
              </a:ext>
            </a:extLst>
          </p:cNvPr>
          <p:cNvSpPr/>
          <p:nvPr/>
        </p:nvSpPr>
        <p:spPr>
          <a:xfrm>
            <a:off x="3445982" y="1751559"/>
            <a:ext cx="1961318"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Culebra Boa</a:t>
            </a:r>
          </a:p>
        </p:txBody>
      </p:sp>
      <p:sp>
        <p:nvSpPr>
          <p:cNvPr id="14" name="Rectángulo: esquinas redondeadas 13">
            <a:extLst>
              <a:ext uri="{FF2B5EF4-FFF2-40B4-BE49-F238E27FC236}">
                <a16:creationId xmlns:a16="http://schemas.microsoft.com/office/drawing/2014/main" id="{A3EB97D7-8E93-E3B5-E1F8-4DA08F39EB3C}"/>
              </a:ext>
            </a:extLst>
          </p:cNvPr>
          <p:cNvSpPr/>
          <p:nvPr/>
        </p:nvSpPr>
        <p:spPr>
          <a:xfrm>
            <a:off x="8753060" y="4830417"/>
            <a:ext cx="1961318"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Canario Coronado</a:t>
            </a:r>
            <a:endParaRPr lang="es-CO" b="1" dirty="0"/>
          </a:p>
        </p:txBody>
      </p:sp>
      <p:sp>
        <p:nvSpPr>
          <p:cNvPr id="15" name="Rectángulo: esquinas redondeadas 14">
            <a:extLst>
              <a:ext uri="{FF2B5EF4-FFF2-40B4-BE49-F238E27FC236}">
                <a16:creationId xmlns:a16="http://schemas.microsoft.com/office/drawing/2014/main" id="{E1E0769A-AF80-70BC-2424-291F275C4EBA}"/>
              </a:ext>
            </a:extLst>
          </p:cNvPr>
          <p:cNvSpPr/>
          <p:nvPr/>
        </p:nvSpPr>
        <p:spPr>
          <a:xfrm>
            <a:off x="6069495" y="4830418"/>
            <a:ext cx="2504662"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Saltarina Azul Gloriosa</a:t>
            </a:r>
          </a:p>
        </p:txBody>
      </p:sp>
      <p:sp>
        <p:nvSpPr>
          <p:cNvPr id="16" name="Rectángulo: esquinas redondeadas 15">
            <a:extLst>
              <a:ext uri="{FF2B5EF4-FFF2-40B4-BE49-F238E27FC236}">
                <a16:creationId xmlns:a16="http://schemas.microsoft.com/office/drawing/2014/main" id="{92709906-32BA-9149-9187-9B6ED916F32A}"/>
              </a:ext>
            </a:extLst>
          </p:cNvPr>
          <p:cNvSpPr/>
          <p:nvPr/>
        </p:nvSpPr>
        <p:spPr>
          <a:xfrm>
            <a:off x="3445982" y="3313045"/>
            <a:ext cx="1961318"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Arañas Saltarinas</a:t>
            </a:r>
          </a:p>
        </p:txBody>
      </p:sp>
      <p:sp>
        <p:nvSpPr>
          <p:cNvPr id="17" name="Rectángulo: esquinas redondeadas 16">
            <a:extLst>
              <a:ext uri="{FF2B5EF4-FFF2-40B4-BE49-F238E27FC236}">
                <a16:creationId xmlns:a16="http://schemas.microsoft.com/office/drawing/2014/main" id="{41C7E286-614C-6579-E1F5-38D364224E71}"/>
              </a:ext>
            </a:extLst>
          </p:cNvPr>
          <p:cNvSpPr/>
          <p:nvPr/>
        </p:nvSpPr>
        <p:spPr>
          <a:xfrm>
            <a:off x="651217" y="3342163"/>
            <a:ext cx="2194886"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Cucarachero Bicolor</a:t>
            </a:r>
          </a:p>
        </p:txBody>
      </p:sp>
      <p:sp>
        <p:nvSpPr>
          <p:cNvPr id="18" name="Rectángulo: esquinas redondeadas 17">
            <a:extLst>
              <a:ext uri="{FF2B5EF4-FFF2-40B4-BE49-F238E27FC236}">
                <a16:creationId xmlns:a16="http://schemas.microsoft.com/office/drawing/2014/main" id="{9B43660C-929F-E934-106A-23A8054B35D8}"/>
              </a:ext>
            </a:extLst>
          </p:cNvPr>
          <p:cNvSpPr/>
          <p:nvPr/>
        </p:nvSpPr>
        <p:spPr>
          <a:xfrm>
            <a:off x="8753060" y="2941983"/>
            <a:ext cx="2101596"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Zambullidor Menor</a:t>
            </a:r>
          </a:p>
        </p:txBody>
      </p:sp>
      <p:sp>
        <p:nvSpPr>
          <p:cNvPr id="19" name="Rectángulo: esquinas redondeadas 18">
            <a:extLst>
              <a:ext uri="{FF2B5EF4-FFF2-40B4-BE49-F238E27FC236}">
                <a16:creationId xmlns:a16="http://schemas.microsoft.com/office/drawing/2014/main" id="{C7C7043C-9673-DD90-C3F4-4138952ACCFD}"/>
              </a:ext>
            </a:extLst>
          </p:cNvPr>
          <p:cNvSpPr/>
          <p:nvPr/>
        </p:nvSpPr>
        <p:spPr>
          <a:xfrm>
            <a:off x="6400790" y="2908852"/>
            <a:ext cx="1961318"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Avefría Tero</a:t>
            </a:r>
            <a:endParaRPr lang="es-CO" b="1" dirty="0"/>
          </a:p>
        </p:txBody>
      </p:sp>
      <p:sp>
        <p:nvSpPr>
          <p:cNvPr id="20" name="Rectángulo: esquinas redondeadas 19">
            <a:extLst>
              <a:ext uri="{FF2B5EF4-FFF2-40B4-BE49-F238E27FC236}">
                <a16:creationId xmlns:a16="http://schemas.microsoft.com/office/drawing/2014/main" id="{E6EECBA6-8E3A-2A71-01F9-2832F35F8378}"/>
              </a:ext>
            </a:extLst>
          </p:cNvPr>
          <p:cNvSpPr/>
          <p:nvPr/>
        </p:nvSpPr>
        <p:spPr>
          <a:xfrm>
            <a:off x="341658" y="1751559"/>
            <a:ext cx="2547721"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Murciélago </a:t>
            </a:r>
            <a:r>
              <a:rPr lang="es-CO" sz="1800" b="1" dirty="0" err="1">
                <a:effectLst/>
                <a:latin typeface="Calibri" panose="020F0502020204030204" pitchFamily="34" charset="0"/>
                <a:ea typeface="Calibri" panose="020F0502020204030204" pitchFamily="34" charset="0"/>
                <a:cs typeface="Times New Roman" panose="02020603050405020304" pitchFamily="18" charset="0"/>
              </a:rPr>
              <a:t>Saccopteryx</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Imagen 20" descr="Banca de madera&#10;&#10;Descripción generada automáticamente con confianza baja">
            <a:extLst>
              <a:ext uri="{FF2B5EF4-FFF2-40B4-BE49-F238E27FC236}">
                <a16:creationId xmlns:a16="http://schemas.microsoft.com/office/drawing/2014/main" id="{4E52AFF5-13F4-6048-3119-3D2AD14E1D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08" t="33671" r="4651" b="27800"/>
          <a:stretch/>
        </p:blipFill>
        <p:spPr bwMode="auto">
          <a:xfrm>
            <a:off x="3393079" y="2157325"/>
            <a:ext cx="2066400" cy="1169670"/>
          </a:xfrm>
          <a:prstGeom prst="rect">
            <a:avLst/>
          </a:prstGeom>
          <a:ln>
            <a:noFill/>
          </a:ln>
          <a:effectLst>
            <a:softEdge rad="112500"/>
          </a:effectLst>
          <a:extLst>
            <a:ext uri="{53640926-AAD7-44D8-BBD7-CCE9431645EC}">
              <a14:shadowObscured xmlns:a14="http://schemas.microsoft.com/office/drawing/2010/main"/>
            </a:ext>
          </a:extLst>
        </p:spPr>
      </p:pic>
      <p:pic>
        <p:nvPicPr>
          <p:cNvPr id="22" name="Imagen 21" descr="Un gato encima de una superficie de madera&#10;&#10;Descripción generada automáticamente con confianza baja">
            <a:extLst>
              <a:ext uri="{FF2B5EF4-FFF2-40B4-BE49-F238E27FC236}">
                <a16:creationId xmlns:a16="http://schemas.microsoft.com/office/drawing/2014/main" id="{FC984040-D8E3-1AA2-4EC9-D9B6C541CE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03" t="11920" r="8952" b="24968"/>
          <a:stretch/>
        </p:blipFill>
        <p:spPr bwMode="auto">
          <a:xfrm>
            <a:off x="824477" y="2198122"/>
            <a:ext cx="1582084" cy="108179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3" name="Imagen 22" descr="Un pájaro parado en una roca&#10;&#10;Descripción generada automáticamente con confianza media">
            <a:extLst>
              <a:ext uri="{FF2B5EF4-FFF2-40B4-BE49-F238E27FC236}">
                <a16:creationId xmlns:a16="http://schemas.microsoft.com/office/drawing/2014/main" id="{FC84BC1B-B5B9-42D8-E4CB-379EF87F8B36}"/>
              </a:ext>
            </a:extLst>
          </p:cNvPr>
          <p:cNvPicPr>
            <a:picLocks noChangeAspect="1"/>
          </p:cNvPicPr>
          <p:nvPr/>
        </p:nvPicPr>
        <p:blipFill rotWithShape="1">
          <a:blip r:embed="rId4">
            <a:extLst>
              <a:ext uri="{28A0092B-C50C-407E-A947-70E740481C1C}">
                <a14:useLocalDpi xmlns:a14="http://schemas.microsoft.com/office/drawing/2010/main" val="0"/>
              </a:ext>
            </a:extLst>
          </a:blip>
          <a:srcRect l="30936" t="35974" r="41042" b="27464"/>
          <a:stretch/>
        </p:blipFill>
        <p:spPr bwMode="auto">
          <a:xfrm>
            <a:off x="947024" y="3780377"/>
            <a:ext cx="1485659" cy="128981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4" name="Imagen 23" descr="Araña sobre una superficie de color verde&#10;&#10;Descripción generada automáticamente con confianza media">
            <a:extLst>
              <a:ext uri="{FF2B5EF4-FFF2-40B4-BE49-F238E27FC236}">
                <a16:creationId xmlns:a16="http://schemas.microsoft.com/office/drawing/2014/main" id="{D069D443-9E52-3FE1-DA37-6D06173D8669}"/>
              </a:ext>
            </a:extLst>
          </p:cNvPr>
          <p:cNvPicPr>
            <a:picLocks noChangeAspect="1"/>
          </p:cNvPicPr>
          <p:nvPr/>
        </p:nvPicPr>
        <p:blipFill rotWithShape="1">
          <a:blip r:embed="rId5">
            <a:extLst>
              <a:ext uri="{28A0092B-C50C-407E-A947-70E740481C1C}">
                <a14:useLocalDpi xmlns:a14="http://schemas.microsoft.com/office/drawing/2010/main" val="0"/>
              </a:ext>
            </a:extLst>
          </a:blip>
          <a:srcRect l="31837" t="43183" r="42648" b="36858"/>
          <a:stretch/>
        </p:blipFill>
        <p:spPr bwMode="auto">
          <a:xfrm>
            <a:off x="3657668" y="3743739"/>
            <a:ext cx="1377315" cy="136309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5" name="Imagen 24" descr="Ave parada en el pasto&#10;&#10;Descripción generada automáticamente">
            <a:extLst>
              <a:ext uri="{FF2B5EF4-FFF2-40B4-BE49-F238E27FC236}">
                <a16:creationId xmlns:a16="http://schemas.microsoft.com/office/drawing/2014/main" id="{B1B4D8C7-69B2-4DF4-3E88-3317EA2B9F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15" t="10847" r="31590" b="6796"/>
          <a:stretch/>
        </p:blipFill>
        <p:spPr bwMode="auto">
          <a:xfrm>
            <a:off x="6686158" y="3388250"/>
            <a:ext cx="1438275" cy="138684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6" name="Imagen 25" descr="Un pájaro parado en un cuerpo de agua&#10;&#10;Descripción generada automáticamente">
            <a:extLst>
              <a:ext uri="{FF2B5EF4-FFF2-40B4-BE49-F238E27FC236}">
                <a16:creationId xmlns:a16="http://schemas.microsoft.com/office/drawing/2014/main" id="{B6562193-1D50-2C65-5E21-A056B6CA701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96535" y="3378310"/>
            <a:ext cx="1705610" cy="1386840"/>
          </a:xfrm>
          <a:prstGeom prst="rect">
            <a:avLst/>
          </a:prstGeom>
          <a:ln>
            <a:noFill/>
          </a:ln>
          <a:effectLst>
            <a:outerShdw blurRad="190500" algn="tl" rotWithShape="0">
              <a:srgbClr val="000000">
                <a:alpha val="70000"/>
              </a:srgbClr>
            </a:outerShdw>
          </a:effectLst>
        </p:spPr>
      </p:pic>
      <p:pic>
        <p:nvPicPr>
          <p:cNvPr id="27" name="Imagen 26" descr="Una rama con hojas verdes&#10;&#10;Descripción generada automáticamente con confianza media">
            <a:extLst>
              <a:ext uri="{FF2B5EF4-FFF2-40B4-BE49-F238E27FC236}">
                <a16:creationId xmlns:a16="http://schemas.microsoft.com/office/drawing/2014/main" id="{59D70888-5CA5-A4DA-D780-E3DC1E88CC00}"/>
              </a:ext>
            </a:extLst>
          </p:cNvPr>
          <p:cNvPicPr>
            <a:picLocks noChangeAspect="1"/>
          </p:cNvPicPr>
          <p:nvPr/>
        </p:nvPicPr>
        <p:blipFill rotWithShape="1">
          <a:blip r:embed="rId8">
            <a:extLst>
              <a:ext uri="{28A0092B-C50C-407E-A947-70E740481C1C}">
                <a14:useLocalDpi xmlns:a14="http://schemas.microsoft.com/office/drawing/2010/main" val="0"/>
              </a:ext>
            </a:extLst>
          </a:blip>
          <a:srcRect l="13157" t="32772" r="10992" b="39675"/>
          <a:stretch/>
        </p:blipFill>
        <p:spPr bwMode="auto">
          <a:xfrm>
            <a:off x="6469688" y="5370223"/>
            <a:ext cx="1871213" cy="108634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8" name="Imagen 27" descr="Un loro en la mano&#10;&#10;Descripción generada automáticamente con confianza media">
            <a:extLst>
              <a:ext uri="{FF2B5EF4-FFF2-40B4-BE49-F238E27FC236}">
                <a16:creationId xmlns:a16="http://schemas.microsoft.com/office/drawing/2014/main" id="{1D472E1D-A168-95D0-6193-6DF4F05A079A}"/>
              </a:ext>
            </a:extLst>
          </p:cNvPr>
          <p:cNvPicPr>
            <a:picLocks noChangeAspect="1"/>
          </p:cNvPicPr>
          <p:nvPr/>
        </p:nvPicPr>
        <p:blipFill rotWithShape="1">
          <a:blip r:embed="rId9">
            <a:extLst>
              <a:ext uri="{28A0092B-C50C-407E-A947-70E740481C1C}">
                <a14:useLocalDpi xmlns:a14="http://schemas.microsoft.com/office/drawing/2010/main" val="0"/>
              </a:ext>
            </a:extLst>
          </a:blip>
          <a:srcRect l="18967" t="44698" r="27846" b="28393"/>
          <a:stretch/>
        </p:blipFill>
        <p:spPr bwMode="auto">
          <a:xfrm>
            <a:off x="8737142" y="5370223"/>
            <a:ext cx="1946275" cy="108634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29" name="Rectángulo: esquinas redondeadas 28">
            <a:extLst>
              <a:ext uri="{FF2B5EF4-FFF2-40B4-BE49-F238E27FC236}">
                <a16:creationId xmlns:a16="http://schemas.microsoft.com/office/drawing/2014/main" id="{FE5843EA-F226-3990-E481-F67BECD157E3}"/>
              </a:ext>
            </a:extLst>
          </p:cNvPr>
          <p:cNvSpPr/>
          <p:nvPr/>
        </p:nvSpPr>
        <p:spPr>
          <a:xfrm>
            <a:off x="3214573" y="5156305"/>
            <a:ext cx="2312500"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Tortuga Gravada</a:t>
            </a:r>
          </a:p>
        </p:txBody>
      </p:sp>
      <p:pic>
        <p:nvPicPr>
          <p:cNvPr id="30" name="Imagen 29" descr="Cocodrilo en el agua&#10;&#10;Descripción generada automáticamente">
            <a:extLst>
              <a:ext uri="{FF2B5EF4-FFF2-40B4-BE49-F238E27FC236}">
                <a16:creationId xmlns:a16="http://schemas.microsoft.com/office/drawing/2014/main" id="{B715E454-9576-CD26-0C02-DB5986F5B88A}"/>
              </a:ext>
            </a:extLst>
          </p:cNvPr>
          <p:cNvPicPr>
            <a:picLocks noChangeAspect="1"/>
          </p:cNvPicPr>
          <p:nvPr/>
        </p:nvPicPr>
        <p:blipFill rotWithShape="1">
          <a:blip r:embed="rId10">
            <a:extLst>
              <a:ext uri="{28A0092B-C50C-407E-A947-70E740481C1C}">
                <a14:useLocalDpi xmlns:a14="http://schemas.microsoft.com/office/drawing/2010/main" val="0"/>
              </a:ext>
            </a:extLst>
          </a:blip>
          <a:srcRect l="12838" t="17953" r="15061" b="9173"/>
          <a:stretch/>
        </p:blipFill>
        <p:spPr bwMode="auto">
          <a:xfrm>
            <a:off x="3627994" y="5659067"/>
            <a:ext cx="1485659" cy="116484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ángulo: esquinas redondeadas 30">
            <a:extLst>
              <a:ext uri="{FF2B5EF4-FFF2-40B4-BE49-F238E27FC236}">
                <a16:creationId xmlns:a16="http://schemas.microsoft.com/office/drawing/2014/main" id="{745D3123-DE69-2650-D3BE-84CA0856D41E}"/>
              </a:ext>
            </a:extLst>
          </p:cNvPr>
          <p:cNvSpPr/>
          <p:nvPr/>
        </p:nvSpPr>
        <p:spPr>
          <a:xfrm>
            <a:off x="533603" y="5184117"/>
            <a:ext cx="2312500" cy="371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Corbatita Amarilla</a:t>
            </a:r>
          </a:p>
        </p:txBody>
      </p:sp>
      <p:pic>
        <p:nvPicPr>
          <p:cNvPr id="32" name="Imagen 31" descr="Ave parada en la rama de un árbol&#10;&#10;Descripción generada automáticamente">
            <a:extLst>
              <a:ext uri="{FF2B5EF4-FFF2-40B4-BE49-F238E27FC236}">
                <a16:creationId xmlns:a16="http://schemas.microsoft.com/office/drawing/2014/main" id="{C94A02D8-69C3-C1CD-2398-710C1F8B7F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8027" t="26985" r="25971" b="15511"/>
          <a:stretch/>
        </p:blipFill>
        <p:spPr bwMode="auto">
          <a:xfrm>
            <a:off x="1219023" y="5659067"/>
            <a:ext cx="1149985" cy="115268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3" name="Flecha: hacia la izquierda 32">
            <a:extLst>
              <a:ext uri="{FF2B5EF4-FFF2-40B4-BE49-F238E27FC236}">
                <a16:creationId xmlns:a16="http://schemas.microsoft.com/office/drawing/2014/main" id="{BDB6F06E-8957-C9EF-CF95-50C2ECE09720}"/>
              </a:ext>
            </a:extLst>
          </p:cNvPr>
          <p:cNvSpPr/>
          <p:nvPr/>
        </p:nvSpPr>
        <p:spPr>
          <a:xfrm>
            <a:off x="2929858" y="1715634"/>
            <a:ext cx="404191" cy="442909"/>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34" name="Flecha: curvada hacia la derecha 33">
            <a:extLst>
              <a:ext uri="{FF2B5EF4-FFF2-40B4-BE49-F238E27FC236}">
                <a16:creationId xmlns:a16="http://schemas.microsoft.com/office/drawing/2014/main" id="{D67E6557-E395-DD04-5A37-B66ADDE70807}"/>
              </a:ext>
            </a:extLst>
          </p:cNvPr>
          <p:cNvSpPr/>
          <p:nvPr/>
        </p:nvSpPr>
        <p:spPr>
          <a:xfrm>
            <a:off x="144847" y="2993928"/>
            <a:ext cx="522459" cy="1169670"/>
          </a:xfrm>
          <a:prstGeom prst="curv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solidFill>
                <a:schemeClr val="tx1"/>
              </a:solidFill>
            </a:endParaRPr>
          </a:p>
        </p:txBody>
      </p:sp>
      <p:sp>
        <p:nvSpPr>
          <p:cNvPr id="35" name="Flecha: a la derecha 34">
            <a:extLst>
              <a:ext uri="{FF2B5EF4-FFF2-40B4-BE49-F238E27FC236}">
                <a16:creationId xmlns:a16="http://schemas.microsoft.com/office/drawing/2014/main" id="{53F2C41C-5D2D-4B67-4818-0752C2632666}"/>
              </a:ext>
            </a:extLst>
          </p:cNvPr>
          <p:cNvSpPr/>
          <p:nvPr/>
        </p:nvSpPr>
        <p:spPr>
          <a:xfrm>
            <a:off x="2952014" y="3286539"/>
            <a:ext cx="404191" cy="51683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366160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CE8C2674-38C8-C1E8-2317-D7B3ACA76CB3}"/>
              </a:ext>
            </a:extLst>
          </p:cNvPr>
          <p:cNvSpPr/>
          <p:nvPr/>
        </p:nvSpPr>
        <p:spPr>
          <a:xfrm>
            <a:off x="610095" y="959357"/>
            <a:ext cx="2372139" cy="5035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Bailarín Blanco</a:t>
            </a:r>
          </a:p>
        </p:txBody>
      </p:sp>
      <p:sp>
        <p:nvSpPr>
          <p:cNvPr id="5" name="Rectángulo: esquinas redondeadas 4">
            <a:extLst>
              <a:ext uri="{FF2B5EF4-FFF2-40B4-BE49-F238E27FC236}">
                <a16:creationId xmlns:a16="http://schemas.microsoft.com/office/drawing/2014/main" id="{FBB01EB8-2ABD-9797-95C6-749E0B447A07}"/>
              </a:ext>
            </a:extLst>
          </p:cNvPr>
          <p:cNvSpPr/>
          <p:nvPr/>
        </p:nvSpPr>
        <p:spPr>
          <a:xfrm>
            <a:off x="4116223" y="3485021"/>
            <a:ext cx="2372139" cy="5035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Iguana Verde</a:t>
            </a:r>
            <a:endParaRPr lang="es-CO" b="1" dirty="0"/>
          </a:p>
        </p:txBody>
      </p:sp>
      <p:sp>
        <p:nvSpPr>
          <p:cNvPr id="6" name="Rectángulo: esquinas redondeadas 5">
            <a:extLst>
              <a:ext uri="{FF2B5EF4-FFF2-40B4-BE49-F238E27FC236}">
                <a16:creationId xmlns:a16="http://schemas.microsoft.com/office/drawing/2014/main" id="{347A8975-16C6-3D39-8E43-8F7A11E28136}"/>
              </a:ext>
            </a:extLst>
          </p:cNvPr>
          <p:cNvSpPr/>
          <p:nvPr/>
        </p:nvSpPr>
        <p:spPr>
          <a:xfrm>
            <a:off x="528031" y="3485021"/>
            <a:ext cx="2372139" cy="5035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Coral Capuchina Transandina</a:t>
            </a:r>
          </a:p>
        </p:txBody>
      </p:sp>
      <p:sp>
        <p:nvSpPr>
          <p:cNvPr id="7" name="Rectángulo: esquinas redondeadas 6">
            <a:extLst>
              <a:ext uri="{FF2B5EF4-FFF2-40B4-BE49-F238E27FC236}">
                <a16:creationId xmlns:a16="http://schemas.microsoft.com/office/drawing/2014/main" id="{EFEA0296-A24A-03E9-3289-226CE3101E7C}"/>
              </a:ext>
            </a:extLst>
          </p:cNvPr>
          <p:cNvSpPr/>
          <p:nvPr/>
        </p:nvSpPr>
        <p:spPr>
          <a:xfrm>
            <a:off x="7544951" y="3765327"/>
            <a:ext cx="2372139" cy="5035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Tortolita Canela</a:t>
            </a:r>
          </a:p>
          <a:p>
            <a:pPr algn="ctr"/>
            <a:endParaRPr lang="es-CO" dirty="0"/>
          </a:p>
        </p:txBody>
      </p:sp>
      <p:sp>
        <p:nvSpPr>
          <p:cNvPr id="8" name="Rectángulo: esquinas redondeadas 7">
            <a:extLst>
              <a:ext uri="{FF2B5EF4-FFF2-40B4-BE49-F238E27FC236}">
                <a16:creationId xmlns:a16="http://schemas.microsoft.com/office/drawing/2014/main" id="{7DC299FA-0C47-AF78-00A7-8275834D98C1}"/>
              </a:ext>
            </a:extLst>
          </p:cNvPr>
          <p:cNvSpPr/>
          <p:nvPr/>
        </p:nvSpPr>
        <p:spPr>
          <a:xfrm>
            <a:off x="7833464" y="953182"/>
            <a:ext cx="2372139" cy="5035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Turpial Amarillo</a:t>
            </a:r>
          </a:p>
          <a:p>
            <a:pPr algn="ctr"/>
            <a:endParaRPr lang="es-CO" dirty="0"/>
          </a:p>
        </p:txBody>
      </p:sp>
      <p:sp>
        <p:nvSpPr>
          <p:cNvPr id="9" name="Rectángulo: esquinas redondeadas 8">
            <a:extLst>
              <a:ext uri="{FF2B5EF4-FFF2-40B4-BE49-F238E27FC236}">
                <a16:creationId xmlns:a16="http://schemas.microsoft.com/office/drawing/2014/main" id="{3F6578F1-7E02-F131-8897-D610CAF07E3E}"/>
              </a:ext>
            </a:extLst>
          </p:cNvPr>
          <p:cNvSpPr/>
          <p:nvPr/>
        </p:nvSpPr>
        <p:spPr>
          <a:xfrm>
            <a:off x="4084758" y="953182"/>
            <a:ext cx="2372139" cy="5035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Sapo Gigante</a:t>
            </a:r>
          </a:p>
        </p:txBody>
      </p:sp>
      <p:pic>
        <p:nvPicPr>
          <p:cNvPr id="16" name="Imagen 15" descr="Un pájaro parado en una rama&#10;&#10;Descripción generada automáticamente">
            <a:extLst>
              <a:ext uri="{FF2B5EF4-FFF2-40B4-BE49-F238E27FC236}">
                <a16:creationId xmlns:a16="http://schemas.microsoft.com/office/drawing/2014/main" id="{3F020B5A-9A46-879D-B785-898B955F73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25" t="18501" r="3578" b="9024"/>
          <a:stretch/>
        </p:blipFill>
        <p:spPr bwMode="auto">
          <a:xfrm>
            <a:off x="796587" y="1722731"/>
            <a:ext cx="2042720" cy="150249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Imagen 16" descr="Una rana de color verde&#10;&#10;Descripción generada automáticamente con confianza media">
            <a:extLst>
              <a:ext uri="{FF2B5EF4-FFF2-40B4-BE49-F238E27FC236}">
                <a16:creationId xmlns:a16="http://schemas.microsoft.com/office/drawing/2014/main" id="{B1B20460-ABC7-BA99-8922-5178586B8C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82" r="17090" b="8802"/>
          <a:stretch/>
        </p:blipFill>
        <p:spPr bwMode="auto">
          <a:xfrm>
            <a:off x="4347339" y="1595727"/>
            <a:ext cx="1961515" cy="150249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0" name="Imagen 19" descr="Ave parada sobre una rama&#10;&#10;Descripción generada automáticamente">
            <a:extLst>
              <a:ext uri="{FF2B5EF4-FFF2-40B4-BE49-F238E27FC236}">
                <a16:creationId xmlns:a16="http://schemas.microsoft.com/office/drawing/2014/main" id="{80A17379-E422-CC50-13A2-B2B2FA5A9444}"/>
              </a:ext>
            </a:extLst>
          </p:cNvPr>
          <p:cNvPicPr>
            <a:picLocks noChangeAspect="1"/>
          </p:cNvPicPr>
          <p:nvPr/>
        </p:nvPicPr>
        <p:blipFill rotWithShape="1">
          <a:blip r:embed="rId4">
            <a:extLst>
              <a:ext uri="{28A0092B-C50C-407E-A947-70E740481C1C}">
                <a14:useLocalDpi xmlns:a14="http://schemas.microsoft.com/office/drawing/2010/main" val="0"/>
              </a:ext>
            </a:extLst>
          </a:blip>
          <a:srcRect l="22945" t="32762" r="34998" b="38989"/>
          <a:stretch/>
        </p:blipFill>
        <p:spPr bwMode="auto">
          <a:xfrm>
            <a:off x="7958435" y="1620330"/>
            <a:ext cx="1808424" cy="150249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1" name="Imagen 20" descr="Un pájaro en la rama de un arbol&#10;&#10;Descripción generada automáticamente">
            <a:extLst>
              <a:ext uri="{FF2B5EF4-FFF2-40B4-BE49-F238E27FC236}">
                <a16:creationId xmlns:a16="http://schemas.microsoft.com/office/drawing/2014/main" id="{5628CD5E-5C49-1CC9-1462-2574A639F4D7}"/>
              </a:ext>
            </a:extLst>
          </p:cNvPr>
          <p:cNvPicPr>
            <a:picLocks noChangeAspect="1"/>
          </p:cNvPicPr>
          <p:nvPr/>
        </p:nvPicPr>
        <p:blipFill rotWithShape="1">
          <a:blip r:embed="rId5">
            <a:extLst>
              <a:ext uri="{28A0092B-C50C-407E-A947-70E740481C1C}">
                <a14:useLocalDpi xmlns:a14="http://schemas.microsoft.com/office/drawing/2010/main" val="0"/>
              </a:ext>
            </a:extLst>
          </a:blip>
          <a:srcRect l="35257" t="35464" r="33638" b="27203"/>
          <a:stretch/>
        </p:blipFill>
        <p:spPr bwMode="auto">
          <a:xfrm>
            <a:off x="7658507" y="4407342"/>
            <a:ext cx="2108352" cy="142021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2" name="Imagen 21" descr="Imagen que contiene bicicleta, piedra, calle, banqueta&#10;&#10;Descripción generada automáticamente">
            <a:extLst>
              <a:ext uri="{FF2B5EF4-FFF2-40B4-BE49-F238E27FC236}">
                <a16:creationId xmlns:a16="http://schemas.microsoft.com/office/drawing/2014/main" id="{D372362D-EF3B-CDF6-22E3-F8449A2971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503" t="2661" r="2498" b="21810"/>
          <a:stretch/>
        </p:blipFill>
        <p:spPr bwMode="auto">
          <a:xfrm>
            <a:off x="796587" y="4407344"/>
            <a:ext cx="1893625" cy="142021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3" name="Imagen 22" descr="Un lagarto sobre una roca&#10;&#10;Descripción generada automáticamente con confianza media">
            <a:extLst>
              <a:ext uri="{FF2B5EF4-FFF2-40B4-BE49-F238E27FC236}">
                <a16:creationId xmlns:a16="http://schemas.microsoft.com/office/drawing/2014/main" id="{6BB4EDCB-3805-0BC6-AB4D-3AEAD08DDD7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4014" y="4277013"/>
            <a:ext cx="1893625" cy="1420219"/>
          </a:xfrm>
          <a:prstGeom prst="rect">
            <a:avLst/>
          </a:prstGeom>
          <a:ln>
            <a:noFill/>
          </a:ln>
          <a:effectLst>
            <a:outerShdw blurRad="190500" algn="tl" rotWithShape="0">
              <a:srgbClr val="000000">
                <a:alpha val="70000"/>
              </a:srgbClr>
            </a:outerShdw>
          </a:effectLst>
        </p:spPr>
      </p:pic>
      <p:sp>
        <p:nvSpPr>
          <p:cNvPr id="24" name="Flecha: a la derecha 23">
            <a:extLst>
              <a:ext uri="{FF2B5EF4-FFF2-40B4-BE49-F238E27FC236}">
                <a16:creationId xmlns:a16="http://schemas.microsoft.com/office/drawing/2014/main" id="{C167E6E0-01CA-26E0-8465-E362BE911264}"/>
              </a:ext>
            </a:extLst>
          </p:cNvPr>
          <p:cNvSpPr/>
          <p:nvPr/>
        </p:nvSpPr>
        <p:spPr>
          <a:xfrm>
            <a:off x="3256277" y="1035054"/>
            <a:ext cx="478140" cy="49966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25" name="Flecha: a la derecha 24">
            <a:extLst>
              <a:ext uri="{FF2B5EF4-FFF2-40B4-BE49-F238E27FC236}">
                <a16:creationId xmlns:a16="http://schemas.microsoft.com/office/drawing/2014/main" id="{997A58B7-2EBF-210F-4D8C-9D51A2D040AD}"/>
              </a:ext>
            </a:extLst>
          </p:cNvPr>
          <p:cNvSpPr/>
          <p:nvPr/>
        </p:nvSpPr>
        <p:spPr>
          <a:xfrm>
            <a:off x="6807238" y="1016280"/>
            <a:ext cx="478140" cy="4996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6" name="Flecha: hacia abajo 25">
            <a:extLst>
              <a:ext uri="{FF2B5EF4-FFF2-40B4-BE49-F238E27FC236}">
                <a16:creationId xmlns:a16="http://schemas.microsoft.com/office/drawing/2014/main" id="{DA8082FD-19F1-A76C-57E8-A74C6A39271B}"/>
              </a:ext>
            </a:extLst>
          </p:cNvPr>
          <p:cNvSpPr/>
          <p:nvPr/>
        </p:nvSpPr>
        <p:spPr>
          <a:xfrm>
            <a:off x="8569291" y="3280992"/>
            <a:ext cx="569843" cy="43792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27" name="Flecha: hacia la izquierda 26">
            <a:extLst>
              <a:ext uri="{FF2B5EF4-FFF2-40B4-BE49-F238E27FC236}">
                <a16:creationId xmlns:a16="http://schemas.microsoft.com/office/drawing/2014/main" id="{CE7E4845-2AF0-E273-7990-E1D17BD5C643}"/>
              </a:ext>
            </a:extLst>
          </p:cNvPr>
          <p:cNvSpPr/>
          <p:nvPr/>
        </p:nvSpPr>
        <p:spPr>
          <a:xfrm>
            <a:off x="6807238" y="3385393"/>
            <a:ext cx="418837" cy="4996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8" name="Flecha: hacia la izquierda 27">
            <a:extLst>
              <a:ext uri="{FF2B5EF4-FFF2-40B4-BE49-F238E27FC236}">
                <a16:creationId xmlns:a16="http://schemas.microsoft.com/office/drawing/2014/main" id="{D5CEC068-FC90-CE72-C302-566F29AA490A}"/>
              </a:ext>
            </a:extLst>
          </p:cNvPr>
          <p:cNvSpPr/>
          <p:nvPr/>
        </p:nvSpPr>
        <p:spPr>
          <a:xfrm>
            <a:off x="3058532" y="3478393"/>
            <a:ext cx="478140" cy="499668"/>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1705511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18CBF5-DB86-AEC6-D505-E60DD45210C7}"/>
              </a:ext>
            </a:extLst>
          </p:cNvPr>
          <p:cNvSpPr>
            <a:spLocks noGrp="1"/>
          </p:cNvSpPr>
          <p:nvPr>
            <p:ph type="ctrTitle"/>
          </p:nvPr>
        </p:nvSpPr>
        <p:spPr>
          <a:xfrm>
            <a:off x="1112520" y="1485232"/>
            <a:ext cx="9966960" cy="3035808"/>
          </a:xfrm>
        </p:spPr>
        <p:txBody>
          <a:bodyPr/>
          <a:lstStyle/>
          <a:p>
            <a:r>
              <a:rPr lang="es-MX" sz="9600" b="1" dirty="0"/>
              <a:t>Aspectos Generales</a:t>
            </a:r>
            <a:endParaRPr lang="es-CO" dirty="0"/>
          </a:p>
        </p:txBody>
      </p:sp>
      <p:pic>
        <p:nvPicPr>
          <p:cNvPr id="4" name="Imagen 3" descr="Alcaldia de Apulo  Cundinamarca">
            <a:extLst>
              <a:ext uri="{FF2B5EF4-FFF2-40B4-BE49-F238E27FC236}">
                <a16:creationId xmlns:a16="http://schemas.microsoft.com/office/drawing/2014/main" id="{BEE70AF9-38A3-1772-372E-61883BD43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72745" y="5675519"/>
            <a:ext cx="932204" cy="857803"/>
          </a:xfrm>
          <a:prstGeom prst="rect">
            <a:avLst/>
          </a:prstGeom>
          <a:noFill/>
          <a:ln>
            <a:noFill/>
          </a:ln>
        </p:spPr>
      </p:pic>
      <p:pic>
        <p:nvPicPr>
          <p:cNvPr id="5" name="Imagen 4">
            <a:extLst>
              <a:ext uri="{FF2B5EF4-FFF2-40B4-BE49-F238E27FC236}">
                <a16:creationId xmlns:a16="http://schemas.microsoft.com/office/drawing/2014/main" id="{64AE2460-A9D9-FBA8-88DC-AB5533D65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08" y="159108"/>
            <a:ext cx="1119588" cy="1054793"/>
          </a:xfrm>
          <a:prstGeom prst="rect">
            <a:avLst/>
          </a:prstGeom>
        </p:spPr>
      </p:pic>
      <p:sp>
        <p:nvSpPr>
          <p:cNvPr id="6" name="Título 1">
            <a:extLst>
              <a:ext uri="{FF2B5EF4-FFF2-40B4-BE49-F238E27FC236}">
                <a16:creationId xmlns:a16="http://schemas.microsoft.com/office/drawing/2014/main" id="{6DA37496-E60E-2123-6D83-BC2126895E1E}"/>
              </a:ext>
            </a:extLst>
          </p:cNvPr>
          <p:cNvSpPr txBox="1">
            <a:spLocks/>
          </p:cNvSpPr>
          <p:nvPr/>
        </p:nvSpPr>
        <p:spPr>
          <a:xfrm>
            <a:off x="1264920" y="3882888"/>
            <a:ext cx="5904506" cy="790552"/>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4"/>
                  <a:srcRect/>
                  <a:tile tx="6350" ty="-127000" sx="65000" sy="64000" flip="none" algn="tl"/>
                </a:blipFill>
                <a:latin typeface="+mj-lt"/>
                <a:ea typeface="+mj-ea"/>
                <a:cs typeface="+mj-cs"/>
              </a:defRPr>
            </a:lvl1pPr>
          </a:lstStyle>
          <a:p>
            <a:endParaRPr lang="es-CO" dirty="0"/>
          </a:p>
        </p:txBody>
      </p:sp>
      <p:sp>
        <p:nvSpPr>
          <p:cNvPr id="7" name="Título 1">
            <a:extLst>
              <a:ext uri="{FF2B5EF4-FFF2-40B4-BE49-F238E27FC236}">
                <a16:creationId xmlns:a16="http://schemas.microsoft.com/office/drawing/2014/main" id="{A3C7B4AE-0F12-A6EC-D82C-DE61C2A1A200}"/>
              </a:ext>
            </a:extLst>
          </p:cNvPr>
          <p:cNvSpPr txBox="1">
            <a:spLocks/>
          </p:cNvSpPr>
          <p:nvPr/>
        </p:nvSpPr>
        <p:spPr>
          <a:xfrm>
            <a:off x="937702" y="5234609"/>
            <a:ext cx="9966960" cy="1471898"/>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4"/>
                  <a:srcRect/>
                  <a:tile tx="6350" ty="-127000" sx="65000" sy="64000" flip="none" algn="tl"/>
                </a:blipFill>
                <a:latin typeface="+mj-lt"/>
                <a:ea typeface="+mj-ea"/>
                <a:cs typeface="+mj-cs"/>
              </a:defRPr>
            </a:lvl1pPr>
          </a:lstStyle>
          <a:p>
            <a:endParaRPr lang="es-CO" sz="1600" dirty="0"/>
          </a:p>
        </p:txBody>
      </p:sp>
      <p:sp>
        <p:nvSpPr>
          <p:cNvPr id="8" name="Título 1">
            <a:extLst>
              <a:ext uri="{FF2B5EF4-FFF2-40B4-BE49-F238E27FC236}">
                <a16:creationId xmlns:a16="http://schemas.microsoft.com/office/drawing/2014/main" id="{58C77BD8-CD6F-1933-4DB6-A56F03F17FA5}"/>
              </a:ext>
            </a:extLst>
          </p:cNvPr>
          <p:cNvSpPr txBox="1">
            <a:spLocks/>
          </p:cNvSpPr>
          <p:nvPr/>
        </p:nvSpPr>
        <p:spPr>
          <a:xfrm>
            <a:off x="3426461" y="4174775"/>
            <a:ext cx="6288819" cy="1061883"/>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4"/>
                  <a:srcRect/>
                  <a:tile tx="6350" ty="-127000" sx="65000" sy="64000" flip="none" algn="tl"/>
                </a:blipFill>
                <a:latin typeface="+mj-lt"/>
                <a:ea typeface="+mj-ea"/>
                <a:cs typeface="+mj-cs"/>
              </a:defRPr>
            </a:lvl1pPr>
          </a:lstStyle>
          <a:p>
            <a:pPr algn="r"/>
            <a:r>
              <a:rPr lang="es-MX" sz="2400" b="1" dirty="0"/>
              <a:t>ALCALDIA DE APULO-CUNDINAMARCA</a:t>
            </a:r>
            <a:endParaRPr lang="es-CO" sz="2400" dirty="0"/>
          </a:p>
        </p:txBody>
      </p:sp>
    </p:spTree>
    <p:extLst>
      <p:ext uri="{BB962C8B-B14F-4D97-AF65-F5344CB8AC3E}">
        <p14:creationId xmlns:p14="http://schemas.microsoft.com/office/powerpoint/2010/main" val="1238253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FA880-05D5-E718-F703-66F56E73C0B9}"/>
              </a:ext>
            </a:extLst>
          </p:cNvPr>
          <p:cNvSpPr>
            <a:spLocks noGrp="1"/>
          </p:cNvSpPr>
          <p:nvPr>
            <p:ph type="title"/>
          </p:nvPr>
        </p:nvSpPr>
        <p:spPr/>
        <p:txBody>
          <a:bodyPr/>
          <a:lstStyle/>
          <a:p>
            <a:r>
              <a:rPr lang="es-MX" dirty="0"/>
              <a:t>PROBLEMÁTICA AMBIENTAL de la fauna</a:t>
            </a:r>
            <a:endParaRPr lang="es-CO" dirty="0"/>
          </a:p>
        </p:txBody>
      </p:sp>
      <p:sp>
        <p:nvSpPr>
          <p:cNvPr id="4" name="Rectángulo: esquinas redondeadas 3">
            <a:extLst>
              <a:ext uri="{FF2B5EF4-FFF2-40B4-BE49-F238E27FC236}">
                <a16:creationId xmlns:a16="http://schemas.microsoft.com/office/drawing/2014/main" id="{EF4A7B08-BB88-E109-1EE6-74D0E6C3FDF2}"/>
              </a:ext>
            </a:extLst>
          </p:cNvPr>
          <p:cNvSpPr/>
          <p:nvPr/>
        </p:nvSpPr>
        <p:spPr>
          <a:xfrm>
            <a:off x="560170" y="2112330"/>
            <a:ext cx="4187687" cy="9773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2000" dirty="0">
                <a:effectLst/>
                <a:latin typeface="Times New Roman" panose="02020603050405020304" pitchFamily="18" charset="0"/>
                <a:ea typeface="Calibri" panose="020F0502020204030204" pitchFamily="34" charset="0"/>
                <a:cs typeface="Times New Roman" panose="02020603050405020304" pitchFamily="18" charset="0"/>
              </a:rPr>
              <a:t>Una de las principales problemáticas ambientales asociada a la perdida de la biodiversidad está vinculada a:</a:t>
            </a:r>
            <a:endParaRPr lang="es-CO" sz="2000" dirty="0">
              <a:latin typeface="Times New Roman" panose="02020603050405020304" pitchFamily="18"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1202FECE-9D85-4798-4478-D1A68AF15F88}"/>
              </a:ext>
            </a:extLst>
          </p:cNvPr>
          <p:cNvSpPr/>
          <p:nvPr/>
        </p:nvSpPr>
        <p:spPr>
          <a:xfrm>
            <a:off x="4918346" y="2395596"/>
            <a:ext cx="609600" cy="41081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6A0E41D6-B4F3-1047-3885-E053EA81AF95}"/>
              </a:ext>
            </a:extLst>
          </p:cNvPr>
          <p:cNvSpPr/>
          <p:nvPr/>
        </p:nvSpPr>
        <p:spPr>
          <a:xfrm>
            <a:off x="5617132" y="2253963"/>
            <a:ext cx="1828800" cy="6940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2000" dirty="0">
                <a:latin typeface="Times New Roman" panose="02020603050405020304" pitchFamily="18" charset="0"/>
                <a:cs typeface="Times New Roman" panose="02020603050405020304" pitchFamily="18" charset="0"/>
              </a:rPr>
              <a:t>La agricultura</a:t>
            </a:r>
          </a:p>
        </p:txBody>
      </p:sp>
      <p:sp>
        <p:nvSpPr>
          <p:cNvPr id="7" name="Flecha: a la derecha 6">
            <a:extLst>
              <a:ext uri="{FF2B5EF4-FFF2-40B4-BE49-F238E27FC236}">
                <a16:creationId xmlns:a16="http://schemas.microsoft.com/office/drawing/2014/main" id="{AFB03C2D-BD4C-7761-9E15-90C1B577E2B3}"/>
              </a:ext>
            </a:extLst>
          </p:cNvPr>
          <p:cNvSpPr/>
          <p:nvPr/>
        </p:nvSpPr>
        <p:spPr>
          <a:xfrm>
            <a:off x="7601379" y="2395596"/>
            <a:ext cx="609600" cy="41081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32CB0A3A-B9EB-AFF0-9E18-A238A910FD95}"/>
              </a:ext>
            </a:extLst>
          </p:cNvPr>
          <p:cNvSpPr/>
          <p:nvPr/>
        </p:nvSpPr>
        <p:spPr>
          <a:xfrm>
            <a:off x="8315207" y="1933494"/>
            <a:ext cx="3789291" cy="13350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s-CO"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s-CO" sz="2000" dirty="0">
                <a:effectLst/>
                <a:latin typeface="Times New Roman" panose="02020603050405020304" pitchFamily="18" charset="0"/>
                <a:ea typeface="Calibri" panose="020F0502020204030204" pitchFamily="34" charset="0"/>
                <a:cs typeface="Times New Roman" panose="02020603050405020304" pitchFamily="18" charset="0"/>
              </a:rPr>
              <a:t>ya que es un indicador que acaba con el 70% de la perdida estimada en biodiversidad terrestre. </a:t>
            </a:r>
          </a:p>
          <a:p>
            <a:r>
              <a:rPr lang="es-CO"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s-CO" dirty="0">
              <a:latin typeface="Arial" panose="020B0604020202020204" pitchFamily="34" charset="0"/>
              <a:cs typeface="Arial" panose="020B0604020202020204" pitchFamily="34" charset="0"/>
            </a:endParaRPr>
          </a:p>
        </p:txBody>
      </p:sp>
      <p:pic>
        <p:nvPicPr>
          <p:cNvPr id="2050" name="Picture 2" descr="venta Lote de Terreno en Apulo, Cundinamarca - puntopropiedad.com">
            <a:extLst>
              <a:ext uri="{FF2B5EF4-FFF2-40B4-BE49-F238E27FC236}">
                <a16:creationId xmlns:a16="http://schemas.microsoft.com/office/drawing/2014/main" id="{2AF24318-D99F-AB4B-5FAB-535EC567F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515" y="3428999"/>
            <a:ext cx="3789292" cy="27742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0" name="Conector recto 9">
            <a:extLst>
              <a:ext uri="{FF2B5EF4-FFF2-40B4-BE49-F238E27FC236}">
                <a16:creationId xmlns:a16="http://schemas.microsoft.com/office/drawing/2014/main" id="{27660483-24B2-0684-CFCA-8BEF36CE25B4}"/>
              </a:ext>
            </a:extLst>
          </p:cNvPr>
          <p:cNvCxnSpPr>
            <a:cxnSpLocks/>
          </p:cNvCxnSpPr>
          <p:nvPr/>
        </p:nvCxnSpPr>
        <p:spPr>
          <a:xfrm>
            <a:off x="4174435" y="3391298"/>
            <a:ext cx="13535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90B61EC1-5D4B-51C2-5EF2-FB1F7BFA06AC}"/>
              </a:ext>
            </a:extLst>
          </p:cNvPr>
          <p:cNvCxnSpPr>
            <a:cxnSpLocks/>
          </p:cNvCxnSpPr>
          <p:nvPr/>
        </p:nvCxnSpPr>
        <p:spPr>
          <a:xfrm>
            <a:off x="4147931" y="3429000"/>
            <a:ext cx="0" cy="957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73C8FFBE-05DC-3820-9AE6-20B936ED71ED}"/>
              </a:ext>
            </a:extLst>
          </p:cNvPr>
          <p:cNvCxnSpPr>
            <a:cxnSpLocks/>
          </p:cNvCxnSpPr>
          <p:nvPr/>
        </p:nvCxnSpPr>
        <p:spPr>
          <a:xfrm>
            <a:off x="6667101" y="6246730"/>
            <a:ext cx="13535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797539C9-E088-2FC3-A650-18320AA73C68}"/>
              </a:ext>
            </a:extLst>
          </p:cNvPr>
          <p:cNvCxnSpPr>
            <a:cxnSpLocks/>
          </p:cNvCxnSpPr>
          <p:nvPr/>
        </p:nvCxnSpPr>
        <p:spPr>
          <a:xfrm>
            <a:off x="8020612" y="5245760"/>
            <a:ext cx="0" cy="95747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Gráfico 25" descr="Cultivos contorno">
            <a:extLst>
              <a:ext uri="{FF2B5EF4-FFF2-40B4-BE49-F238E27FC236}">
                <a16:creationId xmlns:a16="http://schemas.microsoft.com/office/drawing/2014/main" id="{D4282B19-6C4D-BEC8-4385-8C641DB68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688" y="5902174"/>
            <a:ext cx="801755" cy="801755"/>
          </a:xfrm>
          <a:prstGeom prst="rect">
            <a:avLst/>
          </a:prstGeom>
        </p:spPr>
      </p:pic>
      <p:pic>
        <p:nvPicPr>
          <p:cNvPr id="28" name="Gráfico 27" descr="Agricultura contorno">
            <a:extLst>
              <a:ext uri="{FF2B5EF4-FFF2-40B4-BE49-F238E27FC236}">
                <a16:creationId xmlns:a16="http://schemas.microsoft.com/office/drawing/2014/main" id="{153FF8C8-3761-1766-916F-A98B6163BA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9913" y="183012"/>
            <a:ext cx="914400" cy="914400"/>
          </a:xfrm>
          <a:prstGeom prst="rect">
            <a:avLst/>
          </a:prstGeom>
        </p:spPr>
      </p:pic>
      <p:pic>
        <p:nvPicPr>
          <p:cNvPr id="30" name="Gráfico 29" descr="Hombre granjero con relleno sólido">
            <a:extLst>
              <a:ext uri="{FF2B5EF4-FFF2-40B4-BE49-F238E27FC236}">
                <a16:creationId xmlns:a16="http://schemas.microsoft.com/office/drawing/2014/main" id="{86C7A990-2142-4544-1521-F19E70DE4A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9679" y="5746030"/>
            <a:ext cx="914400" cy="914400"/>
          </a:xfrm>
          <a:prstGeom prst="rect">
            <a:avLst/>
          </a:prstGeom>
        </p:spPr>
      </p:pic>
      <p:pic>
        <p:nvPicPr>
          <p:cNvPr id="32" name="Gráfico 31" descr="Semillas con relleno sólido">
            <a:extLst>
              <a:ext uri="{FF2B5EF4-FFF2-40B4-BE49-F238E27FC236}">
                <a16:creationId xmlns:a16="http://schemas.microsoft.com/office/drawing/2014/main" id="{3A877E81-E338-49B8-A424-4444E95FF5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70" y="166446"/>
            <a:ext cx="914400" cy="914400"/>
          </a:xfrm>
          <a:prstGeom prst="rect">
            <a:avLst/>
          </a:prstGeom>
        </p:spPr>
      </p:pic>
    </p:spTree>
    <p:extLst>
      <p:ext uri="{BB962C8B-B14F-4D97-AF65-F5344CB8AC3E}">
        <p14:creationId xmlns:p14="http://schemas.microsoft.com/office/powerpoint/2010/main" val="1312422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B56DA59F-7B8A-7C89-64FE-12B00D400D92}"/>
              </a:ext>
            </a:extLst>
          </p:cNvPr>
          <p:cNvSpPr/>
          <p:nvPr/>
        </p:nvSpPr>
        <p:spPr>
          <a:xfrm>
            <a:off x="1211703" y="175150"/>
            <a:ext cx="3462728" cy="6110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800" dirty="0">
                <a:latin typeface="+mj-lt"/>
              </a:rPr>
              <a:t>HIDROGRAFIA</a:t>
            </a:r>
            <a:endParaRPr lang="es-CO" sz="2800" dirty="0">
              <a:latin typeface="+mj-lt"/>
            </a:endParaRPr>
          </a:p>
        </p:txBody>
      </p:sp>
      <p:sp>
        <p:nvSpPr>
          <p:cNvPr id="5" name="Flecha: hacia abajo 4">
            <a:extLst>
              <a:ext uri="{FF2B5EF4-FFF2-40B4-BE49-F238E27FC236}">
                <a16:creationId xmlns:a16="http://schemas.microsoft.com/office/drawing/2014/main" id="{8CA1CC52-68B2-C65E-5BA4-FF50715762C0}"/>
              </a:ext>
            </a:extLst>
          </p:cNvPr>
          <p:cNvSpPr/>
          <p:nvPr/>
        </p:nvSpPr>
        <p:spPr>
          <a:xfrm>
            <a:off x="2743198" y="832990"/>
            <a:ext cx="399738" cy="16310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dirty="0"/>
          </a:p>
        </p:txBody>
      </p:sp>
      <p:sp>
        <p:nvSpPr>
          <p:cNvPr id="6" name="Rectángulo: esquinas redondeadas 5">
            <a:extLst>
              <a:ext uri="{FF2B5EF4-FFF2-40B4-BE49-F238E27FC236}">
                <a16:creationId xmlns:a16="http://schemas.microsoft.com/office/drawing/2014/main" id="{EA6B2AF0-C1D7-3E75-A5BD-FD390B08A47A}"/>
              </a:ext>
            </a:extLst>
          </p:cNvPr>
          <p:cNvSpPr/>
          <p:nvPr/>
        </p:nvSpPr>
        <p:spPr>
          <a:xfrm>
            <a:off x="246086" y="1059946"/>
            <a:ext cx="5393962" cy="13675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Es importante manifestar que las fuentes hídricas Rio Bogotá,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Calandaima</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y Apulo  en la actualidad son objeto de contaminación (mal manejo de los residuos sólidos) por los habitantes del sector y sobre ellos se asientan urbanizaciones a lo largo del territorio.</a:t>
            </a:r>
            <a:endParaRPr lang="es-CO" sz="2400" dirty="0">
              <a:latin typeface="Times New Roman" panose="02020603050405020304" pitchFamily="18"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7A9694B6-B212-9BD1-1D05-34503B86F27F}"/>
              </a:ext>
            </a:extLst>
          </p:cNvPr>
          <p:cNvSpPr/>
          <p:nvPr/>
        </p:nvSpPr>
        <p:spPr>
          <a:xfrm>
            <a:off x="2743198" y="2472134"/>
            <a:ext cx="399738" cy="18063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dirty="0"/>
          </a:p>
        </p:txBody>
      </p:sp>
      <p:sp>
        <p:nvSpPr>
          <p:cNvPr id="8" name="Rectángulo: esquinas redondeadas 7">
            <a:extLst>
              <a:ext uri="{FF2B5EF4-FFF2-40B4-BE49-F238E27FC236}">
                <a16:creationId xmlns:a16="http://schemas.microsoft.com/office/drawing/2014/main" id="{1A255CE8-B6B2-57FF-7F3C-BEA641C59001}"/>
              </a:ext>
            </a:extLst>
          </p:cNvPr>
          <p:cNvSpPr/>
          <p:nvPr/>
        </p:nvSpPr>
        <p:spPr>
          <a:xfrm>
            <a:off x="246086" y="2697363"/>
            <a:ext cx="5393962" cy="13675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por lo que se observa un conflicto en el uso del suelo, siendo estas dos de las problemáticas más sentidas. Aunado a ello tenemos la explotación de la piedra del rio Apulo, evidenciándose este aspecto en época de verano intenso</a:t>
            </a:r>
            <a:r>
              <a:rPr lang="es-CO" sz="1800" dirty="0">
                <a:effectLst/>
                <a:latin typeface="Arial" panose="020B0604020202020204" pitchFamily="34" charset="0"/>
                <a:ea typeface="Calibri" panose="020F0502020204030204" pitchFamily="34" charset="0"/>
                <a:cs typeface="Times New Roman" panose="02020603050405020304" pitchFamily="18" charset="0"/>
              </a:rPr>
              <a:t>.</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Mapa&#10;&#10;Descripción generada automáticamente con confianza media">
            <a:extLst>
              <a:ext uri="{FF2B5EF4-FFF2-40B4-BE49-F238E27FC236}">
                <a16:creationId xmlns:a16="http://schemas.microsoft.com/office/drawing/2014/main" id="{9A0EA6C1-9B57-4FDC-B2FF-19F3505C5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14" y="4153141"/>
            <a:ext cx="4640706" cy="2397920"/>
          </a:xfrm>
          <a:prstGeom prst="rect">
            <a:avLst/>
          </a:prstGeom>
          <a:ln>
            <a:noFill/>
          </a:ln>
          <a:effectLst>
            <a:outerShdw blurRad="190500" algn="tl" rotWithShape="0">
              <a:srgbClr val="000000">
                <a:alpha val="70000"/>
              </a:srgbClr>
            </a:outerShdw>
          </a:effectLst>
        </p:spPr>
      </p:pic>
      <p:cxnSp>
        <p:nvCxnSpPr>
          <p:cNvPr id="11" name="Conector recto 10">
            <a:extLst>
              <a:ext uri="{FF2B5EF4-FFF2-40B4-BE49-F238E27FC236}">
                <a16:creationId xmlns:a16="http://schemas.microsoft.com/office/drawing/2014/main" id="{AA3E91F0-B823-2881-1186-7225EC772924}"/>
              </a:ext>
            </a:extLst>
          </p:cNvPr>
          <p:cNvCxnSpPr>
            <a:cxnSpLocks/>
          </p:cNvCxnSpPr>
          <p:nvPr/>
        </p:nvCxnSpPr>
        <p:spPr>
          <a:xfrm>
            <a:off x="6096000" y="168030"/>
            <a:ext cx="0" cy="3024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CBA0AC4-5102-2367-D16A-FF1317D3F4B8}"/>
              </a:ext>
            </a:extLst>
          </p:cNvPr>
          <p:cNvCxnSpPr>
            <a:cxnSpLocks/>
          </p:cNvCxnSpPr>
          <p:nvPr/>
        </p:nvCxnSpPr>
        <p:spPr>
          <a:xfrm>
            <a:off x="6108492" y="3777521"/>
            <a:ext cx="0" cy="2883232"/>
          </a:xfrm>
          <a:prstGeom prst="line">
            <a:avLst/>
          </a:prstGeom>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D137C0CA-A980-14B1-0E59-26D1BA9B80EE}"/>
              </a:ext>
            </a:extLst>
          </p:cNvPr>
          <p:cNvSpPr/>
          <p:nvPr/>
        </p:nvSpPr>
        <p:spPr>
          <a:xfrm>
            <a:off x="6006060" y="3397895"/>
            <a:ext cx="179879" cy="171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78421938-5D03-ED4D-9E98-562A59805C90}"/>
              </a:ext>
            </a:extLst>
          </p:cNvPr>
          <p:cNvSpPr txBox="1"/>
          <p:nvPr/>
        </p:nvSpPr>
        <p:spPr>
          <a:xfrm>
            <a:off x="1287906" y="6514401"/>
            <a:ext cx="6093500" cy="338554"/>
          </a:xfrm>
          <a:prstGeom prst="rect">
            <a:avLst/>
          </a:prstGeom>
          <a:noFill/>
        </p:spPr>
        <p:txBody>
          <a:bodyPr wrap="square">
            <a:spAutoFit/>
          </a:bodyPr>
          <a:lstStyle/>
          <a:p>
            <a:r>
              <a:rPr lang="es-CO" sz="1200" b="1" dirty="0">
                <a:effectLst/>
                <a:latin typeface="Times New Roman" panose="02020603050405020304" pitchFamily="18" charset="0"/>
                <a:ea typeface="Calibri" panose="020F0502020204030204" pitchFamily="34" charset="0"/>
              </a:rPr>
              <a:t>Mapa Hidrográfico Muni</a:t>
            </a:r>
            <a:r>
              <a:rPr lang="es-CO" sz="1100" b="1" dirty="0">
                <a:effectLst/>
                <a:latin typeface="Times New Roman" panose="02020603050405020304" pitchFamily="18" charset="0"/>
                <a:ea typeface="Calibri" panose="020F0502020204030204" pitchFamily="34" charset="0"/>
              </a:rPr>
              <a:t>c</a:t>
            </a:r>
            <a:r>
              <a:rPr lang="es-CO" sz="1200" b="1" dirty="0">
                <a:effectLst/>
                <a:latin typeface="Times New Roman" panose="02020603050405020304" pitchFamily="18" charset="0"/>
                <a:ea typeface="Calibri" panose="020F0502020204030204" pitchFamily="34" charset="0"/>
              </a:rPr>
              <a:t>ipio de Apulo</a:t>
            </a:r>
            <a:r>
              <a:rPr lang="es-CO" sz="1600" b="1" dirty="0">
                <a:effectLst/>
                <a:latin typeface="Times New Roman" panose="02020603050405020304" pitchFamily="18" charset="0"/>
                <a:ea typeface="Calibri" panose="020F0502020204030204" pitchFamily="34" charset="0"/>
              </a:rPr>
              <a:t>.</a:t>
            </a:r>
            <a:endParaRPr lang="es-CO" sz="1600" dirty="0"/>
          </a:p>
        </p:txBody>
      </p:sp>
      <p:pic>
        <p:nvPicPr>
          <p:cNvPr id="22" name="Imagen 21" descr="Mapa&#10;&#10;Descripción generada automáticamente">
            <a:extLst>
              <a:ext uri="{FF2B5EF4-FFF2-40B4-BE49-F238E27FC236}">
                <a16:creationId xmlns:a16="http://schemas.microsoft.com/office/drawing/2014/main" id="{66D8A823-3929-A952-E84A-E95EBA058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065" y="210945"/>
            <a:ext cx="4572000" cy="2981960"/>
          </a:xfrm>
          <a:prstGeom prst="rect">
            <a:avLst/>
          </a:prstGeom>
          <a:ln>
            <a:noFill/>
          </a:ln>
          <a:effectLst>
            <a:outerShdw blurRad="190500" algn="tl" rotWithShape="0">
              <a:srgbClr val="000000">
                <a:alpha val="70000"/>
              </a:srgbClr>
            </a:outerShdw>
          </a:effectLst>
        </p:spPr>
      </p:pic>
      <p:sp>
        <p:nvSpPr>
          <p:cNvPr id="24" name="CuadroTexto 23">
            <a:extLst>
              <a:ext uri="{FF2B5EF4-FFF2-40B4-BE49-F238E27FC236}">
                <a16:creationId xmlns:a16="http://schemas.microsoft.com/office/drawing/2014/main" id="{7AA47942-FCF7-C1CE-67E7-9C43DF5CCD9F}"/>
              </a:ext>
            </a:extLst>
          </p:cNvPr>
          <p:cNvSpPr txBox="1"/>
          <p:nvPr/>
        </p:nvSpPr>
        <p:spPr>
          <a:xfrm>
            <a:off x="6002315" y="3189530"/>
            <a:ext cx="6093500" cy="369332"/>
          </a:xfrm>
          <a:prstGeom prst="rect">
            <a:avLst/>
          </a:prstGeom>
          <a:noFill/>
        </p:spPr>
        <p:txBody>
          <a:bodyPr wrap="square">
            <a:spAutoFit/>
          </a:bodyPr>
          <a:lstStyle/>
          <a:p>
            <a:pPr algn="ctr"/>
            <a:r>
              <a:rPr lang="es-CO" sz="1400" b="1" dirty="0">
                <a:effectLst/>
                <a:latin typeface="Times New Roman" panose="02020603050405020304" pitchFamily="18" charset="0"/>
                <a:ea typeface="Calibri" panose="020F0502020204030204" pitchFamily="34" charset="0"/>
              </a:rPr>
              <a:t>Mapa de microcuencas, Municipio de Apulo</a:t>
            </a:r>
            <a:r>
              <a:rPr lang="es-CO" sz="1800" b="1" dirty="0">
                <a:effectLst/>
                <a:latin typeface="Times New Roman" panose="02020603050405020304" pitchFamily="18" charset="0"/>
                <a:ea typeface="Calibri" panose="020F0502020204030204" pitchFamily="34" charset="0"/>
              </a:rPr>
              <a:t>.</a:t>
            </a:r>
            <a:endParaRPr lang="es-CO" dirty="0"/>
          </a:p>
        </p:txBody>
      </p:sp>
      <p:graphicFrame>
        <p:nvGraphicFramePr>
          <p:cNvPr id="26" name="Tabla 25">
            <a:extLst>
              <a:ext uri="{FF2B5EF4-FFF2-40B4-BE49-F238E27FC236}">
                <a16:creationId xmlns:a16="http://schemas.microsoft.com/office/drawing/2014/main" id="{3553A694-7387-91CA-CFEE-FD1B41FCA108}"/>
              </a:ext>
            </a:extLst>
          </p:cNvPr>
          <p:cNvGraphicFramePr>
            <a:graphicFrameLocks noGrp="1"/>
          </p:cNvGraphicFramePr>
          <p:nvPr>
            <p:extLst>
              <p:ext uri="{D42A27DB-BD31-4B8C-83A1-F6EECF244321}">
                <p14:modId xmlns:p14="http://schemas.microsoft.com/office/powerpoint/2010/main" val="3530231976"/>
              </p:ext>
            </p:extLst>
          </p:nvPr>
        </p:nvGraphicFramePr>
        <p:xfrm>
          <a:off x="6763065" y="3677877"/>
          <a:ext cx="4572001" cy="2551518"/>
        </p:xfrm>
        <a:graphic>
          <a:graphicData uri="http://schemas.openxmlformats.org/drawingml/2006/table">
            <a:tbl>
              <a:tblPr firstRow="1" firstCol="1" bandRow="1"/>
              <a:tblGrid>
                <a:gridCol w="1882310">
                  <a:extLst>
                    <a:ext uri="{9D8B030D-6E8A-4147-A177-3AD203B41FA5}">
                      <a16:colId xmlns:a16="http://schemas.microsoft.com/office/drawing/2014/main" val="2101529973"/>
                    </a:ext>
                  </a:extLst>
                </a:gridCol>
                <a:gridCol w="1882310">
                  <a:extLst>
                    <a:ext uri="{9D8B030D-6E8A-4147-A177-3AD203B41FA5}">
                      <a16:colId xmlns:a16="http://schemas.microsoft.com/office/drawing/2014/main" val="1111093982"/>
                    </a:ext>
                  </a:extLst>
                </a:gridCol>
                <a:gridCol w="807381">
                  <a:extLst>
                    <a:ext uri="{9D8B030D-6E8A-4147-A177-3AD203B41FA5}">
                      <a16:colId xmlns:a16="http://schemas.microsoft.com/office/drawing/2014/main" val="1301198530"/>
                    </a:ext>
                  </a:extLst>
                </a:gridCol>
              </a:tblGrid>
              <a:tr h="303810">
                <a:tc>
                  <a:txBody>
                    <a:bodyPr/>
                    <a:lstStyle/>
                    <a:p>
                      <a:pPr algn="ctr">
                        <a:lnSpc>
                          <a:spcPct val="115000"/>
                        </a:lnSpc>
                      </a:pPr>
                      <a:r>
                        <a:rPr lang="es-CO"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SUBCUENCA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s-CO"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MICROCUENCA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s-CO"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AREA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s-CO"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917831852"/>
                  </a:ext>
                </a:extLst>
              </a:tr>
              <a:tr h="200314">
                <a:tc rowSpan="2">
                  <a:txBody>
                    <a:bodyPr/>
                    <a:lstStyle/>
                    <a:p>
                      <a:pPr marL="71755" marR="71755" algn="ctr">
                        <a:lnSpc>
                          <a:spcPct val="115000"/>
                        </a:lnSpc>
                        <a:spcAft>
                          <a:spcPts val="0"/>
                        </a:spcAft>
                      </a:pPr>
                      <a:r>
                        <a:rPr lang="es-CO" sz="900">
                          <a:effectLst/>
                          <a:latin typeface="Arial" panose="020B0604020202020204" pitchFamily="34" charset="0"/>
                          <a:ea typeface="Calibri" panose="020F0502020204030204" pitchFamily="34" charset="0"/>
                          <a:cs typeface="Times New Roman" panose="02020603050405020304" pitchFamily="18" charset="0"/>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15000"/>
                        </a:lnSpc>
                        <a:spcAft>
                          <a:spcPts val="0"/>
                        </a:spcAft>
                      </a:pPr>
                      <a:r>
                        <a:rPr lang="es-CO" sz="9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Rio Bajo Bogotá</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vert="vert27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 Cachimbula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8.692,53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444700868"/>
                  </a:ext>
                </a:extLst>
              </a:tr>
              <a:tr h="303810">
                <a:tc vMerge="1">
                  <a:txBody>
                    <a:bodyPr/>
                    <a:lstStyle/>
                    <a:p>
                      <a:endParaRPr lang="es-CO"/>
                    </a:p>
                  </a:txBody>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Rio Bogotá ( Sector Apulo – Tocaima)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3.112,35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341566483"/>
                  </a:ext>
                </a:extLst>
              </a:tr>
              <a:tr h="200314">
                <a:tc rowSpan="3">
                  <a:txBody>
                    <a:bodyPr/>
                    <a:lstStyle/>
                    <a:p>
                      <a:pPr marL="71755" marR="71755" algn="ctr">
                        <a:lnSpc>
                          <a:spcPct val="115000"/>
                        </a:lnSpc>
                        <a:spcAft>
                          <a:spcPts val="0"/>
                        </a:spcAft>
                      </a:pPr>
                      <a:r>
                        <a:rPr lang="es-CO" sz="900">
                          <a:effectLst/>
                          <a:latin typeface="Arial" panose="020B0604020202020204" pitchFamily="34" charset="0"/>
                          <a:ea typeface="Calibri" panose="020F0502020204030204" pitchFamily="34" charset="0"/>
                          <a:cs typeface="Times New Roman" panose="02020603050405020304" pitchFamily="18" charset="0"/>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s-CO" sz="9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Rio Calndaima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vert="vert27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 Campos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5.043,08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899850174"/>
                  </a:ext>
                </a:extLst>
              </a:tr>
              <a:tr h="303810">
                <a:tc vMerge="1">
                  <a:txBody>
                    <a:bodyPr/>
                    <a:lstStyle/>
                    <a:p>
                      <a:endParaRPr lang="es-CO"/>
                    </a:p>
                  </a:txBody>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Directos Cuenca Media Rio Calandaima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2.983,94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691542984"/>
                  </a:ext>
                </a:extLst>
              </a:tr>
              <a:tr h="303810">
                <a:tc vMerge="1">
                  <a:txBody>
                    <a:bodyPr/>
                    <a:lstStyle/>
                    <a:p>
                      <a:endParaRPr lang="es-CO"/>
                    </a:p>
                  </a:txBody>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Directos cuenca Baja Rio Calandaima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1.997,70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24857869"/>
                  </a:ext>
                </a:extLst>
              </a:tr>
              <a:tr h="303810">
                <a:tc rowSpan="2">
                  <a:txBody>
                    <a:bodyPr/>
                    <a:lstStyle/>
                    <a:p>
                      <a:pPr marL="71755" marR="71755" algn="ctr">
                        <a:lnSpc>
                          <a:spcPct val="115000"/>
                        </a:lnSpc>
                        <a:spcAft>
                          <a:spcPts val="0"/>
                        </a:spcAft>
                      </a:pPr>
                      <a:r>
                        <a:rPr lang="es-CO" sz="900" b="1">
                          <a:effectLst/>
                          <a:latin typeface="Arial" panose="020B0604020202020204" pitchFamily="34" charset="0"/>
                          <a:ea typeface="Calibri" panose="020F0502020204030204" pitchFamily="34" charset="0"/>
                          <a:cs typeface="Times New Roman" panose="02020603050405020304" pitchFamily="18" charset="0"/>
                        </a:rPr>
                        <a:t>Rio Bogotá (Sector Salto – Apulo)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vert="vert27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Rio Bogotá (Sector El Colegio - Apulo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5.926,50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611633293"/>
                  </a:ext>
                </a:extLst>
              </a:tr>
              <a:tr h="200314">
                <a:tc vMerge="1">
                  <a:txBody>
                    <a:bodyPr/>
                    <a:lstStyle/>
                    <a:p>
                      <a:endParaRPr lang="es-CO"/>
                    </a:p>
                  </a:txBody>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 Socotá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1.700,43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378745653"/>
                  </a:ext>
                </a:extLst>
              </a:tr>
              <a:tr h="200314">
                <a:tc rowSpan="2">
                  <a:txBody>
                    <a:bodyPr/>
                    <a:lstStyle/>
                    <a:p>
                      <a:pPr marL="71755" marR="71755" algn="ctr">
                        <a:lnSpc>
                          <a:spcPct val="115000"/>
                        </a:lnSpc>
                        <a:spcAft>
                          <a:spcPts val="0"/>
                        </a:spcAft>
                      </a:pPr>
                      <a:r>
                        <a:rPr lang="es-CO" sz="900" b="1">
                          <a:effectLst/>
                          <a:latin typeface="Arial" panose="020B0604020202020204" pitchFamily="34" charset="0"/>
                          <a:ea typeface="Calibri" panose="020F0502020204030204" pitchFamily="34" charset="0"/>
                          <a:cs typeface="Times New Roman" panose="02020603050405020304" pitchFamily="18" charset="0"/>
                        </a:rPr>
                        <a:t>Rio Apulo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vert="vert27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Q. La Yegüera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s-CO" sz="900">
                          <a:effectLst/>
                          <a:latin typeface="Arial" panose="020B0604020202020204" pitchFamily="34" charset="0"/>
                          <a:ea typeface="Calibri" panose="020F0502020204030204" pitchFamily="34" charset="0"/>
                          <a:cs typeface="Times New Roman" panose="02020603050405020304" pitchFamily="18" charset="0"/>
                        </a:rPr>
                        <a:t>1.870,42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388634870"/>
                  </a:ext>
                </a:extLst>
              </a:tr>
              <a:tr h="223722">
                <a:tc vMerge="1">
                  <a:txBody>
                    <a:bodyPr/>
                    <a:lstStyle/>
                    <a:p>
                      <a:endParaRPr lang="es-CO"/>
                    </a:p>
                  </a:txBody>
                  <a:tcPr/>
                </a:tc>
                <a:tc>
                  <a:txBody>
                    <a:bodyPr/>
                    <a:lstStyle/>
                    <a:p>
                      <a:pPr algn="ctr">
                        <a:lnSpc>
                          <a:spcPct val="115000"/>
                        </a:lnSpc>
                      </a:pPr>
                      <a:r>
                        <a:rPr lang="es-CO" sz="9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Directos Cuenca Baja Rio Apulo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s-CO"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11.457,75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091" marR="6509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501056523"/>
                  </a:ext>
                </a:extLst>
              </a:tr>
            </a:tbl>
          </a:graphicData>
        </a:graphic>
      </p:graphicFrame>
      <p:sp>
        <p:nvSpPr>
          <p:cNvPr id="28" name="CuadroTexto 27">
            <a:extLst>
              <a:ext uri="{FF2B5EF4-FFF2-40B4-BE49-F238E27FC236}">
                <a16:creationId xmlns:a16="http://schemas.microsoft.com/office/drawing/2014/main" id="{24091F30-00C1-5418-4EDE-447987DE6C6A}"/>
              </a:ext>
            </a:extLst>
          </p:cNvPr>
          <p:cNvSpPr txBox="1"/>
          <p:nvPr/>
        </p:nvSpPr>
        <p:spPr>
          <a:xfrm>
            <a:off x="7184036" y="6352781"/>
            <a:ext cx="6093500" cy="369332"/>
          </a:xfrm>
          <a:prstGeom prst="rect">
            <a:avLst/>
          </a:prstGeom>
          <a:noFill/>
        </p:spPr>
        <p:txBody>
          <a:bodyPr wrap="square">
            <a:spAutoFit/>
          </a:bodyPr>
          <a:lstStyle/>
          <a:p>
            <a:r>
              <a:rPr lang="es-CO"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Microcuencas registradas por la CAR</a:t>
            </a:r>
            <a:r>
              <a:rPr lang="es-CO"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b="1" dirty="0"/>
          </a:p>
        </p:txBody>
      </p:sp>
    </p:spTree>
    <p:extLst>
      <p:ext uri="{BB962C8B-B14F-4D97-AF65-F5344CB8AC3E}">
        <p14:creationId xmlns:p14="http://schemas.microsoft.com/office/powerpoint/2010/main" val="1749135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E7E22011-405F-A390-E724-81718D2EE8F8}"/>
              </a:ext>
            </a:extLst>
          </p:cNvPr>
          <p:cNvGraphicFramePr>
            <a:graphicFrameLocks noGrp="1"/>
          </p:cNvGraphicFramePr>
          <p:nvPr>
            <p:extLst>
              <p:ext uri="{D42A27DB-BD31-4B8C-83A1-F6EECF244321}">
                <p14:modId xmlns:p14="http://schemas.microsoft.com/office/powerpoint/2010/main" val="504361372"/>
              </p:ext>
            </p:extLst>
          </p:nvPr>
        </p:nvGraphicFramePr>
        <p:xfrm>
          <a:off x="429718" y="120840"/>
          <a:ext cx="10672995" cy="6616319"/>
        </p:xfrm>
        <a:graphic>
          <a:graphicData uri="http://schemas.openxmlformats.org/drawingml/2006/table">
            <a:tbl>
              <a:tblPr firstRow="1" firstCol="1" bandRow="1">
                <a:tableStyleId>{5C22544A-7EE6-4342-B048-85BDC9FD1C3A}</a:tableStyleId>
              </a:tblPr>
              <a:tblGrid>
                <a:gridCol w="1331611">
                  <a:extLst>
                    <a:ext uri="{9D8B030D-6E8A-4147-A177-3AD203B41FA5}">
                      <a16:colId xmlns:a16="http://schemas.microsoft.com/office/drawing/2014/main" val="1034744371"/>
                    </a:ext>
                  </a:extLst>
                </a:gridCol>
                <a:gridCol w="1355974">
                  <a:extLst>
                    <a:ext uri="{9D8B030D-6E8A-4147-A177-3AD203B41FA5}">
                      <a16:colId xmlns:a16="http://schemas.microsoft.com/office/drawing/2014/main" val="3925672744"/>
                    </a:ext>
                  </a:extLst>
                </a:gridCol>
                <a:gridCol w="1643486">
                  <a:extLst>
                    <a:ext uri="{9D8B030D-6E8A-4147-A177-3AD203B41FA5}">
                      <a16:colId xmlns:a16="http://schemas.microsoft.com/office/drawing/2014/main" val="3641910829"/>
                    </a:ext>
                  </a:extLst>
                </a:gridCol>
                <a:gridCol w="833229">
                  <a:extLst>
                    <a:ext uri="{9D8B030D-6E8A-4147-A177-3AD203B41FA5}">
                      <a16:colId xmlns:a16="http://schemas.microsoft.com/office/drawing/2014/main" val="1829178469"/>
                    </a:ext>
                  </a:extLst>
                </a:gridCol>
                <a:gridCol w="1197029">
                  <a:extLst>
                    <a:ext uri="{9D8B030D-6E8A-4147-A177-3AD203B41FA5}">
                      <a16:colId xmlns:a16="http://schemas.microsoft.com/office/drawing/2014/main" val="2423331585"/>
                    </a:ext>
                  </a:extLst>
                </a:gridCol>
                <a:gridCol w="2155833">
                  <a:extLst>
                    <a:ext uri="{9D8B030D-6E8A-4147-A177-3AD203B41FA5}">
                      <a16:colId xmlns:a16="http://schemas.microsoft.com/office/drawing/2014/main" val="1315848089"/>
                    </a:ext>
                  </a:extLst>
                </a:gridCol>
                <a:gridCol w="2155833">
                  <a:extLst>
                    <a:ext uri="{9D8B030D-6E8A-4147-A177-3AD203B41FA5}">
                      <a16:colId xmlns:a16="http://schemas.microsoft.com/office/drawing/2014/main" val="1465175521"/>
                    </a:ext>
                  </a:extLst>
                </a:gridCol>
              </a:tblGrid>
              <a:tr h="341929">
                <a:tc>
                  <a:txBody>
                    <a:bodyPr/>
                    <a:lstStyle/>
                    <a:p>
                      <a:pPr algn="ctr">
                        <a:lnSpc>
                          <a:spcPct val="115000"/>
                        </a:lnSpc>
                      </a:pPr>
                      <a:r>
                        <a:rPr lang="es-CO" sz="1050" dirty="0">
                          <a:effectLst/>
                        </a:rPr>
                        <a:t>CUENCA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050" dirty="0">
                          <a:effectLst/>
                        </a:rPr>
                        <a:t>SUBCUENCA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050" dirty="0">
                          <a:effectLst/>
                        </a:rPr>
                        <a:t>MICROCUENCA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000" dirty="0">
                          <a:effectLst/>
                        </a:rPr>
                        <a:t>AREA</a:t>
                      </a:r>
                      <a:endParaRPr lang="es-CO" sz="1050" dirty="0">
                        <a:effectLst/>
                      </a:endParaRPr>
                    </a:p>
                    <a:p>
                      <a:pPr algn="ctr">
                        <a:lnSpc>
                          <a:spcPct val="115000"/>
                        </a:lnSpc>
                      </a:pPr>
                      <a:r>
                        <a:rPr lang="es-CO" sz="1000" dirty="0">
                          <a:effectLst/>
                        </a:rPr>
                        <a:t>(Ha)</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050" dirty="0">
                          <a:effectLst/>
                        </a:rPr>
                        <a:t>AREA</a:t>
                      </a:r>
                      <a:endParaRPr lang="es-CO" sz="1100" dirty="0">
                        <a:effectLst/>
                      </a:endParaRPr>
                    </a:p>
                    <a:p>
                      <a:pPr algn="ctr">
                        <a:lnSpc>
                          <a:spcPct val="115000"/>
                        </a:lnSpc>
                      </a:pPr>
                      <a:r>
                        <a:rPr lang="es-CO" sz="1050" dirty="0">
                          <a:effectLst/>
                        </a:rPr>
                        <a:t>(%)</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900" dirty="0">
                          <a:effectLst/>
                        </a:rPr>
                        <a:t>LONGITUD CAUCE PRINCIPAL (Km)</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000" dirty="0">
                          <a:effectLst/>
                        </a:rPr>
                        <a:t>VEREDAS DE INFLUENCIA</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4183089348"/>
                  </a:ext>
                </a:extLst>
              </a:tr>
              <a:tr h="307538">
                <a:tc rowSpan="21">
                  <a:txBody>
                    <a:bodyPr/>
                    <a:lstStyle/>
                    <a:p>
                      <a:pPr marL="71755" marR="71755" algn="ctr">
                        <a:lnSpc>
                          <a:spcPct val="115000"/>
                        </a:lnSpc>
                        <a:spcAft>
                          <a:spcPts val="0"/>
                        </a:spcAft>
                      </a:pPr>
                      <a:r>
                        <a:rPr lang="es-CO" sz="1800" dirty="0">
                          <a:effectLst/>
                        </a:rPr>
                        <a:t> </a:t>
                      </a:r>
                      <a:endParaRPr lang="es-CO" sz="2000" dirty="0">
                        <a:effectLst/>
                      </a:endParaRPr>
                    </a:p>
                    <a:p>
                      <a:pPr marL="71755" marR="71755" algn="ctr">
                        <a:lnSpc>
                          <a:spcPct val="115000"/>
                        </a:lnSpc>
                        <a:spcAft>
                          <a:spcPts val="0"/>
                        </a:spcAft>
                      </a:pPr>
                      <a:r>
                        <a:rPr lang="es-CO" sz="1800" dirty="0">
                          <a:effectLst/>
                        </a:rPr>
                        <a:t>RIO BOGOTA</a:t>
                      </a:r>
                      <a:endParaRPr lang="es-CO" sz="2000" dirty="0">
                        <a:effectLst/>
                      </a:endParaRPr>
                    </a:p>
                    <a:p>
                      <a:pPr marL="71755" marR="71755" algn="ctr">
                        <a:lnSpc>
                          <a:spcPct val="115000"/>
                        </a:lnSpc>
                        <a:spcAft>
                          <a:spcPts val="0"/>
                        </a:spcAft>
                      </a:pPr>
                      <a:r>
                        <a:rPr lang="es-CO" sz="1600" dirty="0">
                          <a:effectLst/>
                        </a:rPr>
                        <a:t> </a:t>
                      </a:r>
                      <a:endParaRPr lang="es-CO" sz="1800" dirty="0">
                        <a:effectLst/>
                      </a:endParaRPr>
                    </a:p>
                    <a:p>
                      <a:pPr marL="71755" marR="71755" algn="ctr">
                        <a:lnSpc>
                          <a:spcPct val="115000"/>
                        </a:lnSpc>
                        <a:spcAft>
                          <a:spcPts val="0"/>
                        </a:spcAft>
                      </a:pPr>
                      <a:r>
                        <a:rPr lang="es-CO" sz="1600" dirty="0">
                          <a:effectLst/>
                        </a:rPr>
                        <a:t> </a:t>
                      </a:r>
                      <a:endParaRPr lang="es-CO" sz="1800" dirty="0">
                        <a:effectLst/>
                      </a:endParaRPr>
                    </a:p>
                    <a:p>
                      <a:pPr marL="71755" marR="71755" algn="ctr">
                        <a:lnSpc>
                          <a:spcPct val="115000"/>
                        </a:lnSpc>
                        <a:spcAft>
                          <a:spcPts val="0"/>
                        </a:spcAft>
                      </a:pPr>
                      <a:r>
                        <a:rPr lang="es-CO" sz="1600" dirty="0">
                          <a:effectLst/>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vert="vert270"/>
                </a:tc>
                <a:tc rowSpan="6">
                  <a:txBody>
                    <a:bodyPr/>
                    <a:lstStyle/>
                    <a:p>
                      <a:pPr marL="71755" marR="71755" algn="ctr">
                        <a:lnSpc>
                          <a:spcPct val="115000"/>
                        </a:lnSpc>
                        <a:spcAft>
                          <a:spcPts val="0"/>
                        </a:spcAft>
                      </a:pPr>
                      <a:r>
                        <a:rPr lang="es-CO" sz="1050" dirty="0">
                          <a:effectLst/>
                        </a:rPr>
                        <a:t> </a:t>
                      </a:r>
                      <a:endParaRPr lang="es-CO" sz="1100" dirty="0">
                        <a:effectLst/>
                      </a:endParaRPr>
                    </a:p>
                    <a:p>
                      <a:pPr marL="71755" marR="71755" algn="ctr">
                        <a:lnSpc>
                          <a:spcPct val="115000"/>
                        </a:lnSpc>
                        <a:spcAft>
                          <a:spcPts val="0"/>
                        </a:spcAft>
                      </a:pPr>
                      <a:r>
                        <a:rPr lang="es-CO" sz="1100" dirty="0">
                          <a:effectLst/>
                        </a:rPr>
                        <a:t>BAJA DEL RÍO BOGOTA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vert="vert270"/>
                </a:tc>
                <a:tc>
                  <a:txBody>
                    <a:bodyPr/>
                    <a:lstStyle/>
                    <a:p>
                      <a:pPr algn="ctr">
                        <a:lnSpc>
                          <a:spcPct val="115000"/>
                        </a:lnSpc>
                      </a:pPr>
                      <a:r>
                        <a:rPr lang="es-CO" sz="1100" dirty="0">
                          <a:effectLst/>
                        </a:rPr>
                        <a:t>Q. La Pedregosa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436.00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3.56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2.51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La Meseta, el Copial y La Naveta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336468579"/>
                  </a:ext>
                </a:extLst>
              </a:tr>
              <a:tr h="358257">
                <a:tc vMerge="1">
                  <a:txBody>
                    <a:bodyPr/>
                    <a:lstStyle/>
                    <a:p>
                      <a:endParaRPr lang="es-CO"/>
                    </a:p>
                  </a:txBody>
                  <a:tcPr/>
                </a:tc>
                <a:tc vMerge="1">
                  <a:txBody>
                    <a:bodyPr/>
                    <a:lstStyle/>
                    <a:p>
                      <a:endParaRPr lang="es-CO"/>
                    </a:p>
                  </a:txBody>
                  <a:tcPr/>
                </a:tc>
                <a:tc>
                  <a:txBody>
                    <a:bodyPr/>
                    <a:lstStyle/>
                    <a:p>
                      <a:pPr algn="ctr">
                        <a:lnSpc>
                          <a:spcPct val="115000"/>
                        </a:lnSpc>
                      </a:pPr>
                      <a:r>
                        <a:rPr lang="es-CO" sz="1100" dirty="0">
                          <a:effectLst/>
                        </a:rPr>
                        <a:t>Q. El Trueno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649.93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5.30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3.73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La Cumbre, Chontaduro y El Trueno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2121111423"/>
                  </a:ext>
                </a:extLst>
              </a:tr>
              <a:tr h="358257">
                <a:tc vMerge="1">
                  <a:txBody>
                    <a:bodyPr/>
                    <a:lstStyle/>
                    <a:p>
                      <a:endParaRPr lang="es-CO"/>
                    </a:p>
                  </a:txBody>
                  <a:tcPr/>
                </a:tc>
                <a:tc vMerge="1">
                  <a:txBody>
                    <a:bodyPr/>
                    <a:lstStyle/>
                    <a:p>
                      <a:endParaRPr lang="es-CO"/>
                    </a:p>
                  </a:txBody>
                  <a:tcPr/>
                </a:tc>
                <a:tc>
                  <a:txBody>
                    <a:bodyPr/>
                    <a:lstStyle/>
                    <a:p>
                      <a:pPr algn="ctr">
                        <a:lnSpc>
                          <a:spcPct val="115000"/>
                        </a:lnSpc>
                      </a:pPr>
                      <a:r>
                        <a:rPr lang="es-CO" sz="1100" dirty="0">
                          <a:effectLst/>
                        </a:rPr>
                        <a:t>Q. El Chontaduro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564.92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4.63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3.53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Chontaduro, La Cumbre y La Pita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2505885107"/>
                  </a:ext>
                </a:extLst>
              </a:tr>
              <a:tr h="543235">
                <a:tc vMerge="1">
                  <a:txBody>
                    <a:bodyPr/>
                    <a:lstStyle/>
                    <a:p>
                      <a:endParaRPr lang="es-CO"/>
                    </a:p>
                  </a:txBody>
                  <a:tcPr/>
                </a:tc>
                <a:tc vMerge="1">
                  <a:txBody>
                    <a:bodyPr/>
                    <a:lstStyle/>
                    <a:p>
                      <a:endParaRPr lang="es-CO"/>
                    </a:p>
                  </a:txBody>
                  <a:tcPr/>
                </a:tc>
                <a:tc>
                  <a:txBody>
                    <a:bodyPr/>
                    <a:lstStyle/>
                    <a:p>
                      <a:pPr algn="ctr">
                        <a:lnSpc>
                          <a:spcPct val="115000"/>
                        </a:lnSpc>
                      </a:pPr>
                      <a:r>
                        <a:rPr lang="es-CO" sz="1100" dirty="0">
                          <a:effectLst/>
                        </a:rPr>
                        <a:t>Q. </a:t>
                      </a:r>
                      <a:r>
                        <a:rPr lang="es-CO" sz="1100" dirty="0" err="1">
                          <a:effectLst/>
                        </a:rPr>
                        <a:t>Cachimbulo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1370.33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11.19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5.39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err="1">
                          <a:effectLst/>
                        </a:rPr>
                        <a:t>Cachimbulo</a:t>
                      </a:r>
                      <a:r>
                        <a:rPr lang="es-CO" sz="1100" dirty="0">
                          <a:effectLst/>
                        </a:rPr>
                        <a:t>, El Trueno, La Horqueta, La Ceiba, Bejucal y San Vicente</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1675695994"/>
                  </a:ext>
                </a:extLst>
              </a:tr>
              <a:tr h="173280">
                <a:tc vMerge="1">
                  <a:txBody>
                    <a:bodyPr/>
                    <a:lstStyle/>
                    <a:p>
                      <a:endParaRPr lang="es-CO"/>
                    </a:p>
                  </a:txBody>
                  <a:tcPr/>
                </a:tc>
                <a:tc vMerge="1">
                  <a:txBody>
                    <a:bodyPr/>
                    <a:lstStyle/>
                    <a:p>
                      <a:endParaRPr lang="es-CO"/>
                    </a:p>
                  </a:txBody>
                  <a:tcPr/>
                </a:tc>
                <a:tc>
                  <a:txBody>
                    <a:bodyPr/>
                    <a:lstStyle/>
                    <a:p>
                      <a:pPr algn="ctr">
                        <a:lnSpc>
                          <a:spcPct val="115000"/>
                        </a:lnSpc>
                      </a:pPr>
                      <a:r>
                        <a:rPr lang="es-CO" sz="1100" dirty="0">
                          <a:effectLst/>
                        </a:rPr>
                        <a:t>Q. La Salada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166.64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1.36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2.01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1493829644"/>
                  </a:ext>
                </a:extLst>
              </a:tr>
              <a:tr h="173280">
                <a:tc vMerge="1">
                  <a:txBody>
                    <a:bodyPr/>
                    <a:lstStyle/>
                    <a:p>
                      <a:endParaRPr lang="es-CO"/>
                    </a:p>
                  </a:txBody>
                  <a:tcPr/>
                </a:tc>
                <a:tc vMerge="1">
                  <a:txBody>
                    <a:bodyPr/>
                    <a:lstStyle/>
                    <a:p>
                      <a:endParaRPr lang="es-CO"/>
                    </a:p>
                  </a:txBody>
                  <a:tcPr/>
                </a:tc>
                <a:tc>
                  <a:txBody>
                    <a:bodyPr/>
                    <a:lstStyle/>
                    <a:p>
                      <a:pPr algn="ctr">
                        <a:lnSpc>
                          <a:spcPct val="115000"/>
                        </a:lnSpc>
                      </a:pPr>
                      <a:r>
                        <a:rPr lang="es-CO" sz="1100" dirty="0">
                          <a:effectLst/>
                        </a:rPr>
                        <a:t>Drenajes Directos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2386.08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23.17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Salcedo, Socotá y El Trueno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2356861248"/>
                  </a:ext>
                </a:extLst>
              </a:tr>
              <a:tr h="173280">
                <a:tc vMerge="1">
                  <a:txBody>
                    <a:bodyPr/>
                    <a:lstStyle/>
                    <a:p>
                      <a:endParaRPr lang="es-CO"/>
                    </a:p>
                  </a:txBody>
                  <a:tcPr/>
                </a:tc>
                <a:tc>
                  <a:txBody>
                    <a:bodyPr/>
                    <a:lstStyle/>
                    <a:p>
                      <a:pPr algn="just">
                        <a:lnSpc>
                          <a:spcPct val="115000"/>
                        </a:lnSpc>
                      </a:pPr>
                      <a:r>
                        <a:rPr lang="es-CO" sz="400">
                          <a:effectLst/>
                        </a:rPr>
                        <a:t> </a:t>
                      </a:r>
                      <a:endParaRPr lang="es-CO" sz="5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601843462"/>
                  </a:ext>
                </a:extLst>
              </a:tr>
              <a:tr h="173280">
                <a:tc vMerge="1">
                  <a:txBody>
                    <a:bodyPr/>
                    <a:lstStyle/>
                    <a:p>
                      <a:endParaRPr lang="es-CO"/>
                    </a:p>
                  </a:txBody>
                  <a:tcPr/>
                </a:tc>
                <a:tc rowSpan="12">
                  <a:txBody>
                    <a:bodyPr/>
                    <a:lstStyle/>
                    <a:p>
                      <a:pPr marL="71755" marR="71755" algn="ctr">
                        <a:lnSpc>
                          <a:spcPct val="115000"/>
                        </a:lnSpc>
                        <a:spcAft>
                          <a:spcPts val="0"/>
                        </a:spcAft>
                      </a:pPr>
                      <a:endParaRPr lang="es-CO" sz="1600" b="1" dirty="0">
                        <a:effectLst/>
                      </a:endParaRPr>
                    </a:p>
                    <a:p>
                      <a:pPr marL="71755" marR="71755" algn="ctr">
                        <a:lnSpc>
                          <a:spcPct val="115000"/>
                        </a:lnSpc>
                        <a:spcAft>
                          <a:spcPts val="0"/>
                        </a:spcAft>
                      </a:pPr>
                      <a:r>
                        <a:rPr lang="es-CO" sz="1600" b="1" dirty="0">
                          <a:effectLst/>
                        </a:rPr>
                        <a:t>RIO APULO</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vert="vert270" anchor="ctr"/>
                </a:tc>
                <a:tc>
                  <a:txBody>
                    <a:bodyPr/>
                    <a:lstStyle/>
                    <a:p>
                      <a:pPr algn="ctr">
                        <a:lnSpc>
                          <a:spcPct val="115000"/>
                        </a:lnSpc>
                      </a:pPr>
                      <a:r>
                        <a:rPr lang="es-CO" sz="1100">
                          <a:effectLst/>
                        </a:rPr>
                        <a:t>Q. La Yegüera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936.96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7.65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6.26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Naranjalito y Pantanos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378508187"/>
                  </a:ext>
                </a:extLst>
              </a:tr>
              <a:tr h="358257">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Q. El Refugio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298.04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2.43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2.64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Parte inferior Naranjalito, Pantanos y La Vega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2683411154"/>
                  </a:ext>
                </a:extLst>
              </a:tr>
              <a:tr h="173280">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2166432500"/>
                  </a:ext>
                </a:extLst>
              </a:tr>
              <a:tr h="466329">
                <a:tc vMerge="1">
                  <a:txBody>
                    <a:bodyPr/>
                    <a:lstStyle/>
                    <a:p>
                      <a:endParaRPr lang="es-CO"/>
                    </a:p>
                  </a:txBody>
                  <a:tcPr/>
                </a:tc>
                <a:tc vMerge="1">
                  <a:txBody>
                    <a:bodyPr/>
                    <a:lstStyle/>
                    <a:p>
                      <a:endParaRPr lang="es-CO"/>
                    </a:p>
                  </a:txBody>
                  <a:tcPr/>
                </a:tc>
                <a:tc>
                  <a:txBody>
                    <a:bodyPr/>
                    <a:lstStyle/>
                    <a:p>
                      <a:pPr algn="ctr">
                        <a:lnSpc>
                          <a:spcPct val="115000"/>
                        </a:lnSpc>
                      </a:pPr>
                      <a:r>
                        <a:rPr lang="es-CO" sz="1100" dirty="0">
                          <a:effectLst/>
                        </a:rPr>
                        <a:t>Q. El Naranjal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513.66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4.19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4.78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Naranjalito y Naranjal, en límites con Pantanos y La Vega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061003820"/>
                  </a:ext>
                </a:extLst>
              </a:tr>
              <a:tr h="173280">
                <a:tc vMerge="1">
                  <a:txBody>
                    <a:bodyPr/>
                    <a:lstStyle/>
                    <a:p>
                      <a:endParaRPr lang="es-CO"/>
                    </a:p>
                  </a:txBody>
                  <a:tcPr/>
                </a:tc>
                <a:tc vMerge="1">
                  <a:txBody>
                    <a:bodyPr/>
                    <a:lstStyle/>
                    <a:p>
                      <a:endParaRPr lang="es-CO"/>
                    </a:p>
                  </a:txBody>
                  <a:tcPr/>
                </a:tc>
                <a:tc>
                  <a:txBody>
                    <a:bodyPr/>
                    <a:lstStyle/>
                    <a:p>
                      <a:pPr algn="ctr">
                        <a:lnSpc>
                          <a:spcPct val="115000"/>
                        </a:lnSpc>
                      </a:pPr>
                      <a:r>
                        <a:rPr lang="es-CO" sz="1100" dirty="0">
                          <a:effectLst/>
                        </a:rPr>
                        <a:t>Q. Charco Largo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538.82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4.40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5.22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Naranjal y Charco Largo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203681948"/>
                  </a:ext>
                </a:extLst>
              </a:tr>
              <a:tr h="307538">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Q. Honda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423.04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3.45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2.91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Límite Palenque y Guacamayas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145978263"/>
                  </a:ext>
                </a:extLst>
              </a:tr>
              <a:tr h="173280">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Q. Aposentos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263.59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2.15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2.80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Guacamayas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1478417320"/>
                  </a:ext>
                </a:extLst>
              </a:tr>
              <a:tr h="173280">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Q. Los Narciso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571.07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4.66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4.39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Charco Largo y Salcedo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2855931664"/>
                  </a:ext>
                </a:extLst>
              </a:tr>
              <a:tr h="358257">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Q. Los Algodones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146.09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1.20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2.50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Límite Palenque y </a:t>
                      </a:r>
                      <a:r>
                        <a:rPr lang="es-CO" sz="1100" dirty="0" err="1">
                          <a:effectLst/>
                        </a:rPr>
                        <a:t>Sòcota</a:t>
                      </a:r>
                      <a:r>
                        <a:rPr lang="es-CO" sz="1100" dirty="0">
                          <a:effectLst/>
                        </a:rPr>
                        <a:t>, pasando La Meseta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332401845"/>
                  </a:ext>
                </a:extLst>
              </a:tr>
              <a:tr h="358257">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Q. Camargo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299.26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2.44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2.78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err="1">
                          <a:effectLst/>
                        </a:rPr>
                        <a:t>Guacana</a:t>
                      </a:r>
                      <a:r>
                        <a:rPr lang="es-CO" sz="1100" dirty="0">
                          <a:effectLst/>
                        </a:rPr>
                        <a:t>, Las Quintas y Paloquemao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21788061"/>
                  </a:ext>
                </a:extLst>
              </a:tr>
              <a:tr h="173280">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Q. El Tropezón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165.83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1.35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1.87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Salcedo límites casco urbano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2142473373"/>
                  </a:ext>
                </a:extLst>
              </a:tr>
              <a:tr h="358257">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Drenajes Directos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766.01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6.26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Naranjal, Palenque, Socotá y Salcedo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129065540"/>
                  </a:ext>
                </a:extLst>
              </a:tr>
              <a:tr h="358257">
                <a:tc vMerge="1">
                  <a:txBody>
                    <a:bodyPr/>
                    <a:lstStyle/>
                    <a:p>
                      <a:endParaRPr lang="es-CO"/>
                    </a:p>
                  </a:txBody>
                  <a:tcPr/>
                </a:tc>
                <a:tc rowSpan="2">
                  <a:txBody>
                    <a:bodyPr/>
                    <a:lstStyle/>
                    <a:p>
                      <a:pPr marL="71755" marR="71755" algn="ctr">
                        <a:lnSpc>
                          <a:spcPct val="115000"/>
                        </a:lnSpc>
                        <a:spcAft>
                          <a:spcPts val="0"/>
                        </a:spcAft>
                      </a:pPr>
                      <a:r>
                        <a:rPr lang="es-CO" sz="900" dirty="0">
                          <a:effectLst/>
                        </a:rPr>
                        <a:t> </a:t>
                      </a:r>
                      <a:endParaRPr lang="es-CO" sz="1000" dirty="0">
                        <a:effectLst/>
                      </a:endParaRPr>
                    </a:p>
                    <a:p>
                      <a:pPr marL="71755" marR="71755" algn="ctr">
                        <a:lnSpc>
                          <a:spcPct val="115000"/>
                        </a:lnSpc>
                        <a:spcAft>
                          <a:spcPts val="0"/>
                        </a:spcAft>
                      </a:pPr>
                      <a:r>
                        <a:rPr lang="es-CO" sz="1000" dirty="0">
                          <a:effectLst/>
                        </a:rPr>
                        <a:t>RIO CALANDAMIA</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vert="vert270"/>
                </a:tc>
                <a:tc>
                  <a:txBody>
                    <a:bodyPr/>
                    <a:lstStyle/>
                    <a:p>
                      <a:pPr algn="ctr">
                        <a:lnSpc>
                          <a:spcPct val="115000"/>
                        </a:lnSpc>
                      </a:pPr>
                      <a:r>
                        <a:rPr lang="es-CO" sz="1100">
                          <a:effectLst/>
                        </a:rPr>
                        <a:t> </a:t>
                      </a:r>
                    </a:p>
                    <a:p>
                      <a:pPr algn="ctr">
                        <a:lnSpc>
                          <a:spcPct val="115000"/>
                        </a:lnSpc>
                      </a:pPr>
                      <a:r>
                        <a:rPr lang="es-CO" sz="1100">
                          <a:effectLst/>
                        </a:rPr>
                        <a:t>Q. La Colorada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p>
                    <a:p>
                      <a:pPr algn="ctr">
                        <a:lnSpc>
                          <a:spcPct val="115000"/>
                        </a:lnSpc>
                      </a:pPr>
                      <a:r>
                        <a:rPr lang="es-CO" sz="1100">
                          <a:effectLst/>
                        </a:rPr>
                        <a:t>217.97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p>
                    <a:p>
                      <a:pPr algn="ctr">
                        <a:lnSpc>
                          <a:spcPct val="115000"/>
                        </a:lnSpc>
                      </a:pPr>
                      <a:r>
                        <a:rPr lang="es-CO" sz="1100">
                          <a:effectLst/>
                        </a:rPr>
                        <a:t>1.78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 </a:t>
                      </a:r>
                    </a:p>
                    <a:p>
                      <a:pPr algn="ctr">
                        <a:lnSpc>
                          <a:spcPct val="115000"/>
                        </a:lnSpc>
                      </a:pPr>
                      <a:r>
                        <a:rPr lang="es-CO" sz="1100" dirty="0">
                          <a:effectLst/>
                        </a:rPr>
                        <a:t>7.64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Santa Ana y San Antonio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433388965"/>
                  </a:ext>
                </a:extLst>
              </a:tr>
              <a:tr h="358257">
                <a:tc vMerge="1">
                  <a:txBody>
                    <a:bodyPr/>
                    <a:lstStyle/>
                    <a:p>
                      <a:endParaRPr lang="es-CO"/>
                    </a:p>
                  </a:txBody>
                  <a:tcPr/>
                </a:tc>
                <a:tc vMerge="1">
                  <a:txBody>
                    <a:bodyPr/>
                    <a:lstStyle/>
                    <a:p>
                      <a:endParaRPr lang="es-CO"/>
                    </a:p>
                  </a:txBody>
                  <a:tcPr/>
                </a:tc>
                <a:tc>
                  <a:txBody>
                    <a:bodyPr/>
                    <a:lstStyle/>
                    <a:p>
                      <a:pPr algn="ctr">
                        <a:lnSpc>
                          <a:spcPct val="115000"/>
                        </a:lnSpc>
                      </a:pPr>
                      <a:r>
                        <a:rPr lang="es-CO" sz="1100">
                          <a:effectLst/>
                        </a:rPr>
                        <a:t> </a:t>
                      </a:r>
                    </a:p>
                    <a:p>
                      <a:pPr algn="ctr">
                        <a:lnSpc>
                          <a:spcPct val="115000"/>
                        </a:lnSpc>
                      </a:pPr>
                      <a:r>
                        <a:rPr lang="es-CO" sz="1100">
                          <a:effectLst/>
                        </a:rPr>
                        <a:t>Drenajes Directos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p>
                    <a:p>
                      <a:pPr algn="ctr">
                        <a:lnSpc>
                          <a:spcPct val="115000"/>
                        </a:lnSpc>
                      </a:pPr>
                      <a:r>
                        <a:rPr lang="es-CO" sz="1100">
                          <a:effectLst/>
                        </a:rPr>
                        <a:t>1288.01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a:effectLst/>
                        </a:rPr>
                        <a:t> </a:t>
                      </a:r>
                    </a:p>
                    <a:p>
                      <a:pPr algn="ctr">
                        <a:lnSpc>
                          <a:spcPct val="115000"/>
                        </a:lnSpc>
                      </a:pPr>
                      <a:r>
                        <a:rPr lang="es-CO" sz="1100">
                          <a:effectLst/>
                        </a:rPr>
                        <a:t>10.53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 </a:t>
                      </a:r>
                    </a:p>
                    <a:p>
                      <a:pPr algn="ctr">
                        <a:lnSpc>
                          <a:spcPct val="115000"/>
                        </a:lnSpc>
                      </a:pPr>
                      <a:r>
                        <a:rPr lang="es-CO" sz="1100" dirty="0">
                          <a:effectLst/>
                        </a:rPr>
                        <a:t>------</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tc>
                  <a:txBody>
                    <a:bodyPr/>
                    <a:lstStyle/>
                    <a:p>
                      <a:pPr algn="ctr">
                        <a:lnSpc>
                          <a:spcPct val="115000"/>
                        </a:lnSpc>
                      </a:pPr>
                      <a:r>
                        <a:rPr lang="es-CO" sz="1100" dirty="0">
                          <a:effectLst/>
                        </a:rPr>
                        <a:t>La Pita, El Parral, Santa Ana y San Antonio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954" marR="29954" marT="0" marB="0"/>
                </a:tc>
                <a:extLst>
                  <a:ext uri="{0D108BD9-81ED-4DB2-BD59-A6C34878D82A}">
                    <a16:rowId xmlns:a16="http://schemas.microsoft.com/office/drawing/2014/main" val="3069048630"/>
                  </a:ext>
                </a:extLst>
              </a:tr>
            </a:tbl>
          </a:graphicData>
        </a:graphic>
      </p:graphicFrame>
    </p:spTree>
    <p:extLst>
      <p:ext uri="{BB962C8B-B14F-4D97-AF65-F5344CB8AC3E}">
        <p14:creationId xmlns:p14="http://schemas.microsoft.com/office/powerpoint/2010/main" val="3858396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río rodeado de árboles&#10;&#10;Descripción generada automáticamente con confianza media">
            <a:extLst>
              <a:ext uri="{FF2B5EF4-FFF2-40B4-BE49-F238E27FC236}">
                <a16:creationId xmlns:a16="http://schemas.microsoft.com/office/drawing/2014/main" id="{8F390262-3BAD-9E0A-2223-511D59D2C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84" y="1413411"/>
            <a:ext cx="2630170" cy="1479550"/>
          </a:xfrm>
          <a:prstGeom prst="rect">
            <a:avLst/>
          </a:prstGeom>
        </p:spPr>
      </p:pic>
      <p:pic>
        <p:nvPicPr>
          <p:cNvPr id="5" name="Imagen 4">
            <a:extLst>
              <a:ext uri="{FF2B5EF4-FFF2-40B4-BE49-F238E27FC236}">
                <a16:creationId xmlns:a16="http://schemas.microsoft.com/office/drawing/2014/main" id="{D151A50B-B484-3C48-B16A-7C73E2EECC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2027" y="1369329"/>
            <a:ext cx="2769211" cy="1519044"/>
          </a:xfrm>
          <a:prstGeom prst="rect">
            <a:avLst/>
          </a:prstGeom>
          <a:noFill/>
          <a:ln>
            <a:noFill/>
          </a:ln>
        </p:spPr>
      </p:pic>
      <p:pic>
        <p:nvPicPr>
          <p:cNvPr id="6" name="Imagen 5" descr="Mapa&#10;&#10;Descripción generada automáticamente">
            <a:extLst>
              <a:ext uri="{FF2B5EF4-FFF2-40B4-BE49-F238E27FC236}">
                <a16:creationId xmlns:a16="http://schemas.microsoft.com/office/drawing/2014/main" id="{31C4EA75-556C-98D2-7617-600946CBC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751" y="3011218"/>
            <a:ext cx="2595571" cy="3184280"/>
          </a:xfrm>
          <a:prstGeom prst="rect">
            <a:avLst/>
          </a:prstGeom>
        </p:spPr>
      </p:pic>
      <p:pic>
        <p:nvPicPr>
          <p:cNvPr id="7" name="Imagen 6" descr="Cómo los ríos urbanos convirtieron un agua sagrada en cloaca">
            <a:extLst>
              <a:ext uri="{FF2B5EF4-FFF2-40B4-BE49-F238E27FC236}">
                <a16:creationId xmlns:a16="http://schemas.microsoft.com/office/drawing/2014/main" id="{18227751-9307-42D7-EA79-2CFE1C1C0E3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7933" y="1368403"/>
            <a:ext cx="2769211" cy="1519045"/>
          </a:xfrm>
          <a:prstGeom prst="rect">
            <a:avLst/>
          </a:prstGeom>
          <a:noFill/>
          <a:ln>
            <a:noFill/>
          </a:ln>
        </p:spPr>
      </p:pic>
      <p:pic>
        <p:nvPicPr>
          <p:cNvPr id="8" name="Imagen 7">
            <a:extLst>
              <a:ext uri="{FF2B5EF4-FFF2-40B4-BE49-F238E27FC236}">
                <a16:creationId xmlns:a16="http://schemas.microsoft.com/office/drawing/2014/main" id="{F30B7221-28FD-12DD-A0F2-E15FB2DB8E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648" y="4087909"/>
            <a:ext cx="2510806" cy="1641282"/>
          </a:xfrm>
          <a:prstGeom prst="rect">
            <a:avLst/>
          </a:prstGeom>
          <a:noFill/>
          <a:ln>
            <a:noFill/>
          </a:ln>
        </p:spPr>
      </p:pic>
      <p:pic>
        <p:nvPicPr>
          <p:cNvPr id="9" name="Imagen 8">
            <a:extLst>
              <a:ext uri="{FF2B5EF4-FFF2-40B4-BE49-F238E27FC236}">
                <a16:creationId xmlns:a16="http://schemas.microsoft.com/office/drawing/2014/main" id="{DE00DD6F-4D1A-C74F-374A-67A9EF221A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6734" y="1342496"/>
            <a:ext cx="2630170" cy="1519045"/>
          </a:xfrm>
          <a:prstGeom prst="rect">
            <a:avLst/>
          </a:prstGeom>
          <a:noFill/>
          <a:ln>
            <a:noFill/>
          </a:ln>
        </p:spPr>
      </p:pic>
      <p:pic>
        <p:nvPicPr>
          <p:cNvPr id="11" name="Imagen 10">
            <a:extLst>
              <a:ext uri="{FF2B5EF4-FFF2-40B4-BE49-F238E27FC236}">
                <a16:creationId xmlns:a16="http://schemas.microsoft.com/office/drawing/2014/main" id="{FC44AF79-0A0C-8D22-D0E0-EB5E6E7228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9496" y="4128342"/>
            <a:ext cx="2588260" cy="1479550"/>
          </a:xfrm>
          <a:prstGeom prst="rect">
            <a:avLst/>
          </a:prstGeom>
          <a:noFill/>
          <a:ln>
            <a:noFill/>
          </a:ln>
        </p:spPr>
      </p:pic>
      <p:pic>
        <p:nvPicPr>
          <p:cNvPr id="12" name="Imagen 11">
            <a:extLst>
              <a:ext uri="{FF2B5EF4-FFF2-40B4-BE49-F238E27FC236}">
                <a16:creationId xmlns:a16="http://schemas.microsoft.com/office/drawing/2014/main" id="{8929BE7D-A18E-0C5D-A481-6EEE48F30FE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2026" y="4128342"/>
            <a:ext cx="2741833" cy="1560416"/>
          </a:xfrm>
          <a:prstGeom prst="rect">
            <a:avLst/>
          </a:prstGeom>
          <a:noFill/>
          <a:ln>
            <a:noFill/>
          </a:ln>
        </p:spPr>
      </p:pic>
      <p:sp>
        <p:nvSpPr>
          <p:cNvPr id="15" name="Rectángulo: esquinas redondeadas 14">
            <a:extLst>
              <a:ext uri="{FF2B5EF4-FFF2-40B4-BE49-F238E27FC236}">
                <a16:creationId xmlns:a16="http://schemas.microsoft.com/office/drawing/2014/main" id="{6E9B550F-5949-FFAD-4910-CFAC1983DA89}"/>
              </a:ext>
            </a:extLst>
          </p:cNvPr>
          <p:cNvSpPr/>
          <p:nvPr/>
        </p:nvSpPr>
        <p:spPr>
          <a:xfrm>
            <a:off x="327766" y="813191"/>
            <a:ext cx="2769211" cy="3455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solidFill>
                  <a:srgbClr val="000000"/>
                </a:solidFill>
                <a:effectLst/>
                <a:latin typeface="+mj-lt"/>
                <a:ea typeface="Calibri" panose="020F0502020204030204" pitchFamily="34" charset="0"/>
                <a:cs typeface="Times New Roman" panose="02020603050405020304" pitchFamily="18" charset="0"/>
              </a:rPr>
              <a:t>Rio Apulo, Vereda La Vega</a:t>
            </a:r>
            <a:r>
              <a:rPr lang="es-C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dirty="0"/>
          </a:p>
        </p:txBody>
      </p:sp>
      <p:sp>
        <p:nvSpPr>
          <p:cNvPr id="16" name="Rectángulo: esquinas redondeadas 15">
            <a:extLst>
              <a:ext uri="{FF2B5EF4-FFF2-40B4-BE49-F238E27FC236}">
                <a16:creationId xmlns:a16="http://schemas.microsoft.com/office/drawing/2014/main" id="{3737257C-3784-6C79-EBDA-60531FE4AA7C}"/>
              </a:ext>
            </a:extLst>
          </p:cNvPr>
          <p:cNvSpPr/>
          <p:nvPr/>
        </p:nvSpPr>
        <p:spPr>
          <a:xfrm>
            <a:off x="3264649" y="839838"/>
            <a:ext cx="2769211" cy="3455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800" i="1" dirty="0">
              <a:solidFill>
                <a:srgbClr val="000000"/>
              </a:solidFill>
              <a:effectLst/>
              <a:latin typeface="+mj-lt"/>
              <a:ea typeface="Calibri" panose="020F0502020204030204" pitchFamily="34" charset="0"/>
              <a:cs typeface="Times New Roman" panose="02020603050405020304" pitchFamily="18" charset="0"/>
            </a:endParaRPr>
          </a:p>
          <a:p>
            <a:pPr algn="ctr"/>
            <a:r>
              <a:rPr lang="es-CO" sz="2000" dirty="0">
                <a:solidFill>
                  <a:srgbClr val="000000"/>
                </a:solidFill>
                <a:effectLst/>
                <a:latin typeface="+mj-lt"/>
                <a:ea typeface="Calibri" panose="020F0502020204030204" pitchFamily="34" charset="0"/>
                <a:cs typeface="Times New Roman" panose="02020603050405020304" pitchFamily="18" charset="0"/>
              </a:rPr>
              <a:t>Rio Bogotá, Barrio </a:t>
            </a:r>
            <a:r>
              <a:rPr lang="es-CO" sz="2000" dirty="0" err="1">
                <a:solidFill>
                  <a:srgbClr val="000000"/>
                </a:solidFill>
                <a:effectLst/>
                <a:latin typeface="+mj-lt"/>
                <a:ea typeface="Calibri" panose="020F0502020204030204" pitchFamily="34" charset="0"/>
                <a:cs typeface="Times New Roman" panose="02020603050405020304" pitchFamily="18" charset="0"/>
              </a:rPr>
              <a:t>Bocacanoa</a:t>
            </a:r>
            <a:endParaRPr lang="es-CO" sz="2000" dirty="0">
              <a:solidFill>
                <a:srgbClr val="44546A"/>
              </a:solidFill>
              <a:effectLst/>
              <a:latin typeface="+mj-lt"/>
              <a:ea typeface="Calibri" panose="020F0502020204030204" pitchFamily="34" charset="0"/>
              <a:cs typeface="Times New Roman" panose="02020603050405020304" pitchFamily="18" charset="0"/>
            </a:endParaRPr>
          </a:p>
          <a:p>
            <a:pPr algn="ctr"/>
            <a:r>
              <a:rPr lang="es-C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dirty="0"/>
          </a:p>
        </p:txBody>
      </p:sp>
      <p:sp>
        <p:nvSpPr>
          <p:cNvPr id="17" name="Rectángulo: esquinas redondeadas 16">
            <a:extLst>
              <a:ext uri="{FF2B5EF4-FFF2-40B4-BE49-F238E27FC236}">
                <a16:creationId xmlns:a16="http://schemas.microsoft.com/office/drawing/2014/main" id="{C2CBA17D-C7A1-8841-91C4-5EF4208CC4C2}"/>
              </a:ext>
            </a:extLst>
          </p:cNvPr>
          <p:cNvSpPr/>
          <p:nvPr/>
        </p:nvSpPr>
        <p:spPr>
          <a:xfrm>
            <a:off x="6256291" y="839838"/>
            <a:ext cx="2769211" cy="3455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spcAft>
                <a:spcPts val="1000"/>
              </a:spcAft>
            </a:pPr>
            <a:r>
              <a:rPr lang="es-CO" sz="2000" dirty="0">
                <a:solidFill>
                  <a:srgbClr val="000000"/>
                </a:solidFill>
                <a:effectLst/>
                <a:latin typeface="+mj-lt"/>
                <a:ea typeface="Calibri" panose="020F0502020204030204" pitchFamily="34" charset="0"/>
                <a:cs typeface="Times New Roman" panose="02020603050405020304" pitchFamily="18" charset="0"/>
              </a:rPr>
              <a:t>Nacedero, Vereda Naranjal.</a:t>
            </a:r>
            <a:endParaRPr lang="es-CO" sz="2000" dirty="0">
              <a:solidFill>
                <a:srgbClr val="44546A"/>
              </a:solidFill>
              <a:effectLst/>
              <a:latin typeface="+mj-lt"/>
              <a:ea typeface="Calibri" panose="020F0502020204030204" pitchFamily="34" charset="0"/>
              <a:cs typeface="Times New Roman" panose="02020603050405020304" pitchFamily="18" charset="0"/>
            </a:endParaRPr>
          </a:p>
        </p:txBody>
      </p:sp>
      <p:sp>
        <p:nvSpPr>
          <p:cNvPr id="18" name="Rectángulo: esquinas redondeadas 17">
            <a:extLst>
              <a:ext uri="{FF2B5EF4-FFF2-40B4-BE49-F238E27FC236}">
                <a16:creationId xmlns:a16="http://schemas.microsoft.com/office/drawing/2014/main" id="{3DDCEFA6-A667-2B19-8EA3-BC591D28F601}"/>
              </a:ext>
            </a:extLst>
          </p:cNvPr>
          <p:cNvSpPr/>
          <p:nvPr/>
        </p:nvSpPr>
        <p:spPr>
          <a:xfrm>
            <a:off x="9247932" y="666978"/>
            <a:ext cx="2769211" cy="5776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solidFill>
                  <a:srgbClr val="000000"/>
                </a:solidFill>
                <a:effectLst/>
                <a:latin typeface="+mj-lt"/>
                <a:ea typeface="Calibri" panose="020F0502020204030204" pitchFamily="34" charset="0"/>
                <a:cs typeface="Times New Roman" panose="02020603050405020304" pitchFamily="18" charset="0"/>
              </a:rPr>
              <a:t>Unión del Rio Apulo y el Rio Bogotá.</a:t>
            </a:r>
            <a:endParaRPr lang="es-CO" sz="2000" dirty="0">
              <a:latin typeface="+mj-lt"/>
            </a:endParaRPr>
          </a:p>
        </p:txBody>
      </p:sp>
      <p:sp>
        <p:nvSpPr>
          <p:cNvPr id="19" name="Rectángulo: esquinas redondeadas 18">
            <a:extLst>
              <a:ext uri="{FF2B5EF4-FFF2-40B4-BE49-F238E27FC236}">
                <a16:creationId xmlns:a16="http://schemas.microsoft.com/office/drawing/2014/main" id="{71347955-67FE-EDF7-4034-051D6F209E51}"/>
              </a:ext>
            </a:extLst>
          </p:cNvPr>
          <p:cNvSpPr/>
          <p:nvPr/>
        </p:nvSpPr>
        <p:spPr>
          <a:xfrm>
            <a:off x="262574" y="3352379"/>
            <a:ext cx="2893805" cy="5626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solidFill>
                  <a:srgbClr val="000000"/>
                </a:solidFill>
                <a:effectLst/>
                <a:latin typeface="+mj-lt"/>
                <a:ea typeface="Calibri" panose="020F0502020204030204" pitchFamily="34" charset="0"/>
                <a:cs typeface="Times New Roman" panose="02020603050405020304" pitchFamily="18" charset="0"/>
              </a:rPr>
              <a:t>Laguna de Salcedo, Vereda Salcedo.</a:t>
            </a:r>
            <a:endParaRPr lang="es-CO" sz="2000" dirty="0">
              <a:latin typeface="+mj-lt"/>
            </a:endParaRPr>
          </a:p>
        </p:txBody>
      </p:sp>
      <p:sp>
        <p:nvSpPr>
          <p:cNvPr id="20" name="Rectángulo: esquinas redondeadas 19">
            <a:extLst>
              <a:ext uri="{FF2B5EF4-FFF2-40B4-BE49-F238E27FC236}">
                <a16:creationId xmlns:a16="http://schemas.microsoft.com/office/drawing/2014/main" id="{6A8D30BE-3193-D93C-B8E4-DF5FF2EB1D6A}"/>
              </a:ext>
            </a:extLst>
          </p:cNvPr>
          <p:cNvSpPr/>
          <p:nvPr/>
        </p:nvSpPr>
        <p:spPr>
          <a:xfrm>
            <a:off x="3264649" y="3353173"/>
            <a:ext cx="2893805" cy="5626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mj-lt"/>
                <a:ea typeface="Calibri" panose="020F0502020204030204" pitchFamily="34" charset="0"/>
                <a:cs typeface="Times New Roman" panose="02020603050405020304" pitchFamily="18" charset="0"/>
              </a:rPr>
              <a:t>Q. </a:t>
            </a:r>
            <a:r>
              <a:rPr lang="es-CO" sz="2000" dirty="0" err="1">
                <a:effectLst/>
                <a:latin typeface="+mj-lt"/>
                <a:ea typeface="Calibri" panose="020F0502020204030204" pitchFamily="34" charset="0"/>
                <a:cs typeface="Times New Roman" panose="02020603050405020304" pitchFamily="18" charset="0"/>
              </a:rPr>
              <a:t>Cachimbula</a:t>
            </a:r>
            <a:endParaRPr lang="es-CO" sz="2400" dirty="0">
              <a:latin typeface="+mj-lt"/>
            </a:endParaRPr>
          </a:p>
        </p:txBody>
      </p:sp>
      <p:sp>
        <p:nvSpPr>
          <p:cNvPr id="21" name="Rectángulo: esquinas redondeadas 20">
            <a:extLst>
              <a:ext uri="{FF2B5EF4-FFF2-40B4-BE49-F238E27FC236}">
                <a16:creationId xmlns:a16="http://schemas.microsoft.com/office/drawing/2014/main" id="{59491360-C7C4-021E-B852-062E03FC84FD}"/>
              </a:ext>
            </a:extLst>
          </p:cNvPr>
          <p:cNvSpPr/>
          <p:nvPr/>
        </p:nvSpPr>
        <p:spPr>
          <a:xfrm>
            <a:off x="6266724" y="3378413"/>
            <a:ext cx="2893805" cy="5626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mj-lt"/>
                <a:ea typeface="Calibri" panose="020F0502020204030204" pitchFamily="34" charset="0"/>
                <a:cs typeface="Times New Roman" panose="02020603050405020304" pitchFamily="18" charset="0"/>
              </a:rPr>
              <a:t>Q. </a:t>
            </a:r>
            <a:r>
              <a:rPr lang="es-CO" sz="2000" dirty="0" err="1">
                <a:effectLst/>
                <a:latin typeface="+mj-lt"/>
                <a:ea typeface="Calibri" panose="020F0502020204030204" pitchFamily="34" charset="0"/>
                <a:cs typeface="Times New Roman" panose="02020603050405020304" pitchFamily="18" charset="0"/>
              </a:rPr>
              <a:t>Cachimbula</a:t>
            </a:r>
            <a:endParaRPr lang="es-CO" sz="2800" dirty="0">
              <a:latin typeface="+mj-lt"/>
            </a:endParaRPr>
          </a:p>
        </p:txBody>
      </p:sp>
      <p:sp>
        <p:nvSpPr>
          <p:cNvPr id="23" name="CuadroTexto 22">
            <a:extLst>
              <a:ext uri="{FF2B5EF4-FFF2-40B4-BE49-F238E27FC236}">
                <a16:creationId xmlns:a16="http://schemas.microsoft.com/office/drawing/2014/main" id="{DAE451E2-4185-6255-4F64-E02A39BDDF11}"/>
              </a:ext>
            </a:extLst>
          </p:cNvPr>
          <p:cNvSpPr txBox="1"/>
          <p:nvPr/>
        </p:nvSpPr>
        <p:spPr>
          <a:xfrm>
            <a:off x="7978515" y="6228894"/>
            <a:ext cx="6093500" cy="307777"/>
          </a:xfrm>
          <a:prstGeom prst="rect">
            <a:avLst/>
          </a:prstGeom>
          <a:noFill/>
        </p:spPr>
        <p:txBody>
          <a:bodyPr wrap="square">
            <a:spAutoFit/>
          </a:bodyPr>
          <a:lstStyle/>
          <a:p>
            <a:r>
              <a:rPr lang="es-CO" sz="1400" b="1" dirty="0">
                <a:effectLst/>
                <a:latin typeface="Times New Roman" panose="02020603050405020304" pitchFamily="18" charset="0"/>
                <a:ea typeface="Calibri" panose="020F0502020204030204" pitchFamily="34" charset="0"/>
              </a:rPr>
              <a:t>Mapa de Nacimientos, Municipio de Apulo.</a:t>
            </a:r>
            <a:endParaRPr lang="es-CO" sz="1400" dirty="0"/>
          </a:p>
        </p:txBody>
      </p:sp>
    </p:spTree>
    <p:extLst>
      <p:ext uri="{BB962C8B-B14F-4D97-AF65-F5344CB8AC3E}">
        <p14:creationId xmlns:p14="http://schemas.microsoft.com/office/powerpoint/2010/main" val="3799991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E3743B5B-6C2B-AB38-992B-61DF72A5856E}"/>
              </a:ext>
            </a:extLst>
          </p:cNvPr>
          <p:cNvSpPr/>
          <p:nvPr/>
        </p:nvSpPr>
        <p:spPr>
          <a:xfrm>
            <a:off x="1798819" y="303551"/>
            <a:ext cx="2878111" cy="5846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latin typeface="+mj-lt"/>
              </a:rPr>
              <a:t>BALANCE HIDRICO</a:t>
            </a:r>
            <a:endParaRPr lang="es-CO" sz="2400" dirty="0">
              <a:latin typeface="+mj-lt"/>
            </a:endParaRPr>
          </a:p>
        </p:txBody>
      </p:sp>
      <p:sp>
        <p:nvSpPr>
          <p:cNvPr id="5" name="Flecha: hacia abajo 4">
            <a:extLst>
              <a:ext uri="{FF2B5EF4-FFF2-40B4-BE49-F238E27FC236}">
                <a16:creationId xmlns:a16="http://schemas.microsoft.com/office/drawing/2014/main" id="{F059C94C-3E30-8011-9B00-1F05095BBF33}"/>
              </a:ext>
            </a:extLst>
          </p:cNvPr>
          <p:cNvSpPr/>
          <p:nvPr/>
        </p:nvSpPr>
        <p:spPr>
          <a:xfrm>
            <a:off x="3080477" y="951874"/>
            <a:ext cx="314793" cy="239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A0F91034-A2A7-5C05-9866-C7839E6AC24B}"/>
              </a:ext>
            </a:extLst>
          </p:cNvPr>
          <p:cNvSpPr/>
          <p:nvPr/>
        </p:nvSpPr>
        <p:spPr>
          <a:xfrm>
            <a:off x="1077424" y="1255422"/>
            <a:ext cx="4377127" cy="10343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La realización del Balance Hídrico, del Municipio de Apulo, permitirá la Modelación de la calidad y la cantidad de agua presente en el suelo utilizada para la agricultura. </a:t>
            </a:r>
            <a:endParaRPr lang="es-CO" sz="2000" dirty="0">
              <a:latin typeface="Times New Roman" panose="02020603050405020304" pitchFamily="18"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793D7D16-B41F-BF70-9F4C-B5D13CD88572}"/>
              </a:ext>
            </a:extLst>
          </p:cNvPr>
          <p:cNvSpPr/>
          <p:nvPr/>
        </p:nvSpPr>
        <p:spPr>
          <a:xfrm>
            <a:off x="3108590" y="2424252"/>
            <a:ext cx="314793" cy="23984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112D6668-CD1C-FDF8-AA92-F47CD65F4758}"/>
              </a:ext>
            </a:extLst>
          </p:cNvPr>
          <p:cNvSpPr/>
          <p:nvPr/>
        </p:nvSpPr>
        <p:spPr>
          <a:xfrm>
            <a:off x="1049309" y="2754415"/>
            <a:ext cx="4377127" cy="10343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así mismo será la base para el diseño de obras hidráulicas como: canales de riego, acueductos, que serán de gran beneficio para la comunidad. </a:t>
            </a:r>
          </a:p>
        </p:txBody>
      </p:sp>
      <p:cxnSp>
        <p:nvCxnSpPr>
          <p:cNvPr id="10" name="Conector recto 9">
            <a:extLst>
              <a:ext uri="{FF2B5EF4-FFF2-40B4-BE49-F238E27FC236}">
                <a16:creationId xmlns:a16="http://schemas.microsoft.com/office/drawing/2014/main" id="{60EBA75C-36F1-AB4A-3062-148696E40631}"/>
              </a:ext>
            </a:extLst>
          </p:cNvPr>
          <p:cNvCxnSpPr>
            <a:cxnSpLocks/>
          </p:cNvCxnSpPr>
          <p:nvPr/>
        </p:nvCxnSpPr>
        <p:spPr>
          <a:xfrm>
            <a:off x="6355829" y="123665"/>
            <a:ext cx="0" cy="354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B03776F1-3709-E903-95A6-A1E64A1E96D6}"/>
              </a:ext>
            </a:extLst>
          </p:cNvPr>
          <p:cNvCxnSpPr>
            <a:cxnSpLocks/>
          </p:cNvCxnSpPr>
          <p:nvPr/>
        </p:nvCxnSpPr>
        <p:spPr>
          <a:xfrm>
            <a:off x="134912" y="4194166"/>
            <a:ext cx="2818150" cy="3421"/>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1B8C0074-BBC5-2AED-6C9B-AF5FA411F425}"/>
              </a:ext>
            </a:extLst>
          </p:cNvPr>
          <p:cNvSpPr/>
          <p:nvPr/>
        </p:nvSpPr>
        <p:spPr>
          <a:xfrm>
            <a:off x="6223728" y="3856534"/>
            <a:ext cx="179882" cy="2698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C76D2275-0942-E014-B905-913C818A9D80}"/>
              </a:ext>
            </a:extLst>
          </p:cNvPr>
          <p:cNvSpPr/>
          <p:nvPr/>
        </p:nvSpPr>
        <p:spPr>
          <a:xfrm>
            <a:off x="7817369" y="56702"/>
            <a:ext cx="2878111" cy="5846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latin typeface="+mj-lt"/>
              </a:rPr>
              <a:t>DATOS</a:t>
            </a:r>
            <a:endParaRPr lang="es-CO" sz="2400" dirty="0">
              <a:latin typeface="+mj-lt"/>
            </a:endParaRPr>
          </a:p>
        </p:txBody>
      </p:sp>
      <p:sp>
        <p:nvSpPr>
          <p:cNvPr id="15" name="Flecha: hacia abajo 14">
            <a:extLst>
              <a:ext uri="{FF2B5EF4-FFF2-40B4-BE49-F238E27FC236}">
                <a16:creationId xmlns:a16="http://schemas.microsoft.com/office/drawing/2014/main" id="{676D40DD-0DE4-5C29-6CA2-E2BF5A889C42}"/>
              </a:ext>
            </a:extLst>
          </p:cNvPr>
          <p:cNvSpPr/>
          <p:nvPr/>
        </p:nvSpPr>
        <p:spPr>
          <a:xfrm>
            <a:off x="9114016" y="679520"/>
            <a:ext cx="284816" cy="16772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476B8B8D-D13E-36EE-A99A-8ADF0D4694BB}"/>
              </a:ext>
            </a:extLst>
          </p:cNvPr>
          <p:cNvSpPr/>
          <p:nvPr/>
        </p:nvSpPr>
        <p:spPr>
          <a:xfrm>
            <a:off x="6505729" y="888168"/>
            <a:ext cx="5501389" cy="10343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Los datos que se presentaran de Precipitación, Evaporación y el balance hídrico de del Municipio, fueron tomados de las Estaciones </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ESC SAMPER MADRID</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ubicada en el Municipio de Apulo Cund.</a:t>
            </a:r>
            <a:endParaRPr lang="es-CO" dirty="0">
              <a:latin typeface="Times New Roman" panose="02020603050405020304" pitchFamily="18" charset="0"/>
              <a:cs typeface="Times New Roman" panose="02020603050405020304" pitchFamily="18" charset="0"/>
            </a:endParaRPr>
          </a:p>
        </p:txBody>
      </p:sp>
      <p:sp>
        <p:nvSpPr>
          <p:cNvPr id="17" name="Flecha: hacia abajo 16">
            <a:extLst>
              <a:ext uri="{FF2B5EF4-FFF2-40B4-BE49-F238E27FC236}">
                <a16:creationId xmlns:a16="http://schemas.microsoft.com/office/drawing/2014/main" id="{E3F41BDD-CE4E-3A24-DB1F-CE2DB42E4449}"/>
              </a:ext>
            </a:extLst>
          </p:cNvPr>
          <p:cNvSpPr/>
          <p:nvPr/>
        </p:nvSpPr>
        <p:spPr>
          <a:xfrm>
            <a:off x="9110273" y="1964191"/>
            <a:ext cx="292304" cy="22484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48BEF5E2-BF32-CC74-59DC-78A7BF6AAFC9}"/>
              </a:ext>
            </a:extLst>
          </p:cNvPr>
          <p:cNvSpPr/>
          <p:nvPr/>
        </p:nvSpPr>
        <p:spPr>
          <a:xfrm>
            <a:off x="6505729" y="2225325"/>
            <a:ext cx="5606307" cy="8176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Con una altitud de 550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m.s.n.m</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y la Estación </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COL. JOSE DE CALDAS</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ubicada en el Municipio de la Viotá Cund. Con una altitud de 400 m.s.n.m.</a:t>
            </a:r>
            <a:endParaRPr lang="es-CO" sz="1600" dirty="0">
              <a:latin typeface="Times New Roman" panose="02020603050405020304" pitchFamily="18" charset="0"/>
              <a:cs typeface="Times New Roman" panose="02020603050405020304" pitchFamily="18" charset="0"/>
            </a:endParaRPr>
          </a:p>
        </p:txBody>
      </p:sp>
      <p:sp>
        <p:nvSpPr>
          <p:cNvPr id="19" name="Flecha: hacia abajo 18">
            <a:extLst>
              <a:ext uri="{FF2B5EF4-FFF2-40B4-BE49-F238E27FC236}">
                <a16:creationId xmlns:a16="http://schemas.microsoft.com/office/drawing/2014/main" id="{2B68F68F-126B-100D-D1E5-AD01A5FE8EFC}"/>
              </a:ext>
            </a:extLst>
          </p:cNvPr>
          <p:cNvSpPr/>
          <p:nvPr/>
        </p:nvSpPr>
        <p:spPr>
          <a:xfrm>
            <a:off x="9136510" y="3127387"/>
            <a:ext cx="322291" cy="17521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4FF6315-D3AB-C4C9-0708-4388319251C6}"/>
              </a:ext>
            </a:extLst>
          </p:cNvPr>
          <p:cNvSpPr/>
          <p:nvPr/>
        </p:nvSpPr>
        <p:spPr>
          <a:xfrm>
            <a:off x="6565687" y="3379913"/>
            <a:ext cx="5546347" cy="8176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Los datos de Precipitación fueron tomados de la Estación </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PALOQUEMAO</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ubicada en el Municipio de Zipacón Cund. Con una altitud de 2450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m.s.n.m</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s-CO" sz="1600" dirty="0">
              <a:latin typeface="Times New Roman" panose="02020603050405020304" pitchFamily="18" charset="0"/>
              <a:cs typeface="Times New Roman" panose="02020603050405020304" pitchFamily="18" charset="0"/>
            </a:endParaRPr>
          </a:p>
        </p:txBody>
      </p:sp>
      <p:sp>
        <p:nvSpPr>
          <p:cNvPr id="21" name="Flecha: hacia abajo 20">
            <a:extLst>
              <a:ext uri="{FF2B5EF4-FFF2-40B4-BE49-F238E27FC236}">
                <a16:creationId xmlns:a16="http://schemas.microsoft.com/office/drawing/2014/main" id="{AA55D26D-302A-B097-7AD2-02BA575FB074}"/>
              </a:ext>
            </a:extLst>
          </p:cNvPr>
          <p:cNvSpPr/>
          <p:nvPr/>
        </p:nvSpPr>
        <p:spPr>
          <a:xfrm>
            <a:off x="9192708" y="4197587"/>
            <a:ext cx="292304" cy="22484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6D9E1572-44B7-BA02-8A68-D49EB12C2CCE}"/>
              </a:ext>
            </a:extLst>
          </p:cNvPr>
          <p:cNvSpPr/>
          <p:nvPr/>
        </p:nvSpPr>
        <p:spPr>
          <a:xfrm>
            <a:off x="6505728" y="4429901"/>
            <a:ext cx="5606306" cy="7478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Los datos de Temperatura necesarios para realizar el balance Hídrico fueron tomados de la Estación </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LA ESPERANZA, </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ubicada en el Municipio de la Mesa Cund.</a:t>
            </a:r>
            <a:endParaRPr lang="es-CO"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Flecha: hacia abajo 22">
            <a:extLst>
              <a:ext uri="{FF2B5EF4-FFF2-40B4-BE49-F238E27FC236}">
                <a16:creationId xmlns:a16="http://schemas.microsoft.com/office/drawing/2014/main" id="{1AE544CE-0C2A-E13B-B460-A1FC33572BE1}"/>
              </a:ext>
            </a:extLst>
          </p:cNvPr>
          <p:cNvSpPr/>
          <p:nvPr/>
        </p:nvSpPr>
        <p:spPr>
          <a:xfrm>
            <a:off x="9143996" y="5240104"/>
            <a:ext cx="284816" cy="16772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BA13DD51-6E73-B299-0880-469C961F616A}"/>
              </a:ext>
            </a:extLst>
          </p:cNvPr>
          <p:cNvSpPr/>
          <p:nvPr/>
        </p:nvSpPr>
        <p:spPr>
          <a:xfrm>
            <a:off x="6505728" y="5433326"/>
            <a:ext cx="5396461" cy="8488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pP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Con una altitud de 1240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m.s.n.m</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se tomó un registro histórico de 14 años (2000 – 2013) promediando cada uno de los meses para así obtener los resultados.</a:t>
            </a:r>
          </a:p>
        </p:txBody>
      </p:sp>
      <p:pic>
        <p:nvPicPr>
          <p:cNvPr id="26" name="Imagen 25">
            <a:extLst>
              <a:ext uri="{FF2B5EF4-FFF2-40B4-BE49-F238E27FC236}">
                <a16:creationId xmlns:a16="http://schemas.microsoft.com/office/drawing/2014/main" id="{2A3062F1-772E-DE1A-F72F-EF14E639E125}"/>
              </a:ext>
            </a:extLst>
          </p:cNvPr>
          <p:cNvPicPr>
            <a:picLocks noChangeAspect="1"/>
          </p:cNvPicPr>
          <p:nvPr/>
        </p:nvPicPr>
        <p:blipFill>
          <a:blip r:embed="rId2"/>
          <a:stretch>
            <a:fillRect/>
          </a:stretch>
        </p:blipFill>
        <p:spPr>
          <a:xfrm>
            <a:off x="134912" y="4378424"/>
            <a:ext cx="6091632" cy="835042"/>
          </a:xfrm>
          <a:prstGeom prst="rect">
            <a:avLst/>
          </a:prstGeom>
        </p:spPr>
      </p:pic>
      <p:sp>
        <p:nvSpPr>
          <p:cNvPr id="28" name="Elipse 27">
            <a:extLst>
              <a:ext uri="{FF2B5EF4-FFF2-40B4-BE49-F238E27FC236}">
                <a16:creationId xmlns:a16="http://schemas.microsoft.com/office/drawing/2014/main" id="{173BAF9B-6D1E-C012-C872-E6C6F9C329D2}"/>
              </a:ext>
            </a:extLst>
          </p:cNvPr>
          <p:cNvSpPr/>
          <p:nvPr/>
        </p:nvSpPr>
        <p:spPr>
          <a:xfrm>
            <a:off x="3087970" y="4040792"/>
            <a:ext cx="179882" cy="2698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0" name="Conector recto 29">
            <a:extLst>
              <a:ext uri="{FF2B5EF4-FFF2-40B4-BE49-F238E27FC236}">
                <a16:creationId xmlns:a16="http://schemas.microsoft.com/office/drawing/2014/main" id="{17586121-8EC2-0862-33A0-8884F99A1FEC}"/>
              </a:ext>
            </a:extLst>
          </p:cNvPr>
          <p:cNvCxnSpPr>
            <a:cxnSpLocks/>
          </p:cNvCxnSpPr>
          <p:nvPr/>
        </p:nvCxnSpPr>
        <p:spPr>
          <a:xfrm>
            <a:off x="3423383" y="4194166"/>
            <a:ext cx="2818150" cy="342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2" name="Gráfico 31">
            <a:extLst>
              <a:ext uri="{FF2B5EF4-FFF2-40B4-BE49-F238E27FC236}">
                <a16:creationId xmlns:a16="http://schemas.microsoft.com/office/drawing/2014/main" id="{03E52026-115C-0D24-2190-EB2EB7788C72}"/>
              </a:ext>
            </a:extLst>
          </p:cNvPr>
          <p:cNvGraphicFramePr/>
          <p:nvPr>
            <p:extLst>
              <p:ext uri="{D42A27DB-BD31-4B8C-83A1-F6EECF244321}">
                <p14:modId xmlns:p14="http://schemas.microsoft.com/office/powerpoint/2010/main" val="868954424"/>
              </p:ext>
            </p:extLst>
          </p:nvPr>
        </p:nvGraphicFramePr>
        <p:xfrm>
          <a:off x="1140186" y="4972947"/>
          <a:ext cx="4286250" cy="18663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213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7" name="Rectangle 16">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6">
            <a:extLst>
              <a:ext uri="{FF2B5EF4-FFF2-40B4-BE49-F238E27FC236}">
                <a16:creationId xmlns:a16="http://schemas.microsoft.com/office/drawing/2014/main" id="{3AFFF054-7856-CEF1-065C-A1513317F08A}"/>
              </a:ext>
            </a:extLst>
          </p:cNvPr>
          <p:cNvSpPr>
            <a:spLocks noGrp="1"/>
          </p:cNvSpPr>
          <p:nvPr>
            <p:ph type="title"/>
          </p:nvPr>
        </p:nvSpPr>
        <p:spPr>
          <a:xfrm>
            <a:off x="2082119" y="643466"/>
            <a:ext cx="3348017" cy="5571067"/>
          </a:xfrm>
        </p:spPr>
        <p:txBody>
          <a:bodyPr vert="horz" lIns="91440" tIns="45720" rIns="91440" bIns="45720" rtlCol="0" anchor="ctr">
            <a:normAutofit/>
          </a:bodyPr>
          <a:lstStyle/>
          <a:p>
            <a:r>
              <a:rPr lang="en-US" sz="4800">
                <a:solidFill>
                  <a:schemeClr val="tx1"/>
                </a:solidFill>
              </a:rPr>
              <a:t>ANALISIS DE RESULTADO</a:t>
            </a:r>
          </a:p>
        </p:txBody>
      </p:sp>
      <p:sp>
        <p:nvSpPr>
          <p:cNvPr id="8" name="Marcador de contenido 7">
            <a:extLst>
              <a:ext uri="{FF2B5EF4-FFF2-40B4-BE49-F238E27FC236}">
                <a16:creationId xmlns:a16="http://schemas.microsoft.com/office/drawing/2014/main" id="{B30A163A-0613-796E-4161-CED4D633B2B0}"/>
              </a:ext>
            </a:extLst>
          </p:cNvPr>
          <p:cNvSpPr>
            <a:spLocks noGrp="1"/>
          </p:cNvSpPr>
          <p:nvPr>
            <p:ph idx="1"/>
          </p:nvPr>
        </p:nvSpPr>
        <p:spPr>
          <a:xfrm>
            <a:off x="6218563" y="549777"/>
            <a:ext cx="5973437" cy="5571066"/>
          </a:xfrm>
        </p:spPr>
        <p:txBody>
          <a:bodyPr vert="horz" lIns="91440" tIns="45720" rIns="91440" bIns="45720" rtlCol="0" anchor="ctr">
            <a:normAutofit fontScale="77500" lnSpcReduction="20000"/>
          </a:bodyPr>
          <a:lstStyle/>
          <a:p>
            <a:r>
              <a:rPr lang="en-US" sz="2300" dirty="0">
                <a:effectLst/>
                <a:latin typeface="Times New Roman" panose="02020603050405020304" pitchFamily="18" charset="0"/>
                <a:cs typeface="Times New Roman" panose="02020603050405020304" pitchFamily="18" charset="0"/>
              </a:rPr>
              <a:t>Partiendo de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resultados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obtenidos</a:t>
            </a:r>
            <a:r>
              <a:rPr lang="en-US" sz="2300" dirty="0">
                <a:effectLst/>
                <a:latin typeface="Times New Roman" panose="02020603050405020304" pitchFamily="18" charset="0"/>
                <a:cs typeface="Times New Roman" panose="02020603050405020304" pitchFamily="18" charset="0"/>
              </a:rPr>
              <a:t> del Balance </a:t>
            </a:r>
            <a:r>
              <a:rPr lang="en-US" sz="2300" dirty="0" err="1">
                <a:effectLst/>
                <a:latin typeface="Times New Roman" panose="02020603050405020304" pitchFamily="18" charset="0"/>
                <a:cs typeface="Times New Roman" panose="02020603050405020304" pitchFamily="18" charset="0"/>
              </a:rPr>
              <a:t>Hídrico</a:t>
            </a:r>
            <a:r>
              <a:rPr lang="en-US" sz="2300" dirty="0">
                <a:effectLst/>
                <a:latin typeface="Times New Roman" panose="02020603050405020304" pitchFamily="18" charset="0"/>
                <a:cs typeface="Times New Roman" panose="02020603050405020304" pitchFamily="18" charset="0"/>
              </a:rPr>
              <a:t> del Municipio de Apulo y de </a:t>
            </a:r>
            <a:r>
              <a:rPr lang="en-US" sz="2300" dirty="0" err="1">
                <a:effectLst/>
                <a:latin typeface="Times New Roman" panose="02020603050405020304" pitchFamily="18" charset="0"/>
                <a:cs typeface="Times New Roman" panose="02020603050405020304" pitchFamily="18" charset="0"/>
              </a:rPr>
              <a:t>acuerdo</a:t>
            </a:r>
            <a:r>
              <a:rPr lang="en-US" sz="2300" dirty="0">
                <a:effectLst/>
                <a:latin typeface="Times New Roman" panose="02020603050405020304" pitchFamily="18" charset="0"/>
                <a:cs typeface="Times New Roman" panose="02020603050405020304" pitchFamily="18" charset="0"/>
              </a:rPr>
              <a:t> a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Promedios</a:t>
            </a:r>
            <a:r>
              <a:rPr lang="en-US" sz="2300" dirty="0">
                <a:effectLst/>
                <a:latin typeface="Times New Roman" panose="02020603050405020304" pitchFamily="18" charset="0"/>
                <a:cs typeface="Times New Roman" panose="02020603050405020304" pitchFamily="18" charset="0"/>
              </a:rPr>
              <a:t> de la </a:t>
            </a:r>
            <a:r>
              <a:rPr lang="en-US" sz="2300" dirty="0" err="1">
                <a:effectLst/>
                <a:latin typeface="Times New Roman" panose="02020603050405020304" pitchFamily="18" charset="0"/>
                <a:cs typeface="Times New Roman" panose="02020603050405020304" pitchFamily="18" charset="0"/>
              </a:rPr>
              <a:t>Temperatura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Precipitaciones</a:t>
            </a:r>
            <a:r>
              <a:rPr lang="en-US" sz="2300" dirty="0">
                <a:effectLst/>
                <a:latin typeface="Times New Roman" panose="02020603050405020304" pitchFamily="18" charset="0"/>
                <a:cs typeface="Times New Roman" panose="02020603050405020304" pitchFamily="18" charset="0"/>
              </a:rPr>
              <a:t> y a la </a:t>
            </a:r>
            <a:r>
              <a:rPr lang="en-US" sz="2300" dirty="0" err="1">
                <a:effectLst/>
                <a:latin typeface="Times New Roman" panose="02020603050405020304" pitchFamily="18" charset="0"/>
                <a:cs typeface="Times New Roman" panose="02020603050405020304" pitchFamily="18" charset="0"/>
              </a:rPr>
              <a:t>clasificación</a:t>
            </a:r>
            <a:r>
              <a:rPr lang="en-US" sz="2300" dirty="0">
                <a:effectLst/>
                <a:latin typeface="Times New Roman" panose="02020603050405020304" pitchFamily="18" charset="0"/>
                <a:cs typeface="Times New Roman" panose="02020603050405020304" pitchFamily="18" charset="0"/>
              </a:rPr>
              <a:t> de Caldas que </a:t>
            </a:r>
            <a:r>
              <a:rPr lang="en-US" sz="2300" dirty="0" err="1">
                <a:effectLst/>
                <a:latin typeface="Times New Roman" panose="02020603050405020304" pitchFamily="18" charset="0"/>
                <a:cs typeface="Times New Roman" panose="02020603050405020304" pitchFamily="18" charset="0"/>
              </a:rPr>
              <a:t>determino</a:t>
            </a:r>
            <a:r>
              <a:rPr lang="en-US" sz="2300" dirty="0">
                <a:effectLst/>
                <a:latin typeface="Times New Roman" panose="02020603050405020304" pitchFamily="18" charset="0"/>
                <a:cs typeface="Times New Roman" panose="02020603050405020304" pitchFamily="18" charset="0"/>
              </a:rPr>
              <a:t> 5 </a:t>
            </a:r>
            <a:r>
              <a:rPr lang="en-US" sz="2300" dirty="0" err="1">
                <a:effectLst/>
                <a:latin typeface="Times New Roman" panose="02020603050405020304" pitchFamily="18" charset="0"/>
                <a:cs typeface="Times New Roman" panose="02020603050405020304" pitchFamily="18" charset="0"/>
              </a:rPr>
              <a:t>tipos</a:t>
            </a:r>
            <a:r>
              <a:rPr lang="en-US" sz="2300" dirty="0">
                <a:effectLst/>
                <a:latin typeface="Times New Roman" panose="02020603050405020304" pitchFamily="18" charset="0"/>
                <a:cs typeface="Times New Roman" panose="02020603050405020304" pitchFamily="18" charset="0"/>
              </a:rPr>
              <a:t> de </a:t>
            </a:r>
            <a:r>
              <a:rPr lang="en-US" sz="2300" dirty="0" err="1">
                <a:effectLst/>
                <a:latin typeface="Times New Roman" panose="02020603050405020304" pitchFamily="18" charset="0"/>
                <a:cs typeface="Times New Roman" panose="02020603050405020304" pitchFamily="18" charset="0"/>
              </a:rPr>
              <a:t>pisos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térmicos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respecto</a:t>
            </a:r>
            <a:r>
              <a:rPr lang="en-US" sz="2300" dirty="0">
                <a:effectLst/>
                <a:latin typeface="Times New Roman" panose="02020603050405020304" pitchFamily="18" charset="0"/>
                <a:cs typeface="Times New Roman" panose="02020603050405020304" pitchFamily="18" charset="0"/>
              </a:rPr>
              <a:t> a la </a:t>
            </a:r>
            <a:r>
              <a:rPr lang="en-US" sz="2300" dirty="0" err="1">
                <a:effectLst/>
                <a:latin typeface="Times New Roman" panose="02020603050405020304" pitchFamily="18" charset="0"/>
                <a:cs typeface="Times New Roman" panose="02020603050405020304" pitchFamily="18" charset="0"/>
              </a:rPr>
              <a:t>altitud</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tenemos</a:t>
            </a:r>
            <a:r>
              <a:rPr lang="en-US" sz="2300" dirty="0">
                <a:effectLst/>
                <a:latin typeface="Times New Roman" panose="02020603050405020304" pitchFamily="18" charset="0"/>
                <a:cs typeface="Times New Roman" panose="02020603050405020304" pitchFamily="18" charset="0"/>
              </a:rPr>
              <a:t> que </a:t>
            </a:r>
            <a:r>
              <a:rPr lang="en-US" sz="2300" dirty="0" err="1">
                <a:effectLst/>
                <a:latin typeface="Times New Roman" panose="02020603050405020304" pitchFamily="18" charset="0"/>
                <a:cs typeface="Times New Roman" panose="02020603050405020304" pitchFamily="18" charset="0"/>
              </a:rPr>
              <a:t>el</a:t>
            </a:r>
            <a:r>
              <a:rPr lang="en-US" sz="2300" dirty="0">
                <a:effectLst/>
                <a:latin typeface="Times New Roman" panose="02020603050405020304" pitchFamily="18" charset="0"/>
                <a:cs typeface="Times New Roman" panose="02020603050405020304" pitchFamily="18" charset="0"/>
              </a:rPr>
              <a:t> Municipio </a:t>
            </a:r>
            <a:r>
              <a:rPr lang="en-US" sz="2300" dirty="0" err="1">
                <a:effectLst/>
                <a:latin typeface="Times New Roman" panose="02020603050405020304" pitchFamily="18" charset="0"/>
                <a:cs typeface="Times New Roman" panose="02020603050405020304" pitchFamily="18" charset="0"/>
              </a:rPr>
              <a:t>tiene</a:t>
            </a:r>
            <a:r>
              <a:rPr lang="en-US" sz="2300" dirty="0">
                <a:effectLst/>
                <a:latin typeface="Times New Roman" panose="02020603050405020304" pitchFamily="18" charset="0"/>
                <a:cs typeface="Times New Roman" panose="02020603050405020304" pitchFamily="18" charset="0"/>
              </a:rPr>
              <a:t> un </a:t>
            </a:r>
            <a:r>
              <a:rPr lang="en-US" sz="2300" dirty="0" err="1">
                <a:effectLst/>
                <a:latin typeface="Times New Roman" panose="02020603050405020304" pitchFamily="18" charset="0"/>
                <a:cs typeface="Times New Roman" panose="02020603050405020304" pitchFamily="18" charset="0"/>
              </a:rPr>
              <a:t>piso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térmico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Cálido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ya</a:t>
            </a:r>
            <a:r>
              <a:rPr lang="en-US" sz="2300" dirty="0">
                <a:effectLst/>
                <a:latin typeface="Times New Roman" panose="02020603050405020304" pitchFamily="18" charset="0"/>
                <a:cs typeface="Times New Roman" panose="02020603050405020304" pitchFamily="18" charset="0"/>
              </a:rPr>
              <a:t> que </a:t>
            </a:r>
            <a:r>
              <a:rPr lang="en-US" sz="2300" dirty="0" err="1">
                <a:effectLst/>
                <a:latin typeface="Times New Roman" panose="02020603050405020304" pitchFamily="18" charset="0"/>
                <a:cs typeface="Times New Roman" panose="02020603050405020304" pitchFamily="18" charset="0"/>
              </a:rPr>
              <a:t>está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ubicado</a:t>
            </a:r>
            <a:r>
              <a:rPr lang="en-US" sz="2300" dirty="0">
                <a:effectLst/>
                <a:latin typeface="Times New Roman" panose="02020603050405020304" pitchFamily="18" charset="0"/>
                <a:cs typeface="Times New Roman" panose="02020603050405020304" pitchFamily="18" charset="0"/>
              </a:rPr>
              <a:t> a 420 </a:t>
            </a:r>
            <a:r>
              <a:rPr lang="en-US" sz="2300" dirty="0" err="1">
                <a:effectLst/>
                <a:latin typeface="Times New Roman" panose="02020603050405020304" pitchFamily="18" charset="0"/>
                <a:cs typeface="Times New Roman" panose="02020603050405020304" pitchFamily="18" charset="0"/>
              </a:rPr>
              <a:t>m.s.n.m</a:t>
            </a:r>
            <a:r>
              <a:rPr lang="en-US" sz="2300" dirty="0">
                <a:effectLst/>
                <a:latin typeface="Times New Roman" panose="02020603050405020304" pitchFamily="18" charset="0"/>
                <a:cs typeface="Times New Roman" panose="02020603050405020304" pitchFamily="18" charset="0"/>
              </a:rPr>
              <a:t> y </a:t>
            </a:r>
            <a:r>
              <a:rPr lang="en-US" sz="2300" dirty="0" err="1">
                <a:effectLst/>
                <a:latin typeface="Times New Roman" panose="02020603050405020304" pitchFamily="18" charset="0"/>
                <a:cs typeface="Times New Roman" panose="02020603050405020304" pitchFamily="18" charset="0"/>
              </a:rPr>
              <a:t>su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Temperatura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Promedio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oscila</a:t>
            </a:r>
            <a:r>
              <a:rPr lang="en-US" sz="2300" dirty="0">
                <a:effectLst/>
                <a:latin typeface="Times New Roman" panose="02020603050405020304" pitchFamily="18" charset="0"/>
                <a:cs typeface="Times New Roman" panose="02020603050405020304" pitchFamily="18" charset="0"/>
              </a:rPr>
              <a:t>  entre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20°C a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24°C y  </a:t>
            </a:r>
            <a:r>
              <a:rPr lang="en-US" sz="2300" dirty="0" err="1">
                <a:effectLst/>
                <a:latin typeface="Times New Roman" panose="02020603050405020304" pitchFamily="18" charset="0"/>
                <a:cs typeface="Times New Roman" panose="02020603050405020304" pitchFamily="18" charset="0"/>
              </a:rPr>
              <a:t>unas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precipitaciones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aproximadamente</a:t>
            </a:r>
            <a:r>
              <a:rPr lang="en-US" sz="2300" dirty="0">
                <a:effectLst/>
                <a:latin typeface="Times New Roman" panose="02020603050405020304" pitchFamily="18" charset="0"/>
                <a:cs typeface="Times New Roman" panose="02020603050405020304" pitchFamily="18" charset="0"/>
              </a:rPr>
              <a:t> de 1209,4 mm </a:t>
            </a:r>
            <a:r>
              <a:rPr lang="en-US" sz="2300" dirty="0" err="1">
                <a:effectLst/>
                <a:latin typeface="Times New Roman" panose="02020603050405020304" pitchFamily="18" charset="0"/>
                <a:cs typeface="Times New Roman" panose="02020603050405020304" pitchFamily="18" charset="0"/>
              </a:rPr>
              <a:t>anuales</a:t>
            </a:r>
            <a:r>
              <a:rPr lang="en-US" sz="2300" dirty="0">
                <a:effectLst/>
                <a:latin typeface="Times New Roman" panose="02020603050405020304" pitchFamily="18" charset="0"/>
                <a:cs typeface="Times New Roman" panose="02020603050405020304" pitchFamily="18" charset="0"/>
              </a:rPr>
              <a:t>.</a:t>
            </a:r>
          </a:p>
          <a:p>
            <a:r>
              <a:rPr lang="en-US" sz="2300" dirty="0" err="1">
                <a:effectLst/>
                <a:latin typeface="Times New Roman" panose="02020603050405020304" pitchFamily="18" charset="0"/>
                <a:cs typeface="Times New Roman" panose="02020603050405020304" pitchFamily="18" charset="0"/>
              </a:rPr>
              <a:t>En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el</a:t>
            </a:r>
            <a:r>
              <a:rPr lang="en-US" sz="2300" dirty="0">
                <a:effectLst/>
                <a:latin typeface="Times New Roman" panose="02020603050405020304" pitchFamily="18" charset="0"/>
                <a:cs typeface="Times New Roman" panose="02020603050405020304" pitchFamily="18" charset="0"/>
              </a:rPr>
              <a:t> balance </a:t>
            </a:r>
            <a:r>
              <a:rPr lang="en-US" sz="2300" dirty="0" err="1">
                <a:effectLst/>
                <a:latin typeface="Times New Roman" panose="02020603050405020304" pitchFamily="18" charset="0"/>
                <a:cs typeface="Times New Roman" panose="02020603050405020304" pitchFamily="18" charset="0"/>
              </a:rPr>
              <a:t>mensual</a:t>
            </a:r>
            <a:r>
              <a:rPr lang="en-US" sz="2300" dirty="0">
                <a:effectLst/>
                <a:latin typeface="Times New Roman" panose="02020603050405020304" pitchFamily="18" charset="0"/>
                <a:cs typeface="Times New Roman" panose="02020603050405020304" pitchFamily="18" charset="0"/>
              </a:rPr>
              <a:t> de entradas y </a:t>
            </a:r>
            <a:r>
              <a:rPr lang="en-US" sz="2300" dirty="0" err="1">
                <a:effectLst/>
                <a:latin typeface="Times New Roman" panose="02020603050405020304" pitchFamily="18" charset="0"/>
                <a:cs typeface="Times New Roman" panose="02020603050405020304" pitchFamily="18" charset="0"/>
              </a:rPr>
              <a:t>salidas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potenciales</a:t>
            </a:r>
            <a:r>
              <a:rPr lang="en-US" sz="2300" dirty="0">
                <a:effectLst/>
                <a:latin typeface="Times New Roman" panose="02020603050405020304" pitchFamily="18" charset="0"/>
                <a:cs typeface="Times New Roman" panose="02020603050405020304" pitchFamily="18" charset="0"/>
              </a:rPr>
              <a:t> de </a:t>
            </a:r>
            <a:r>
              <a:rPr lang="en-US" sz="2300" dirty="0" err="1">
                <a:effectLst/>
                <a:latin typeface="Times New Roman" panose="02020603050405020304" pitchFamily="18" charset="0"/>
                <a:cs typeface="Times New Roman" panose="02020603050405020304" pitchFamily="18" charset="0"/>
              </a:rPr>
              <a:t>agua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en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el</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suelo</a:t>
            </a:r>
            <a:r>
              <a:rPr lang="en-US" sz="2300" dirty="0">
                <a:effectLst/>
                <a:latin typeface="Times New Roman" panose="02020603050405020304" pitchFamily="18" charset="0"/>
                <a:cs typeface="Times New Roman" panose="02020603050405020304" pitchFamily="18" charset="0"/>
              </a:rPr>
              <a:t>, la </a:t>
            </a:r>
            <a:r>
              <a:rPr lang="en-US" sz="2300" dirty="0" err="1">
                <a:effectLst/>
                <a:latin typeface="Times New Roman" panose="02020603050405020304" pitchFamily="18" charset="0"/>
                <a:cs typeface="Times New Roman" panose="02020603050405020304" pitchFamily="18" charset="0"/>
              </a:rPr>
              <a:t>diferencia</a:t>
            </a:r>
            <a:r>
              <a:rPr lang="en-US" sz="2300" dirty="0">
                <a:effectLst/>
                <a:latin typeface="Times New Roman" panose="02020603050405020304" pitchFamily="18" charset="0"/>
                <a:cs typeface="Times New Roman" panose="02020603050405020304" pitchFamily="18" charset="0"/>
              </a:rPr>
              <a:t> entre las </a:t>
            </a:r>
            <a:r>
              <a:rPr lang="en-US" sz="2300" dirty="0" err="1">
                <a:effectLst/>
                <a:latin typeface="Times New Roman" panose="02020603050405020304" pitchFamily="18" charset="0"/>
                <a:cs typeface="Times New Roman" panose="02020603050405020304" pitchFamily="18" charset="0"/>
              </a:rPr>
              <a:t>precipitaciones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presentadas</a:t>
            </a:r>
            <a:r>
              <a:rPr lang="en-US" sz="2300" dirty="0">
                <a:effectLst/>
                <a:latin typeface="Times New Roman" panose="02020603050405020304" pitchFamily="18" charset="0"/>
                <a:cs typeface="Times New Roman" panose="02020603050405020304" pitchFamily="18" charset="0"/>
              </a:rPr>
              <a:t> a lo largo del </a:t>
            </a:r>
            <a:r>
              <a:rPr lang="en-US" sz="2300" dirty="0" err="1">
                <a:effectLst/>
                <a:latin typeface="Times New Roman" panose="02020603050405020304" pitchFamily="18" charset="0"/>
                <a:cs typeface="Times New Roman" panose="02020603050405020304" pitchFamily="18" charset="0"/>
              </a:rPr>
              <a:t>año</a:t>
            </a:r>
            <a:r>
              <a:rPr lang="en-US" sz="2300" dirty="0">
                <a:effectLst/>
                <a:latin typeface="Times New Roman" panose="02020603050405020304" pitchFamily="18" charset="0"/>
                <a:cs typeface="Times New Roman" panose="02020603050405020304" pitchFamily="18" charset="0"/>
              </a:rPr>
              <a:t> con las </a:t>
            </a:r>
            <a:r>
              <a:rPr lang="en-US" sz="2300" dirty="0" err="1">
                <a:effectLst/>
                <a:latin typeface="Times New Roman" panose="02020603050405020304" pitchFamily="18" charset="0"/>
                <a:cs typeface="Times New Roman" panose="02020603050405020304" pitchFamily="18" charset="0"/>
              </a:rPr>
              <a:t>evaporaciones</a:t>
            </a:r>
            <a:r>
              <a:rPr lang="en-US" sz="2300" dirty="0">
                <a:effectLst/>
                <a:latin typeface="Times New Roman" panose="02020603050405020304" pitchFamily="18" charset="0"/>
                <a:cs typeface="Times New Roman" panose="02020603050405020304" pitchFamily="18" charset="0"/>
              </a:rPr>
              <a:t> y </a:t>
            </a:r>
            <a:r>
              <a:rPr lang="en-US" sz="2300" dirty="0" err="1">
                <a:effectLst/>
                <a:latin typeface="Times New Roman" panose="02020603050405020304" pitchFamily="18" charset="0"/>
                <a:cs typeface="Times New Roman" panose="02020603050405020304" pitchFamily="18" charset="0"/>
              </a:rPr>
              <a:t>en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cada</a:t>
            </a:r>
            <a:r>
              <a:rPr lang="en-US" sz="2300" dirty="0">
                <a:effectLst/>
                <a:latin typeface="Times New Roman" panose="02020603050405020304" pitchFamily="18" charset="0"/>
                <a:cs typeface="Times New Roman" panose="02020603050405020304" pitchFamily="18" charset="0"/>
              </a:rPr>
              <a:t> uno de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meses, se </a:t>
            </a:r>
            <a:r>
              <a:rPr lang="en-US" sz="2300" dirty="0" err="1">
                <a:effectLst/>
                <a:latin typeface="Times New Roman" panose="02020603050405020304" pitchFamily="18" charset="0"/>
                <a:cs typeface="Times New Roman" panose="02020603050405020304" pitchFamily="18" charset="0"/>
              </a:rPr>
              <a:t>analiza</a:t>
            </a:r>
            <a:r>
              <a:rPr lang="en-US" sz="2300" dirty="0">
                <a:effectLst/>
                <a:latin typeface="Times New Roman" panose="02020603050405020304" pitchFamily="18" charset="0"/>
                <a:cs typeface="Times New Roman" panose="02020603050405020304" pitchFamily="18" charset="0"/>
              </a:rPr>
              <a:t> que son meses que a </a:t>
            </a:r>
            <a:r>
              <a:rPr lang="en-US" sz="2300" dirty="0" err="1">
                <a:effectLst/>
                <a:latin typeface="Times New Roman" panose="02020603050405020304" pitchFamily="18" charset="0"/>
                <a:cs typeface="Times New Roman" panose="02020603050405020304" pitchFamily="18" charset="0"/>
              </a:rPr>
              <a:t>pesar</a:t>
            </a:r>
            <a:r>
              <a:rPr lang="en-US" sz="2300" dirty="0">
                <a:effectLst/>
                <a:latin typeface="Times New Roman" panose="02020603050405020304" pitchFamily="18" charset="0"/>
                <a:cs typeface="Times New Roman" panose="02020603050405020304" pitchFamily="18" charset="0"/>
              </a:rPr>
              <a:t> de </a:t>
            </a:r>
            <a:r>
              <a:rPr lang="en-US" sz="2300" dirty="0" err="1">
                <a:effectLst/>
                <a:latin typeface="Times New Roman" panose="02020603050405020304" pitchFamily="18" charset="0"/>
                <a:cs typeface="Times New Roman" panose="02020603050405020304" pitchFamily="18" charset="0"/>
              </a:rPr>
              <a:t>haber</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temporadas</a:t>
            </a:r>
            <a:r>
              <a:rPr lang="en-US" sz="2300" dirty="0">
                <a:effectLst/>
                <a:latin typeface="Times New Roman" panose="02020603050405020304" pitchFamily="18" charset="0"/>
                <a:cs typeface="Times New Roman" panose="02020603050405020304" pitchFamily="18" charset="0"/>
              </a:rPr>
              <a:t> de </a:t>
            </a:r>
            <a:r>
              <a:rPr lang="en-US" sz="2300" dirty="0" err="1">
                <a:effectLst/>
                <a:latin typeface="Times New Roman" panose="02020603050405020304" pitchFamily="18" charset="0"/>
                <a:cs typeface="Times New Roman" panose="02020603050405020304" pitchFamily="18" charset="0"/>
              </a:rPr>
              <a:t>lluvias</a:t>
            </a:r>
            <a:r>
              <a:rPr lang="en-US" sz="2300" dirty="0">
                <a:effectLst/>
                <a:latin typeface="Times New Roman" panose="02020603050405020304" pitchFamily="18" charset="0"/>
                <a:cs typeface="Times New Roman" panose="02020603050405020304" pitchFamily="18" charset="0"/>
              </a:rPr>
              <a:t> que se </a:t>
            </a:r>
            <a:r>
              <a:rPr lang="en-US" sz="2300" dirty="0" err="1">
                <a:effectLst/>
                <a:latin typeface="Times New Roman" panose="02020603050405020304" pitchFamily="18" charset="0"/>
                <a:cs typeface="Times New Roman" panose="02020603050405020304" pitchFamily="18" charset="0"/>
              </a:rPr>
              <a:t>presentan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en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meses de </a:t>
            </a:r>
            <a:r>
              <a:rPr lang="en-US" sz="2300" dirty="0" err="1">
                <a:effectLst/>
                <a:latin typeface="Times New Roman" panose="02020603050405020304" pitchFamily="18" charset="0"/>
                <a:cs typeface="Times New Roman" panose="02020603050405020304" pitchFamily="18" charset="0"/>
              </a:rPr>
              <a:t>Marzo</a:t>
            </a:r>
            <a:r>
              <a:rPr lang="en-US" sz="2300" dirty="0">
                <a:effectLst/>
                <a:latin typeface="Times New Roman" panose="02020603050405020304" pitchFamily="18" charset="0"/>
                <a:cs typeface="Times New Roman" panose="02020603050405020304" pitchFamily="18" charset="0"/>
              </a:rPr>
              <a:t> a Mayo y de </a:t>
            </a:r>
            <a:r>
              <a:rPr lang="en-US" sz="2300" dirty="0" err="1">
                <a:effectLst/>
                <a:latin typeface="Times New Roman" panose="02020603050405020304" pitchFamily="18" charset="0"/>
                <a:cs typeface="Times New Roman" panose="02020603050405020304" pitchFamily="18" charset="0"/>
              </a:rPr>
              <a:t>Octubre</a:t>
            </a:r>
            <a:r>
              <a:rPr lang="en-US" sz="2300" dirty="0">
                <a:effectLst/>
                <a:latin typeface="Times New Roman" panose="02020603050405020304" pitchFamily="18" charset="0"/>
                <a:cs typeface="Times New Roman" panose="02020603050405020304" pitchFamily="18" charset="0"/>
              </a:rPr>
              <a:t> a </a:t>
            </a:r>
            <a:r>
              <a:rPr lang="en-US" sz="2300" dirty="0" err="1">
                <a:effectLst/>
                <a:latin typeface="Times New Roman" panose="02020603050405020304" pitchFamily="18" charset="0"/>
                <a:cs typeface="Times New Roman" panose="02020603050405020304" pitchFamily="18" charset="0"/>
              </a:rPr>
              <a:t>Noviembre</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meses que </a:t>
            </a:r>
            <a:r>
              <a:rPr lang="en-US" sz="2300" dirty="0" err="1">
                <a:effectLst/>
                <a:latin typeface="Times New Roman" panose="02020603050405020304" pitchFamily="18" charset="0"/>
                <a:cs typeface="Times New Roman" panose="02020603050405020304" pitchFamily="18" charset="0"/>
              </a:rPr>
              <a:t>presentan</a:t>
            </a:r>
            <a:r>
              <a:rPr lang="en-US" sz="2300" dirty="0">
                <a:effectLst/>
                <a:latin typeface="Times New Roman" panose="02020603050405020304" pitchFamily="18" charset="0"/>
                <a:cs typeface="Times New Roman" panose="02020603050405020304" pitchFamily="18" charset="0"/>
              </a:rPr>
              <a:t> mayor </a:t>
            </a:r>
            <a:r>
              <a:rPr lang="en-US" sz="2300" dirty="0" err="1">
                <a:effectLst/>
                <a:latin typeface="Times New Roman" panose="02020603050405020304" pitchFamily="18" charset="0"/>
                <a:cs typeface="Times New Roman" panose="02020603050405020304" pitchFamily="18" charset="0"/>
              </a:rPr>
              <a:t>humedad</a:t>
            </a:r>
            <a:r>
              <a:rPr lang="en-US" sz="2300" dirty="0">
                <a:effectLst/>
                <a:latin typeface="Times New Roman" panose="02020603050405020304" pitchFamily="18" charset="0"/>
                <a:cs typeface="Times New Roman" panose="02020603050405020304" pitchFamily="18" charset="0"/>
              </a:rPr>
              <a:t> son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de </a:t>
            </a:r>
            <a:r>
              <a:rPr lang="en-US" sz="2300" dirty="0" err="1">
                <a:effectLst/>
                <a:latin typeface="Times New Roman" panose="02020603050405020304" pitchFamily="18" charset="0"/>
                <a:cs typeface="Times New Roman" panose="02020603050405020304" pitchFamily="18" charset="0"/>
              </a:rPr>
              <a:t>octubre</a:t>
            </a:r>
            <a:r>
              <a:rPr lang="en-US" sz="2300" dirty="0">
                <a:effectLst/>
                <a:latin typeface="Times New Roman" panose="02020603050405020304" pitchFamily="18" charset="0"/>
                <a:cs typeface="Times New Roman" panose="02020603050405020304" pitchFamily="18" charset="0"/>
              </a:rPr>
              <a:t> y </a:t>
            </a:r>
            <a:r>
              <a:rPr lang="en-US" sz="2300" dirty="0" err="1">
                <a:effectLst/>
                <a:latin typeface="Times New Roman" panose="02020603050405020304" pitchFamily="18" charset="0"/>
                <a:cs typeface="Times New Roman" panose="02020603050405020304" pitchFamily="18" charset="0"/>
              </a:rPr>
              <a:t>Noviembre</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dejando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demás</a:t>
            </a:r>
            <a:r>
              <a:rPr lang="en-US" sz="2300" dirty="0">
                <a:effectLst/>
                <a:latin typeface="Times New Roman" panose="02020603050405020304" pitchFamily="18" charset="0"/>
                <a:cs typeface="Times New Roman" panose="02020603050405020304" pitchFamily="18" charset="0"/>
              </a:rPr>
              <a:t> meses como </a:t>
            </a:r>
            <a:r>
              <a:rPr lang="en-US" sz="2300" dirty="0" err="1">
                <a:effectLst/>
                <a:latin typeface="Times New Roman" panose="02020603050405020304" pitchFamily="18" charset="0"/>
                <a:cs typeface="Times New Roman" panose="02020603050405020304" pitchFamily="18" charset="0"/>
              </a:rPr>
              <a:t>secos</a:t>
            </a:r>
            <a:r>
              <a:rPr lang="en-US" sz="2300" dirty="0">
                <a:effectLst/>
                <a:latin typeface="Times New Roman" panose="02020603050405020304" pitchFamily="18" charset="0"/>
                <a:cs typeface="Times New Roman" panose="02020603050405020304" pitchFamily="18" charset="0"/>
              </a:rPr>
              <a:t>.</a:t>
            </a:r>
          </a:p>
          <a:p>
            <a:r>
              <a:rPr lang="en-US" sz="2300" dirty="0">
                <a:effectLst/>
                <a:latin typeface="Times New Roman" panose="02020603050405020304" pitchFamily="18" charset="0"/>
                <a:cs typeface="Times New Roman" panose="02020603050405020304" pitchFamily="18" charset="0"/>
              </a:rPr>
              <a:t>De </a:t>
            </a:r>
            <a:r>
              <a:rPr lang="en-US" sz="2300" dirty="0" err="1">
                <a:effectLst/>
                <a:latin typeface="Times New Roman" panose="02020603050405020304" pitchFamily="18" charset="0"/>
                <a:cs typeface="Times New Roman" panose="02020603050405020304" pitchFamily="18" charset="0"/>
              </a:rPr>
              <a:t>acuerdo</a:t>
            </a:r>
            <a:r>
              <a:rPr lang="en-US" sz="2300" dirty="0">
                <a:effectLst/>
                <a:latin typeface="Times New Roman" panose="02020603050405020304" pitchFamily="18" charset="0"/>
                <a:cs typeface="Times New Roman" panose="02020603050405020304" pitchFamily="18" charset="0"/>
              </a:rPr>
              <a:t> con </a:t>
            </a:r>
            <a:r>
              <a:rPr lang="en-US" sz="2300" dirty="0" err="1">
                <a:effectLst/>
                <a:latin typeface="Times New Roman" panose="02020603050405020304" pitchFamily="18" charset="0"/>
                <a:cs typeface="Times New Roman" panose="02020603050405020304" pitchFamily="18" charset="0"/>
              </a:rPr>
              <a:t>los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datos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obtenidos</a:t>
            </a:r>
            <a:r>
              <a:rPr lang="en-US" sz="2300" dirty="0">
                <a:effectLst/>
                <a:latin typeface="Times New Roman" panose="02020603050405020304" pitchFamily="18" charset="0"/>
                <a:cs typeface="Times New Roman" panose="02020603050405020304" pitchFamily="18" charset="0"/>
              </a:rPr>
              <a:t> de Escurrimiento que son  1182 Cm </a:t>
            </a:r>
            <a:r>
              <a:rPr lang="en-US" sz="2300" dirty="0" err="1">
                <a:effectLst/>
                <a:latin typeface="Times New Roman" panose="02020603050405020304" pitchFamily="18" charset="0"/>
                <a:cs typeface="Times New Roman" panose="02020603050405020304" pitchFamily="18" charset="0"/>
              </a:rPr>
              <a:t>aproximadamente</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analizándolos</a:t>
            </a:r>
            <a:r>
              <a:rPr lang="en-US" sz="2300" dirty="0">
                <a:effectLst/>
                <a:latin typeface="Times New Roman" panose="02020603050405020304" pitchFamily="18" charset="0"/>
                <a:cs typeface="Times New Roman" panose="02020603050405020304" pitchFamily="18" charset="0"/>
              </a:rPr>
              <a:t>  con </a:t>
            </a:r>
            <a:r>
              <a:rPr lang="en-US" sz="2300" dirty="0" err="1">
                <a:effectLst/>
                <a:latin typeface="Times New Roman" panose="02020603050405020304" pitchFamily="18" charset="0"/>
                <a:cs typeface="Times New Roman" panose="02020603050405020304" pitchFamily="18" charset="0"/>
              </a:rPr>
              <a:t>el</a:t>
            </a:r>
            <a:r>
              <a:rPr lang="en-US" sz="2300" dirty="0">
                <a:effectLst/>
                <a:latin typeface="Times New Roman" panose="02020603050405020304" pitchFamily="18" charset="0"/>
                <a:cs typeface="Times New Roman" panose="02020603050405020304" pitchFamily="18" charset="0"/>
              </a:rPr>
              <a:t> punto de </a:t>
            </a:r>
            <a:r>
              <a:rPr lang="en-US" sz="2300" dirty="0" err="1">
                <a:effectLst/>
                <a:latin typeface="Times New Roman" panose="02020603050405020304" pitchFamily="18" charset="0"/>
                <a:cs typeface="Times New Roman" panose="02020603050405020304" pitchFamily="18" charset="0"/>
              </a:rPr>
              <a:t>marchitamiento</a:t>
            </a:r>
            <a:r>
              <a:rPr lang="en-US" sz="2300" dirty="0">
                <a:effectLst/>
                <a:latin typeface="Times New Roman" panose="02020603050405020304" pitchFamily="18" charset="0"/>
                <a:cs typeface="Times New Roman" panose="02020603050405020304" pitchFamily="18" charset="0"/>
              </a:rPr>
              <a:t> y la </a:t>
            </a:r>
            <a:r>
              <a:rPr lang="en-US" sz="2300" dirty="0" err="1">
                <a:effectLst/>
                <a:latin typeface="Times New Roman" panose="02020603050405020304" pitchFamily="18" charset="0"/>
                <a:cs typeface="Times New Roman" panose="02020603050405020304" pitchFamily="18" charset="0"/>
              </a:rPr>
              <a:t>capacidad</a:t>
            </a:r>
            <a:r>
              <a:rPr lang="en-US" sz="2300" dirty="0">
                <a:effectLst/>
                <a:latin typeface="Times New Roman" panose="02020603050405020304" pitchFamily="18" charset="0"/>
                <a:cs typeface="Times New Roman" panose="02020603050405020304" pitchFamily="18" charset="0"/>
              </a:rPr>
              <a:t> de campo del </a:t>
            </a:r>
            <a:r>
              <a:rPr lang="en-US" sz="2300" dirty="0" err="1">
                <a:effectLst/>
                <a:latin typeface="Times New Roman" panose="02020603050405020304" pitchFamily="18" charset="0"/>
                <a:cs typeface="Times New Roman" panose="02020603050405020304" pitchFamily="18" charset="0"/>
              </a:rPr>
              <a:t>suelo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tenemos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una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saturación</a:t>
            </a:r>
            <a:r>
              <a:rPr lang="en-US" sz="2300" dirty="0">
                <a:effectLst/>
                <a:latin typeface="Times New Roman" panose="02020603050405020304" pitchFamily="18" charset="0"/>
                <a:cs typeface="Times New Roman" panose="02020603050405020304" pitchFamily="18" charset="0"/>
              </a:rPr>
              <a:t> del </a:t>
            </a:r>
            <a:r>
              <a:rPr lang="en-US" sz="2300" dirty="0" err="1">
                <a:effectLst/>
                <a:latin typeface="Times New Roman" panose="02020603050405020304" pitchFamily="18" charset="0"/>
                <a:cs typeface="Times New Roman" panose="02020603050405020304" pitchFamily="18" charset="0"/>
              </a:rPr>
              <a:t>suelo</a:t>
            </a:r>
            <a:r>
              <a:rPr lang="en-US" sz="2300" dirty="0">
                <a:effectLst/>
                <a:latin typeface="Times New Roman" panose="02020603050405020304" pitchFamily="18" charset="0"/>
                <a:cs typeface="Times New Roman" panose="02020603050405020304" pitchFamily="18" charset="0"/>
              </a:rPr>
              <a:t>, como es </a:t>
            </a:r>
            <a:r>
              <a:rPr lang="en-US" sz="2300" dirty="0" err="1">
                <a:effectLst/>
                <a:latin typeface="Times New Roman" panose="02020603050405020304" pitchFamily="18" charset="0"/>
                <a:cs typeface="Times New Roman" panose="02020603050405020304" pitchFamily="18" charset="0"/>
              </a:rPr>
              <a:t>una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cantidad</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generosa</a:t>
            </a:r>
            <a:r>
              <a:rPr lang="en-US" sz="2300" dirty="0">
                <a:effectLst/>
                <a:latin typeface="Times New Roman" panose="02020603050405020304" pitchFamily="18" charset="0"/>
                <a:cs typeface="Times New Roman" panose="02020603050405020304" pitchFamily="18" charset="0"/>
              </a:rPr>
              <a:t> del </a:t>
            </a:r>
            <a:r>
              <a:rPr lang="en-US" sz="2300" dirty="0" err="1">
                <a:effectLst/>
                <a:latin typeface="Times New Roman" panose="02020603050405020304" pitchFamily="18" charset="0"/>
                <a:cs typeface="Times New Roman" panose="02020603050405020304" pitchFamily="18" charset="0"/>
              </a:rPr>
              <a:t>recurso</a:t>
            </a:r>
            <a:r>
              <a:rPr lang="en-US" sz="2300" dirty="0">
                <a:effectLst/>
                <a:latin typeface="Times New Roman" panose="02020603050405020304" pitchFamily="18" charset="0"/>
                <a:cs typeface="Times New Roman" panose="02020603050405020304" pitchFamily="18" charset="0"/>
              </a:rPr>
              <a:t>, se pueden </a:t>
            </a:r>
            <a:r>
              <a:rPr lang="en-US" sz="2300" dirty="0" err="1">
                <a:effectLst/>
                <a:latin typeface="Times New Roman" panose="02020603050405020304" pitchFamily="18" charset="0"/>
                <a:cs typeface="Times New Roman" panose="02020603050405020304" pitchFamily="18" charset="0"/>
              </a:rPr>
              <a:t>implementar</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diferentes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diseños</a:t>
            </a:r>
            <a:r>
              <a:rPr lang="en-US" sz="2300" dirty="0">
                <a:effectLst/>
                <a:latin typeface="Times New Roman" panose="02020603050405020304" pitchFamily="18" charset="0"/>
                <a:cs typeface="Times New Roman" panose="02020603050405020304" pitchFamily="18" charset="0"/>
              </a:rPr>
              <a:t> de </a:t>
            </a:r>
            <a:r>
              <a:rPr lang="en-US" sz="2300" dirty="0" err="1">
                <a:effectLst/>
                <a:latin typeface="Times New Roman" panose="02020603050405020304" pitchFamily="18" charset="0"/>
                <a:cs typeface="Times New Roman" panose="02020603050405020304" pitchFamily="18" charset="0"/>
              </a:rPr>
              <a:t>obras</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hidráulicas</a:t>
            </a:r>
            <a:r>
              <a:rPr lang="en-US" sz="2300" dirty="0">
                <a:effectLst/>
                <a:latin typeface="Times New Roman" panose="02020603050405020304" pitchFamily="18" charset="0"/>
                <a:cs typeface="Times New Roman" panose="02020603050405020304" pitchFamily="18" charset="0"/>
              </a:rPr>
              <a:t>, para </a:t>
            </a:r>
            <a:r>
              <a:rPr lang="en-US" sz="2300" dirty="0" err="1">
                <a:effectLst/>
                <a:latin typeface="Times New Roman" panose="02020603050405020304" pitchFamily="18" charset="0"/>
                <a:cs typeface="Times New Roman" panose="02020603050405020304" pitchFamily="18" charset="0"/>
              </a:rPr>
              <a:t>darle</a:t>
            </a:r>
            <a:r>
              <a:rPr lang="en-US" sz="2300" dirty="0">
                <a:effectLst/>
                <a:latin typeface="Times New Roman" panose="02020603050405020304" pitchFamily="18" charset="0"/>
                <a:cs typeface="Times New Roman" panose="02020603050405020304" pitchFamily="18" charset="0"/>
              </a:rPr>
              <a:t> un  </a:t>
            </a:r>
            <a:r>
              <a:rPr lang="en-US" sz="2300" dirty="0" err="1">
                <a:effectLst/>
                <a:latin typeface="Times New Roman" panose="02020603050405020304" pitchFamily="18" charset="0"/>
                <a:cs typeface="Times New Roman" panose="02020603050405020304" pitchFamily="18" charset="0"/>
              </a:rPr>
              <a:t>mejor</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beneficio</a:t>
            </a:r>
            <a:r>
              <a:rPr lang="en-US" sz="2300" dirty="0">
                <a:effectLst/>
                <a:latin typeface="Times New Roman" panose="02020603050405020304" pitchFamily="18" charset="0"/>
                <a:cs typeface="Times New Roman" panose="02020603050405020304" pitchFamily="18" charset="0"/>
              </a:rPr>
              <a:t> a </a:t>
            </a:r>
            <a:r>
              <a:rPr lang="en-US" sz="2300" dirty="0" err="1">
                <a:effectLst/>
                <a:latin typeface="Times New Roman" panose="02020603050405020304" pitchFamily="18" charset="0"/>
                <a:cs typeface="Times New Roman" panose="02020603050405020304" pitchFamily="18" charset="0"/>
              </a:rPr>
              <a:t>este</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recurso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cuando</a:t>
            </a:r>
            <a:r>
              <a:rPr lang="en-US" sz="2300" dirty="0">
                <a:effectLst/>
                <a:latin typeface="Times New Roman" panose="02020603050405020304" pitchFamily="18" charset="0"/>
                <a:cs typeface="Times New Roman" panose="02020603050405020304" pitchFamily="18" charset="0"/>
              </a:rPr>
              <a:t> se </a:t>
            </a:r>
            <a:r>
              <a:rPr lang="en-US" sz="2300" dirty="0" err="1">
                <a:effectLst/>
                <a:latin typeface="Times New Roman" panose="02020603050405020304" pitchFamily="18" charset="0"/>
                <a:cs typeface="Times New Roman" panose="02020603050405020304" pitchFamily="18" charset="0"/>
              </a:rPr>
              <a:t>presenten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épocas</a:t>
            </a:r>
            <a:r>
              <a:rPr lang="en-US" sz="2300" dirty="0">
                <a:effectLst/>
                <a:latin typeface="Times New Roman" panose="02020603050405020304" pitchFamily="18" charset="0"/>
                <a:cs typeface="Times New Roman" panose="02020603050405020304" pitchFamily="18" charset="0"/>
              </a:rPr>
              <a:t> de </a:t>
            </a:r>
            <a:r>
              <a:rPr lang="en-US" sz="2300" dirty="0" err="1">
                <a:effectLst/>
                <a:latin typeface="Times New Roman" panose="02020603050405020304" pitchFamily="18" charset="0"/>
                <a:cs typeface="Times New Roman" panose="02020603050405020304" pitchFamily="18" charset="0"/>
              </a:rPr>
              <a:t>sequía</a:t>
            </a:r>
            <a:r>
              <a:rPr lang="en-US" sz="2300" dirty="0">
                <a:effectLst/>
                <a:latin typeface="Times New Roman" panose="02020603050405020304" pitchFamily="18" charset="0"/>
                <a:cs typeface="Times New Roman" panose="02020603050405020304" pitchFamily="18" charset="0"/>
              </a:rPr>
              <a:t>, y </a:t>
            </a:r>
            <a:r>
              <a:rPr lang="en-US" sz="2300" dirty="0" err="1">
                <a:effectLst/>
                <a:latin typeface="Times New Roman" panose="02020603050405020304" pitchFamily="18" charset="0"/>
                <a:cs typeface="Times New Roman" panose="02020603050405020304" pitchFamily="18" charset="0"/>
              </a:rPr>
              <a:t>serian</a:t>
            </a:r>
            <a:r>
              <a:rPr lang="en-US" sz="2300" dirty="0">
                <a:effectLst/>
                <a:latin typeface="Times New Roman" panose="02020603050405020304" pitchFamily="18" charset="0"/>
                <a:cs typeface="Times New Roman" panose="02020603050405020304" pitchFamily="18" charset="0"/>
              </a:rPr>
              <a:t> de gran </a:t>
            </a:r>
            <a:r>
              <a:rPr lang="en-US" sz="2300" dirty="0" err="1">
                <a:effectLst/>
                <a:latin typeface="Times New Roman" panose="02020603050405020304" pitchFamily="18" charset="0"/>
                <a:cs typeface="Times New Roman" panose="02020603050405020304" pitchFamily="18" charset="0"/>
              </a:rPr>
              <a:t>ayuda</a:t>
            </a:r>
            <a:r>
              <a:rPr lang="en-US" sz="2300" dirty="0">
                <a:effectLst/>
                <a:latin typeface="Times New Roman" panose="02020603050405020304" pitchFamily="18" charset="0"/>
                <a:cs typeface="Times New Roman" panose="02020603050405020304" pitchFamily="18" charset="0"/>
              </a:rPr>
              <a:t> para la </a:t>
            </a:r>
            <a:r>
              <a:rPr lang="en-US" sz="2300" dirty="0" err="1">
                <a:effectLst/>
                <a:latin typeface="Times New Roman" panose="02020603050405020304" pitchFamily="18" charset="0"/>
                <a:cs typeface="Times New Roman" panose="02020603050405020304" pitchFamily="18" charset="0"/>
              </a:rPr>
              <a:t>comunidad</a:t>
            </a:r>
            <a:r>
              <a:rPr lang="en-US" sz="2300" dirty="0">
                <a:effectLst/>
                <a:latin typeface="Times New Roman" panose="02020603050405020304" pitchFamily="18" charset="0"/>
                <a:cs typeface="Times New Roman" panose="02020603050405020304" pitchFamily="18" charset="0"/>
              </a:rPr>
              <a:t>.</a:t>
            </a:r>
          </a:p>
          <a:p>
            <a:r>
              <a:rPr lang="en-US" sz="23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20" name="Oval 19">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46273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63C4C3-ADA0-447C-3665-A0BCD9A6F6B4}"/>
              </a:ext>
            </a:extLst>
          </p:cNvPr>
          <p:cNvSpPr>
            <a:spLocks noGrp="1"/>
          </p:cNvSpPr>
          <p:nvPr>
            <p:ph type="title"/>
          </p:nvPr>
        </p:nvSpPr>
        <p:spPr>
          <a:xfrm>
            <a:off x="446996" y="100319"/>
            <a:ext cx="10058400" cy="1410429"/>
          </a:xfrm>
        </p:spPr>
        <p:txBody>
          <a:bodyPr/>
          <a:lstStyle/>
          <a:p>
            <a:r>
              <a:rPr lang="es-MX" dirty="0"/>
              <a:t>CALIDAD DEL AIRE</a:t>
            </a:r>
            <a:endParaRPr lang="es-CO" dirty="0"/>
          </a:p>
        </p:txBody>
      </p:sp>
      <p:sp>
        <p:nvSpPr>
          <p:cNvPr id="4" name="Rectángulo: esquinas redondeadas 3">
            <a:extLst>
              <a:ext uri="{FF2B5EF4-FFF2-40B4-BE49-F238E27FC236}">
                <a16:creationId xmlns:a16="http://schemas.microsoft.com/office/drawing/2014/main" id="{149C9BE2-0A7F-002C-B15D-5FC575D5C662}"/>
              </a:ext>
            </a:extLst>
          </p:cNvPr>
          <p:cNvSpPr/>
          <p:nvPr/>
        </p:nvSpPr>
        <p:spPr>
          <a:xfrm>
            <a:off x="844560" y="1510748"/>
            <a:ext cx="4191265" cy="7553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dirty="0">
                <a:effectLst/>
                <a:latin typeface="Times New Roman" panose="02020603050405020304" pitchFamily="18" charset="0"/>
                <a:ea typeface="Arial" panose="020B0604020202020204" pitchFamily="34" charset="0"/>
                <a:cs typeface="Times New Roman" panose="02020603050405020304" pitchFamily="18" charset="0"/>
              </a:rPr>
              <a:t>En el municipio de Apulo las únicas actividades que comprometen el recurso aire son:</a:t>
            </a:r>
            <a:endParaRPr lang="es-CO" dirty="0">
              <a:latin typeface="Times New Roman" panose="02020603050405020304" pitchFamily="18"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C9FB268F-AC5F-F903-997A-4668B14D18DE}"/>
              </a:ext>
            </a:extLst>
          </p:cNvPr>
          <p:cNvSpPr/>
          <p:nvPr/>
        </p:nvSpPr>
        <p:spPr>
          <a:xfrm>
            <a:off x="5176495" y="1709530"/>
            <a:ext cx="513787" cy="45057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D72780D1-D336-E4BE-F851-8095E4440D0E}"/>
              </a:ext>
            </a:extLst>
          </p:cNvPr>
          <p:cNvSpPr/>
          <p:nvPr/>
        </p:nvSpPr>
        <p:spPr>
          <a:xfrm>
            <a:off x="5830952" y="1557130"/>
            <a:ext cx="4191265" cy="7553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dirty="0">
                <a:latin typeface="Times New Roman" panose="02020603050405020304" pitchFamily="18" charset="0"/>
                <a:ea typeface="Arial" panose="020B0604020202020204" pitchFamily="34" charset="0"/>
                <a:cs typeface="Times New Roman" panose="02020603050405020304" pitchFamily="18" charset="0"/>
              </a:rPr>
              <a:t>E</a:t>
            </a:r>
            <a:r>
              <a:rPr lang="es-CO" dirty="0">
                <a:effectLst/>
                <a:latin typeface="Times New Roman" panose="02020603050405020304" pitchFamily="18" charset="0"/>
                <a:ea typeface="Arial" panose="020B0604020202020204" pitchFamily="34" charset="0"/>
                <a:cs typeface="Times New Roman" panose="02020603050405020304" pitchFamily="18" charset="0"/>
              </a:rPr>
              <a:t>l sector minero, sector panelero y las quemas controladas para preparación de terrenos agrícola.</a:t>
            </a:r>
            <a:endParaRPr lang="es-CO" dirty="0">
              <a:latin typeface="Times New Roman" panose="02020603050405020304" pitchFamily="18" charset="0"/>
              <a:cs typeface="Times New Roman" panose="02020603050405020304" pitchFamily="18" charset="0"/>
            </a:endParaRPr>
          </a:p>
        </p:txBody>
      </p:sp>
      <p:sp>
        <p:nvSpPr>
          <p:cNvPr id="7" name="Flecha: curvada hacia la izquierda 6">
            <a:extLst>
              <a:ext uri="{FF2B5EF4-FFF2-40B4-BE49-F238E27FC236}">
                <a16:creationId xmlns:a16="http://schemas.microsoft.com/office/drawing/2014/main" id="{348E7F62-CE43-553D-951F-659C64000451}"/>
              </a:ext>
            </a:extLst>
          </p:cNvPr>
          <p:cNvSpPr/>
          <p:nvPr/>
        </p:nvSpPr>
        <p:spPr>
          <a:xfrm>
            <a:off x="10349947" y="1888435"/>
            <a:ext cx="834887" cy="14104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8" name="Rectángulo: esquinas redondeadas 7">
            <a:extLst>
              <a:ext uri="{FF2B5EF4-FFF2-40B4-BE49-F238E27FC236}">
                <a16:creationId xmlns:a16="http://schemas.microsoft.com/office/drawing/2014/main" id="{C1BCD735-65C3-8FD0-AED2-CA874B7781C1}"/>
              </a:ext>
            </a:extLst>
          </p:cNvPr>
          <p:cNvSpPr/>
          <p:nvPr/>
        </p:nvSpPr>
        <p:spPr>
          <a:xfrm>
            <a:off x="844560" y="2593649"/>
            <a:ext cx="9177658" cy="10829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s-CO" dirty="0">
                <a:latin typeface="Times New Roman" panose="02020603050405020304" pitchFamily="18" charset="0"/>
                <a:ea typeface="Arial" panose="020B0604020202020204" pitchFamily="34" charset="0"/>
                <a:cs typeface="Times New Roman" panose="02020603050405020304" pitchFamily="18" charset="0"/>
              </a:rPr>
              <a:t>D</a:t>
            </a:r>
            <a:r>
              <a:rPr lang="es-CO" dirty="0">
                <a:effectLst/>
                <a:latin typeface="Times New Roman" panose="02020603050405020304" pitchFamily="18" charset="0"/>
                <a:ea typeface="Arial" panose="020B0604020202020204" pitchFamily="34" charset="0"/>
                <a:cs typeface="Times New Roman" panose="02020603050405020304" pitchFamily="18" charset="0"/>
              </a:rPr>
              <a:t>e las cuales no existe preocupación de contaminación del aire por que emiten cantidades mínimas que no son perjudiciales para la salud humana y el ambiente; además por la ubicación geográfica, su clima, la dirección y velocidad del viento hacen que los contaminantes atmosféricos se dispersen.</a:t>
            </a:r>
          </a:p>
        </p:txBody>
      </p:sp>
      <p:pic>
        <p:nvPicPr>
          <p:cNvPr id="9" name="Imagen 8">
            <a:extLst>
              <a:ext uri="{FF2B5EF4-FFF2-40B4-BE49-F238E27FC236}">
                <a16:creationId xmlns:a16="http://schemas.microsoft.com/office/drawing/2014/main" id="{552E4EB2-66B9-BC9D-4BA8-012B583C2B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139"/>
          <a:stretch/>
        </p:blipFill>
        <p:spPr bwMode="auto">
          <a:xfrm>
            <a:off x="4321467" y="3888585"/>
            <a:ext cx="2309457" cy="215963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E470C86E-2CD2-A9FF-8DAC-0B646E0BD82D}"/>
              </a:ext>
            </a:extLst>
          </p:cNvPr>
          <p:cNvSpPr txBox="1"/>
          <p:nvPr/>
        </p:nvSpPr>
        <p:spPr>
          <a:xfrm>
            <a:off x="3438936" y="6076822"/>
            <a:ext cx="3988903" cy="646331"/>
          </a:xfrm>
          <a:prstGeom prst="rect">
            <a:avLst/>
          </a:prstGeom>
          <a:noFill/>
        </p:spPr>
        <p:txBody>
          <a:bodyPr wrap="square">
            <a:spAutoFit/>
          </a:bodyPr>
          <a:lstStyle/>
          <a:p>
            <a:pPr algn="ctr">
              <a:spcAft>
                <a:spcPts val="1000"/>
              </a:spcAft>
            </a:pPr>
            <a:r>
              <a:rPr lang="es-CO" sz="1800" i="1" dirty="0">
                <a:solidFill>
                  <a:srgbClr val="44546A"/>
                </a:solidFill>
                <a:effectLst/>
                <a:latin typeface="Arial" panose="020B0604020202020204" pitchFamily="34" charset="0"/>
                <a:ea typeface="Arial" panose="020B0604020202020204" pitchFamily="34" charset="0"/>
                <a:cs typeface="Times New Roman" panose="02020603050405020304" pitchFamily="18" charset="0"/>
              </a:rPr>
              <a:t>Chimenea Trapiche Vereda Naranjalito</a:t>
            </a:r>
          </a:p>
        </p:txBody>
      </p:sp>
    </p:spTree>
    <p:extLst>
      <p:ext uri="{BB962C8B-B14F-4D97-AF65-F5344CB8AC3E}">
        <p14:creationId xmlns:p14="http://schemas.microsoft.com/office/powerpoint/2010/main" val="2939714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E4FE0B37-3C12-CC03-C8DE-F8D287F5FEF3}"/>
              </a:ext>
            </a:extLst>
          </p:cNvPr>
          <p:cNvSpPr/>
          <p:nvPr/>
        </p:nvSpPr>
        <p:spPr>
          <a:xfrm>
            <a:off x="2842590" y="522930"/>
            <a:ext cx="6838121" cy="7553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cs typeface="Times New Roman" panose="02020603050405020304" pitchFamily="18" charset="0"/>
              </a:rPr>
              <a:t>Por parte de la alcaldía se realizo un seguimiento a los trapiches productores de panela mediante factores de contaminantes generados</a:t>
            </a:r>
            <a:r>
              <a:rPr lang="es-CO" sz="1600" dirty="0">
                <a:latin typeface="Arial" panose="020B0604020202020204" pitchFamily="34" charset="0"/>
                <a:cs typeface="Arial" panose="020B0604020202020204" pitchFamily="34" charset="0"/>
              </a:rPr>
              <a:t>.</a:t>
            </a:r>
          </a:p>
        </p:txBody>
      </p:sp>
      <p:sp>
        <p:nvSpPr>
          <p:cNvPr id="5" name="Flecha: a la derecha 4">
            <a:extLst>
              <a:ext uri="{FF2B5EF4-FFF2-40B4-BE49-F238E27FC236}">
                <a16:creationId xmlns:a16="http://schemas.microsoft.com/office/drawing/2014/main" id="{9A93F278-1A8F-EB44-92A0-ABC2312EC1D9}"/>
              </a:ext>
            </a:extLst>
          </p:cNvPr>
          <p:cNvSpPr/>
          <p:nvPr/>
        </p:nvSpPr>
        <p:spPr>
          <a:xfrm rot="5400000">
            <a:off x="5930347" y="1344567"/>
            <a:ext cx="331306" cy="45057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EA69D77-B34E-56E6-413F-B57BBB5DE6B3}"/>
              </a:ext>
            </a:extLst>
          </p:cNvPr>
          <p:cNvSpPr/>
          <p:nvPr/>
        </p:nvSpPr>
        <p:spPr>
          <a:xfrm>
            <a:off x="4273826" y="1861404"/>
            <a:ext cx="3644348" cy="3313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cs typeface="Times New Roman" panose="02020603050405020304" pitchFamily="18" charset="0"/>
              </a:rPr>
              <a:t>Donde se encontraron:</a:t>
            </a:r>
          </a:p>
        </p:txBody>
      </p:sp>
      <p:sp>
        <p:nvSpPr>
          <p:cNvPr id="7" name="Flecha: a la derecha 6">
            <a:extLst>
              <a:ext uri="{FF2B5EF4-FFF2-40B4-BE49-F238E27FC236}">
                <a16:creationId xmlns:a16="http://schemas.microsoft.com/office/drawing/2014/main" id="{4AED1245-8DF0-64CE-E1D1-D102799C4E15}"/>
              </a:ext>
            </a:extLst>
          </p:cNvPr>
          <p:cNvSpPr/>
          <p:nvPr/>
        </p:nvSpPr>
        <p:spPr>
          <a:xfrm rot="5400000">
            <a:off x="5930347" y="2258971"/>
            <a:ext cx="331306" cy="45057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91A5DF85-9187-9AEF-C344-81DFF19848A8}"/>
              </a:ext>
            </a:extLst>
          </p:cNvPr>
          <p:cNvSpPr/>
          <p:nvPr/>
        </p:nvSpPr>
        <p:spPr>
          <a:xfrm>
            <a:off x="1490869" y="2775808"/>
            <a:ext cx="9210261" cy="15344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Tx/>
              <a:buChar char="-"/>
            </a:pPr>
            <a:r>
              <a:rPr lang="es-CO" dirty="0">
                <a:latin typeface="Times New Roman" panose="02020603050405020304" pitchFamily="18" charset="0"/>
                <a:ea typeface="Arial" panose="020B0604020202020204" pitchFamily="34" charset="0"/>
                <a:cs typeface="Times New Roman" panose="02020603050405020304" pitchFamily="18" charset="0"/>
              </a:rPr>
              <a:t>L</a:t>
            </a:r>
            <a:r>
              <a:rPr lang="es-CO" dirty="0">
                <a:effectLst/>
                <a:latin typeface="Times New Roman" panose="02020603050405020304" pitchFamily="18" charset="0"/>
                <a:ea typeface="Arial" panose="020B0604020202020204" pitchFamily="34" charset="0"/>
                <a:cs typeface="Times New Roman" panose="02020603050405020304" pitchFamily="18" charset="0"/>
              </a:rPr>
              <a:t>a Finca La Roma está emitiendo 0,02088 kg/</a:t>
            </a:r>
            <a:r>
              <a:rPr lang="es-CO" dirty="0" err="1">
                <a:effectLst/>
                <a:latin typeface="Times New Roman" panose="02020603050405020304" pitchFamily="18" charset="0"/>
                <a:ea typeface="Arial" panose="020B0604020202020204" pitchFamily="34" charset="0"/>
                <a:cs typeface="Times New Roman" panose="02020603050405020304" pitchFamily="18" charset="0"/>
              </a:rPr>
              <a:t>hr</a:t>
            </a:r>
            <a:r>
              <a:rPr lang="es-CO" dirty="0">
                <a:effectLst/>
                <a:latin typeface="Times New Roman" panose="02020603050405020304" pitchFamily="18" charset="0"/>
                <a:ea typeface="Arial" panose="020B0604020202020204" pitchFamily="34" charset="0"/>
                <a:cs typeface="Times New Roman" panose="02020603050405020304" pitchFamily="18" charset="0"/>
              </a:rPr>
              <a:t> óxidos de nitrógeno en su funcionamiento, teniendo en cuenta el uso de combustible del bagazo y la leña. </a:t>
            </a:r>
          </a:p>
          <a:p>
            <a:pPr algn="ctr"/>
            <a:r>
              <a:rPr lang="es-CO" dirty="0">
                <a:latin typeface="Times New Roman" panose="02020603050405020304" pitchFamily="18" charset="0"/>
                <a:cs typeface="Times New Roman" panose="02020603050405020304" pitchFamily="18" charset="0"/>
              </a:rPr>
              <a:t>  -</a:t>
            </a:r>
            <a:r>
              <a:rPr lang="es-CO" dirty="0">
                <a:effectLst/>
                <a:latin typeface="Times New Roman" panose="02020603050405020304" pitchFamily="18" charset="0"/>
                <a:ea typeface="Arial" panose="020B0604020202020204" pitchFamily="34" charset="0"/>
                <a:cs typeface="Times New Roman" panose="02020603050405020304" pitchFamily="18" charset="0"/>
              </a:rPr>
              <a:t>En el caso de óxidos de azufre en las encuestas se tomó solo el factor de emisión para la leña.</a:t>
            </a:r>
          </a:p>
          <a:p>
            <a:pPr algn="ctr"/>
            <a:r>
              <a:rPr lang="es-CO" dirty="0">
                <a:latin typeface="Times New Roman" panose="02020603050405020304" pitchFamily="18" charset="0"/>
                <a:cs typeface="Times New Roman" panose="02020603050405020304" pitchFamily="18" charset="0"/>
              </a:rPr>
              <a:t>-</a:t>
            </a:r>
            <a:r>
              <a:rPr lang="es-CO" dirty="0">
                <a:effectLst/>
                <a:latin typeface="Times New Roman" panose="02020603050405020304" pitchFamily="18" charset="0"/>
                <a:ea typeface="Arial" panose="020B0604020202020204" pitchFamily="34" charset="0"/>
                <a:cs typeface="Times New Roman" panose="02020603050405020304" pitchFamily="18" charset="0"/>
              </a:rPr>
              <a:t>La finca San Ignacio usa de combustible solo bagazo, del cual en su proceso de combustión está emitiendo 0,1769 kg/</a:t>
            </a:r>
            <a:r>
              <a:rPr lang="es-CO" dirty="0" err="1">
                <a:effectLst/>
                <a:latin typeface="Times New Roman" panose="02020603050405020304" pitchFamily="18" charset="0"/>
                <a:ea typeface="Arial" panose="020B0604020202020204" pitchFamily="34" charset="0"/>
                <a:cs typeface="Times New Roman" panose="02020603050405020304" pitchFamily="18" charset="0"/>
              </a:rPr>
              <a:t>hr</a:t>
            </a:r>
            <a:r>
              <a:rPr lang="es-CO" dirty="0">
                <a:effectLst/>
                <a:latin typeface="Times New Roman" panose="02020603050405020304" pitchFamily="18" charset="0"/>
                <a:ea typeface="Arial" panose="020B0604020202020204" pitchFamily="34" charset="0"/>
                <a:cs typeface="Times New Roman" panose="02020603050405020304" pitchFamily="18" charset="0"/>
              </a:rPr>
              <a:t> de material particulado y 0,0177 kg/</a:t>
            </a:r>
            <a:r>
              <a:rPr lang="es-CO" dirty="0" err="1">
                <a:effectLst/>
                <a:latin typeface="Times New Roman" panose="02020603050405020304" pitchFamily="18" charset="0"/>
                <a:ea typeface="Arial" panose="020B0604020202020204" pitchFamily="34" charset="0"/>
                <a:cs typeface="Times New Roman" panose="02020603050405020304" pitchFamily="18" charset="0"/>
              </a:rPr>
              <a:t>hr</a:t>
            </a:r>
            <a:r>
              <a:rPr lang="es-CO" dirty="0">
                <a:effectLst/>
                <a:latin typeface="Times New Roman" panose="02020603050405020304" pitchFamily="18" charset="0"/>
                <a:ea typeface="Arial" panose="020B0604020202020204" pitchFamily="34" charset="0"/>
                <a:cs typeface="Times New Roman" panose="02020603050405020304" pitchFamily="18" charset="0"/>
              </a:rPr>
              <a:t> de dióxido de carbono.</a:t>
            </a:r>
            <a:endParaRPr lang="es-CO" dirty="0">
              <a:latin typeface="Times New Roman" panose="02020603050405020304" pitchFamily="18" charset="0"/>
              <a:cs typeface="Times New Roman" panose="02020603050405020304" pitchFamily="18" charset="0"/>
            </a:endParaRPr>
          </a:p>
        </p:txBody>
      </p:sp>
      <p:sp>
        <p:nvSpPr>
          <p:cNvPr id="11" name="Flecha: a la derecha 10">
            <a:extLst>
              <a:ext uri="{FF2B5EF4-FFF2-40B4-BE49-F238E27FC236}">
                <a16:creationId xmlns:a16="http://schemas.microsoft.com/office/drawing/2014/main" id="{AA742B3C-21C9-ACE6-CB00-CB9A969B03E4}"/>
              </a:ext>
            </a:extLst>
          </p:cNvPr>
          <p:cNvSpPr/>
          <p:nvPr/>
        </p:nvSpPr>
        <p:spPr>
          <a:xfrm rot="5400000">
            <a:off x="5877334" y="4376535"/>
            <a:ext cx="331306" cy="45057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pic>
        <p:nvPicPr>
          <p:cNvPr id="13" name="Imagen 12">
            <a:extLst>
              <a:ext uri="{FF2B5EF4-FFF2-40B4-BE49-F238E27FC236}">
                <a16:creationId xmlns:a16="http://schemas.microsoft.com/office/drawing/2014/main" id="{61AFD861-68D2-45B1-3198-28DF56490171}"/>
              </a:ext>
            </a:extLst>
          </p:cNvPr>
          <p:cNvPicPr>
            <a:picLocks noChangeAspect="1"/>
          </p:cNvPicPr>
          <p:nvPr/>
        </p:nvPicPr>
        <p:blipFill>
          <a:blip r:embed="rId2"/>
          <a:stretch>
            <a:fillRect/>
          </a:stretch>
        </p:blipFill>
        <p:spPr>
          <a:xfrm>
            <a:off x="3064012" y="5051406"/>
            <a:ext cx="6066735" cy="1627690"/>
          </a:xfrm>
          <a:prstGeom prst="rect">
            <a:avLst/>
          </a:prstGeom>
        </p:spPr>
      </p:pic>
    </p:spTree>
    <p:extLst>
      <p:ext uri="{BB962C8B-B14F-4D97-AF65-F5344CB8AC3E}">
        <p14:creationId xmlns:p14="http://schemas.microsoft.com/office/powerpoint/2010/main" val="3933512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D54665FA-2C1D-981B-88DF-65CEDB282EEC}"/>
              </a:ext>
            </a:extLst>
          </p:cNvPr>
          <p:cNvSpPr/>
          <p:nvPr/>
        </p:nvSpPr>
        <p:spPr>
          <a:xfrm>
            <a:off x="145773" y="217833"/>
            <a:ext cx="6838121" cy="5902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Times New Roman" panose="02020603050405020304" pitchFamily="18" charset="0"/>
                <a:ea typeface="Arial" panose="020B0604020202020204" pitchFamily="34" charset="0"/>
                <a:cs typeface="Times New Roman" panose="02020603050405020304" pitchFamily="18" charset="0"/>
              </a:rPr>
              <a:t>En el caso del sector minero con licencia ambiental.</a:t>
            </a:r>
            <a:endParaRPr lang="es-CO" sz="2000" dirty="0">
              <a:latin typeface="Times New Roman" panose="02020603050405020304" pitchFamily="18" charset="0"/>
              <a:cs typeface="Times New Roman" panose="02020603050405020304" pitchFamily="18" charset="0"/>
            </a:endParaRPr>
          </a:p>
        </p:txBody>
      </p:sp>
      <p:sp>
        <p:nvSpPr>
          <p:cNvPr id="5" name="Flecha: hacia abajo 4">
            <a:extLst>
              <a:ext uri="{FF2B5EF4-FFF2-40B4-BE49-F238E27FC236}">
                <a16:creationId xmlns:a16="http://schemas.microsoft.com/office/drawing/2014/main" id="{8964668E-EA55-196D-66A9-DD10674DE72B}"/>
              </a:ext>
            </a:extLst>
          </p:cNvPr>
          <p:cNvSpPr/>
          <p:nvPr/>
        </p:nvSpPr>
        <p:spPr>
          <a:xfrm>
            <a:off x="3021490" y="914428"/>
            <a:ext cx="543339" cy="48423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D916D854-51C1-7863-01A4-23BE62668D99}"/>
              </a:ext>
            </a:extLst>
          </p:cNvPr>
          <p:cNvSpPr/>
          <p:nvPr/>
        </p:nvSpPr>
        <p:spPr>
          <a:xfrm>
            <a:off x="1017925" y="1485160"/>
            <a:ext cx="4550468" cy="5902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Arial" panose="020B0604020202020204" pitchFamily="34" charset="0"/>
                <a:cs typeface="Times New Roman" panose="02020603050405020304" pitchFamily="18" charset="0"/>
              </a:rPr>
              <a:t>En el caso del sector minero con licencia ambiental.</a:t>
            </a:r>
            <a:endParaRPr lang="es-CO" dirty="0">
              <a:latin typeface="Times New Roman" panose="02020603050405020304" pitchFamily="18"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911B6654-6F51-723F-E567-17DD2F119564}"/>
              </a:ext>
            </a:extLst>
          </p:cNvPr>
          <p:cNvSpPr/>
          <p:nvPr/>
        </p:nvSpPr>
        <p:spPr>
          <a:xfrm>
            <a:off x="3016515" y="2201993"/>
            <a:ext cx="543339" cy="48423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C40D6039-D0A6-0070-9A86-7299B755E210}"/>
              </a:ext>
            </a:extLst>
          </p:cNvPr>
          <p:cNvSpPr/>
          <p:nvPr/>
        </p:nvSpPr>
        <p:spPr>
          <a:xfrm>
            <a:off x="356140" y="2755489"/>
            <a:ext cx="5864087" cy="7570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Times New Roman" panose="02020603050405020304" pitchFamily="18" charset="0"/>
                <a:ea typeface="Arial" panose="020B0604020202020204" pitchFamily="34" charset="0"/>
                <a:cs typeface="Times New Roman" panose="02020603050405020304" pitchFamily="18" charset="0"/>
              </a:rPr>
              <a:t>L</a:t>
            </a:r>
            <a:r>
              <a:rPr lang="es-CO" dirty="0">
                <a:effectLst/>
                <a:latin typeface="Times New Roman" panose="02020603050405020304" pitchFamily="18" charset="0"/>
                <a:ea typeface="Arial" panose="020B0604020202020204" pitchFamily="34" charset="0"/>
                <a:cs typeface="Times New Roman" panose="02020603050405020304" pitchFamily="18" charset="0"/>
              </a:rPr>
              <a:t>levan a cabo actividades de los Planes de Manejo Ambiental, como medidas de mitigación que se llevan a cabo durante la extracción. </a:t>
            </a:r>
            <a:endParaRPr lang="es-CO" dirty="0">
              <a:latin typeface="Times New Roman" panose="02020603050405020304" pitchFamily="18" charset="0"/>
              <a:cs typeface="Times New Roman" panose="02020603050405020304" pitchFamily="18" charset="0"/>
            </a:endParaRPr>
          </a:p>
        </p:txBody>
      </p:sp>
      <p:sp>
        <p:nvSpPr>
          <p:cNvPr id="9" name="Flecha: hacia abajo 8">
            <a:extLst>
              <a:ext uri="{FF2B5EF4-FFF2-40B4-BE49-F238E27FC236}">
                <a16:creationId xmlns:a16="http://schemas.microsoft.com/office/drawing/2014/main" id="{ED71F68F-9D4A-2A03-FE81-268FA278B9DA}"/>
              </a:ext>
            </a:extLst>
          </p:cNvPr>
          <p:cNvSpPr/>
          <p:nvPr/>
        </p:nvSpPr>
        <p:spPr>
          <a:xfrm>
            <a:off x="2877374" y="3609311"/>
            <a:ext cx="543339" cy="48423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5659793B-6769-EDF9-2B48-A38E24605474}"/>
              </a:ext>
            </a:extLst>
          </p:cNvPr>
          <p:cNvSpPr/>
          <p:nvPr/>
        </p:nvSpPr>
        <p:spPr>
          <a:xfrm>
            <a:off x="460506" y="4162546"/>
            <a:ext cx="5635494" cy="10021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Arial" panose="020B0604020202020204" pitchFamily="34" charset="0"/>
                <a:cs typeface="Times New Roman" panose="02020603050405020304" pitchFamily="18" charset="0"/>
              </a:rPr>
              <a:t>Principalmente la irrigación con agua en las zonas de tránsito de vehículos, patios de almacenamiento de producto terminado, mantenimiento y adecuación de cercas vivas</a:t>
            </a:r>
            <a:endParaRPr lang="es-CO" dirty="0">
              <a:latin typeface="Times New Roman" panose="02020603050405020304" pitchFamily="18" charset="0"/>
              <a:cs typeface="Times New Roman" panose="02020603050405020304" pitchFamily="18" charset="0"/>
            </a:endParaRPr>
          </a:p>
        </p:txBody>
      </p:sp>
      <p:sp>
        <p:nvSpPr>
          <p:cNvPr id="11" name="Flecha: hacia abajo 10">
            <a:extLst>
              <a:ext uri="{FF2B5EF4-FFF2-40B4-BE49-F238E27FC236}">
                <a16:creationId xmlns:a16="http://schemas.microsoft.com/office/drawing/2014/main" id="{03BBB44E-F087-E742-88B7-61B432475182}"/>
              </a:ext>
            </a:extLst>
          </p:cNvPr>
          <p:cNvSpPr/>
          <p:nvPr/>
        </p:nvSpPr>
        <p:spPr>
          <a:xfrm>
            <a:off x="2859146" y="5233661"/>
            <a:ext cx="543339" cy="48423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189837ED-ACF1-FE09-535F-6E78A2566DE3}"/>
              </a:ext>
            </a:extLst>
          </p:cNvPr>
          <p:cNvSpPr/>
          <p:nvPr/>
        </p:nvSpPr>
        <p:spPr>
          <a:xfrm>
            <a:off x="105189" y="5780242"/>
            <a:ext cx="6346128" cy="7570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Arial" panose="020B0604020202020204" pitchFamily="34" charset="0"/>
                <a:cs typeface="Times New Roman" panose="02020603050405020304" pitchFamily="18" charset="0"/>
              </a:rPr>
              <a:t>Además del registro de mantenimiento del parque automotor el cual se encuentra vigente.</a:t>
            </a:r>
            <a:endParaRPr lang="es-CO" dirty="0">
              <a:latin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a16="http://schemas.microsoft.com/office/drawing/2014/main" id="{6C76E42D-EF83-0C5E-866B-BB7C462247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4627" y="2001582"/>
            <a:ext cx="4309448" cy="2477652"/>
          </a:xfrm>
          <a:prstGeom prst="rect">
            <a:avLst/>
          </a:prstGeom>
          <a:ln>
            <a:noFill/>
          </a:ln>
          <a:effectLst>
            <a:outerShdw blurRad="190500" algn="tl" rotWithShape="0">
              <a:srgbClr val="000000">
                <a:alpha val="70000"/>
              </a:srgbClr>
            </a:outerShdw>
          </a:effectLst>
        </p:spPr>
      </p:pic>
      <p:sp>
        <p:nvSpPr>
          <p:cNvPr id="15" name="CuadroTexto 14">
            <a:extLst>
              <a:ext uri="{FF2B5EF4-FFF2-40B4-BE49-F238E27FC236}">
                <a16:creationId xmlns:a16="http://schemas.microsoft.com/office/drawing/2014/main" id="{9DB40C97-19A7-11A5-A51C-A1DBF2D0E25D}"/>
              </a:ext>
            </a:extLst>
          </p:cNvPr>
          <p:cNvSpPr txBox="1"/>
          <p:nvPr/>
        </p:nvSpPr>
        <p:spPr>
          <a:xfrm>
            <a:off x="6998457" y="4663604"/>
            <a:ext cx="4161183" cy="369332"/>
          </a:xfrm>
          <a:prstGeom prst="rect">
            <a:avLst/>
          </a:prstGeom>
          <a:noFill/>
        </p:spPr>
        <p:txBody>
          <a:bodyPr wrap="square">
            <a:spAutoFit/>
          </a:bodyPr>
          <a:lstStyle/>
          <a:p>
            <a:pPr algn="ctr"/>
            <a:r>
              <a:rPr lang="es-CO" sz="1800" dirty="0">
                <a:effectLst/>
                <a:latin typeface="+mj-lt"/>
                <a:ea typeface="Arial" panose="020B0604020202020204" pitchFamily="34" charset="0"/>
                <a:cs typeface="Times New Roman" panose="02020603050405020304" pitchFamily="18" charset="0"/>
              </a:rPr>
              <a:t>Área de explotación Recebera La Rioja</a:t>
            </a:r>
            <a:endParaRPr lang="es-CO" dirty="0">
              <a:latin typeface="+mj-lt"/>
            </a:endParaRPr>
          </a:p>
        </p:txBody>
      </p:sp>
      <p:cxnSp>
        <p:nvCxnSpPr>
          <p:cNvPr id="17" name="Conector recto 16">
            <a:extLst>
              <a:ext uri="{FF2B5EF4-FFF2-40B4-BE49-F238E27FC236}">
                <a16:creationId xmlns:a16="http://schemas.microsoft.com/office/drawing/2014/main" id="{54B9473B-8943-AFFF-DB7B-6579E4ED6C6D}"/>
              </a:ext>
            </a:extLst>
          </p:cNvPr>
          <p:cNvCxnSpPr/>
          <p:nvPr/>
        </p:nvCxnSpPr>
        <p:spPr>
          <a:xfrm>
            <a:off x="6864627" y="1895061"/>
            <a:ext cx="11396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F2C2A56A-DF51-7E12-2A43-A88572147052}"/>
              </a:ext>
            </a:extLst>
          </p:cNvPr>
          <p:cNvCxnSpPr>
            <a:cxnSpLocks/>
          </p:cNvCxnSpPr>
          <p:nvPr/>
        </p:nvCxnSpPr>
        <p:spPr>
          <a:xfrm>
            <a:off x="6758609" y="2001581"/>
            <a:ext cx="0" cy="913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4D02ED57-AF4B-1395-D802-2B2343B38914}"/>
              </a:ext>
            </a:extLst>
          </p:cNvPr>
          <p:cNvCxnSpPr/>
          <p:nvPr/>
        </p:nvCxnSpPr>
        <p:spPr>
          <a:xfrm>
            <a:off x="11293471" y="3512583"/>
            <a:ext cx="0" cy="979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19814AAA-36BE-1723-8727-8BFBC3CCFEBA}"/>
              </a:ext>
            </a:extLst>
          </p:cNvPr>
          <p:cNvCxnSpPr/>
          <p:nvPr/>
        </p:nvCxnSpPr>
        <p:spPr>
          <a:xfrm flipH="1">
            <a:off x="9981506" y="4529920"/>
            <a:ext cx="1311965" cy="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Gráfico 31" descr="Materias primas con relleno sólido">
            <a:extLst>
              <a:ext uri="{FF2B5EF4-FFF2-40B4-BE49-F238E27FC236}">
                <a16:creationId xmlns:a16="http://schemas.microsoft.com/office/drawing/2014/main" id="{4E5DFB12-3D7E-3E8C-9A2F-88FFA3DCA7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3471" y="217833"/>
            <a:ext cx="590251" cy="590251"/>
          </a:xfrm>
          <a:prstGeom prst="rect">
            <a:avLst/>
          </a:prstGeom>
        </p:spPr>
      </p:pic>
      <p:pic>
        <p:nvPicPr>
          <p:cNvPr id="34" name="Gráfico 33" descr="Herramientas de minería contorno">
            <a:extLst>
              <a:ext uri="{FF2B5EF4-FFF2-40B4-BE49-F238E27FC236}">
                <a16:creationId xmlns:a16="http://schemas.microsoft.com/office/drawing/2014/main" id="{3BF7FDD3-3E61-6B3C-2C60-3EF2D61390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379" y="1031406"/>
            <a:ext cx="590253" cy="590253"/>
          </a:xfrm>
          <a:prstGeom prst="rect">
            <a:avLst/>
          </a:prstGeom>
        </p:spPr>
      </p:pic>
      <p:pic>
        <p:nvPicPr>
          <p:cNvPr id="36" name="Gráfico 35" descr="Giroteodolito con relleno sólido">
            <a:extLst>
              <a:ext uri="{FF2B5EF4-FFF2-40B4-BE49-F238E27FC236}">
                <a16:creationId xmlns:a16="http://schemas.microsoft.com/office/drawing/2014/main" id="{0D32D2F2-D07E-67A6-6051-0B871AB79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8609" y="6006548"/>
            <a:ext cx="757094" cy="757094"/>
          </a:xfrm>
          <a:prstGeom prst="rect">
            <a:avLst/>
          </a:prstGeom>
        </p:spPr>
      </p:pic>
    </p:spTree>
    <p:extLst>
      <p:ext uri="{BB962C8B-B14F-4D97-AF65-F5344CB8AC3E}">
        <p14:creationId xmlns:p14="http://schemas.microsoft.com/office/powerpoint/2010/main" val="3044917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4B26AE7-B7D2-537B-DFB1-8F03F5DAC564}"/>
              </a:ext>
            </a:extLst>
          </p:cNvPr>
          <p:cNvSpPr>
            <a:spLocks noGrp="1"/>
          </p:cNvSpPr>
          <p:nvPr>
            <p:ph type="ctrTitle"/>
          </p:nvPr>
        </p:nvSpPr>
        <p:spPr/>
        <p:txBody>
          <a:bodyPr/>
          <a:lstStyle/>
          <a:p>
            <a:r>
              <a:rPr lang="es-CO" b="1" i="0" dirty="0">
                <a:solidFill>
                  <a:srgbClr val="3A454B"/>
                </a:solidFill>
                <a:effectLst/>
              </a:rPr>
              <a:t>SISTEMA FÍSICO CONSTRUIDO</a:t>
            </a:r>
            <a:br>
              <a:rPr lang="es-CO" b="1" i="0" dirty="0">
                <a:solidFill>
                  <a:srgbClr val="3A454B"/>
                </a:solidFill>
                <a:effectLst/>
                <a:latin typeface="Roboto" panose="020B0604020202020204" pitchFamily="2" charset="0"/>
              </a:rPr>
            </a:br>
            <a:endParaRPr lang="es-CO" dirty="0"/>
          </a:p>
        </p:txBody>
      </p:sp>
      <p:sp>
        <p:nvSpPr>
          <p:cNvPr id="5" name="Subtítulo 4">
            <a:extLst>
              <a:ext uri="{FF2B5EF4-FFF2-40B4-BE49-F238E27FC236}">
                <a16:creationId xmlns:a16="http://schemas.microsoft.com/office/drawing/2014/main" id="{AB9E1336-BD36-A960-AD4D-16B99A80FBFA}"/>
              </a:ext>
            </a:extLst>
          </p:cNvPr>
          <p:cNvSpPr>
            <a:spLocks noGrp="1"/>
          </p:cNvSpPr>
          <p:nvPr>
            <p:ph type="subTitle" idx="1"/>
          </p:nvPr>
        </p:nvSpPr>
        <p:spPr/>
        <p:txBody>
          <a:bodyPr/>
          <a:lstStyle/>
          <a:p>
            <a:pPr algn="r"/>
            <a:r>
              <a:rPr lang="es-MX" b="1" dirty="0"/>
              <a:t>ALCALDIA DE APULO-CUNDINAMARCA</a:t>
            </a:r>
            <a:endParaRPr lang="es-CO" b="1" dirty="0"/>
          </a:p>
          <a:p>
            <a:pPr algn="r"/>
            <a:endParaRPr lang="es-CO" dirty="0"/>
          </a:p>
        </p:txBody>
      </p:sp>
    </p:spTree>
    <p:extLst>
      <p:ext uri="{BB962C8B-B14F-4D97-AF65-F5344CB8AC3E}">
        <p14:creationId xmlns:p14="http://schemas.microsoft.com/office/powerpoint/2010/main" val="835579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70A6F-FE49-98B4-8207-F5F1572727D9}"/>
              </a:ext>
            </a:extLst>
          </p:cNvPr>
          <p:cNvSpPr>
            <a:spLocks noGrp="1"/>
          </p:cNvSpPr>
          <p:nvPr>
            <p:ph type="title"/>
          </p:nvPr>
        </p:nvSpPr>
        <p:spPr>
          <a:xfrm>
            <a:off x="803918" y="105679"/>
            <a:ext cx="10058400" cy="1609344"/>
          </a:xfrm>
        </p:spPr>
        <p:txBody>
          <a:bodyPr>
            <a:normAutofit/>
          </a:bodyPr>
          <a:lstStyle/>
          <a:p>
            <a:r>
              <a:rPr lang="es-MX" b="1" dirty="0"/>
              <a:t>Pisos Térmicos</a:t>
            </a:r>
            <a:endParaRPr lang="es-CO" b="1" dirty="0"/>
          </a:p>
        </p:txBody>
      </p:sp>
      <p:sp>
        <p:nvSpPr>
          <p:cNvPr id="3" name="Marcador de contenido 2">
            <a:extLst>
              <a:ext uri="{FF2B5EF4-FFF2-40B4-BE49-F238E27FC236}">
                <a16:creationId xmlns:a16="http://schemas.microsoft.com/office/drawing/2014/main" id="{C516C2A0-803F-48C7-01AC-89BB5CBB5AA0}"/>
              </a:ext>
            </a:extLst>
          </p:cNvPr>
          <p:cNvSpPr>
            <a:spLocks noGrp="1"/>
          </p:cNvSpPr>
          <p:nvPr>
            <p:ph idx="1"/>
          </p:nvPr>
        </p:nvSpPr>
        <p:spPr>
          <a:xfrm>
            <a:off x="501110" y="1346981"/>
            <a:ext cx="8099024" cy="4386469"/>
          </a:xfrm>
        </p:spPr>
        <p:txBody>
          <a:bodyPr/>
          <a:lstStyle/>
          <a:p>
            <a:pPr marL="0" indent="0">
              <a:buNone/>
            </a:pPr>
            <a:r>
              <a:rPr lang="es-MX" dirty="0">
                <a:latin typeface="Times New Roman" panose="02020603050405020304" pitchFamily="18" charset="0"/>
                <a:cs typeface="Times New Roman" panose="02020603050405020304" pitchFamily="18" charset="0"/>
              </a:rPr>
              <a:t>El Municipio de Apulo se encuentra en un piso térmico Cálido:</a:t>
            </a:r>
            <a:endParaRPr lang="es-CO" dirty="0">
              <a:latin typeface="Times New Roman" panose="02020603050405020304" pitchFamily="18"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1AFFFD48-09AA-388E-CA76-3C5C2EAA42D5}"/>
              </a:ext>
            </a:extLst>
          </p:cNvPr>
          <p:cNvSpPr/>
          <p:nvPr/>
        </p:nvSpPr>
        <p:spPr>
          <a:xfrm>
            <a:off x="926824" y="2006968"/>
            <a:ext cx="2160724" cy="9375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Piso Térmico Cálido</a:t>
            </a:r>
            <a:endParaRPr lang="es-CO" sz="1600" b="1" dirty="0"/>
          </a:p>
        </p:txBody>
      </p:sp>
      <p:sp>
        <p:nvSpPr>
          <p:cNvPr id="5" name="Flecha: a la derecha 4">
            <a:extLst>
              <a:ext uri="{FF2B5EF4-FFF2-40B4-BE49-F238E27FC236}">
                <a16:creationId xmlns:a16="http://schemas.microsoft.com/office/drawing/2014/main" id="{8B369A1E-F7B1-6B9D-FD4E-35BDCDFA8635}"/>
              </a:ext>
            </a:extLst>
          </p:cNvPr>
          <p:cNvSpPr/>
          <p:nvPr/>
        </p:nvSpPr>
        <p:spPr>
          <a:xfrm>
            <a:off x="3223884" y="2167147"/>
            <a:ext cx="1181180" cy="61722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sz="1600" dirty="0">
              <a:latin typeface="Times New Roman" panose="02020603050405020304" pitchFamily="18" charset="0"/>
              <a:cs typeface="Times New Roman" panose="02020603050405020304" pitchFamily="18" charset="0"/>
            </a:endParaRPr>
          </a:p>
        </p:txBody>
      </p:sp>
      <p:sp>
        <p:nvSpPr>
          <p:cNvPr id="6" name="Rectángulo: esquinas redondeadas 5">
            <a:extLst>
              <a:ext uri="{FF2B5EF4-FFF2-40B4-BE49-F238E27FC236}">
                <a16:creationId xmlns:a16="http://schemas.microsoft.com/office/drawing/2014/main" id="{4D386113-5E5E-D63A-7275-751BDB19F73D}"/>
              </a:ext>
            </a:extLst>
          </p:cNvPr>
          <p:cNvSpPr/>
          <p:nvPr/>
        </p:nvSpPr>
        <p:spPr>
          <a:xfrm>
            <a:off x="4535707" y="2066249"/>
            <a:ext cx="2468238" cy="9375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Ubicación</a:t>
            </a:r>
            <a:endParaRPr lang="es-CO" sz="1600" b="1" dirty="0"/>
          </a:p>
        </p:txBody>
      </p:sp>
      <p:sp>
        <p:nvSpPr>
          <p:cNvPr id="7" name="Flecha: hacia abajo 6">
            <a:extLst>
              <a:ext uri="{FF2B5EF4-FFF2-40B4-BE49-F238E27FC236}">
                <a16:creationId xmlns:a16="http://schemas.microsoft.com/office/drawing/2014/main" id="{CD54DC80-7EC5-01AD-4A4E-8435D5FF3406}"/>
              </a:ext>
            </a:extLst>
          </p:cNvPr>
          <p:cNvSpPr/>
          <p:nvPr/>
        </p:nvSpPr>
        <p:spPr>
          <a:xfrm rot="5400000">
            <a:off x="3500314" y="3095435"/>
            <a:ext cx="571500" cy="123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7DB38A4D-B523-557C-D0CC-DC6F654FA85A}"/>
              </a:ext>
            </a:extLst>
          </p:cNvPr>
          <p:cNvSpPr/>
          <p:nvPr/>
        </p:nvSpPr>
        <p:spPr>
          <a:xfrm>
            <a:off x="4535707" y="3215762"/>
            <a:ext cx="2505142" cy="9375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420 m.s.n.m.</a:t>
            </a:r>
          </a:p>
          <a:p>
            <a:pPr algn="ctr"/>
            <a:r>
              <a:rPr lang="es-MX" sz="1600" b="1" dirty="0"/>
              <a:t>(Metros Sobre El Nivel Del Mar)</a:t>
            </a:r>
            <a:endParaRPr lang="es-CO" sz="1600" b="1" dirty="0"/>
          </a:p>
        </p:txBody>
      </p:sp>
      <p:sp>
        <p:nvSpPr>
          <p:cNvPr id="10" name="Flecha: curvada hacia la izquierda 9">
            <a:extLst>
              <a:ext uri="{FF2B5EF4-FFF2-40B4-BE49-F238E27FC236}">
                <a16:creationId xmlns:a16="http://schemas.microsoft.com/office/drawing/2014/main" id="{971B7B8F-DCA0-B07C-C027-4E2AE74DBBF7}"/>
              </a:ext>
            </a:extLst>
          </p:cNvPr>
          <p:cNvSpPr/>
          <p:nvPr/>
        </p:nvSpPr>
        <p:spPr>
          <a:xfrm>
            <a:off x="7120364" y="2475757"/>
            <a:ext cx="413115" cy="15014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1" name="Rectángulo: esquinas redondeadas 10">
            <a:extLst>
              <a:ext uri="{FF2B5EF4-FFF2-40B4-BE49-F238E27FC236}">
                <a16:creationId xmlns:a16="http://schemas.microsoft.com/office/drawing/2014/main" id="{FCA4D40C-5B0E-E28B-64F6-2C88734D811E}"/>
              </a:ext>
            </a:extLst>
          </p:cNvPr>
          <p:cNvSpPr/>
          <p:nvPr/>
        </p:nvSpPr>
        <p:spPr>
          <a:xfrm>
            <a:off x="926824" y="3215761"/>
            <a:ext cx="2160725" cy="9375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Temperatura Promedio</a:t>
            </a:r>
            <a:endParaRPr lang="es-CO" sz="1600" b="1" dirty="0"/>
          </a:p>
        </p:txBody>
      </p:sp>
      <p:sp>
        <p:nvSpPr>
          <p:cNvPr id="12" name="Flecha: curvada hacia la derecha 11">
            <a:extLst>
              <a:ext uri="{FF2B5EF4-FFF2-40B4-BE49-F238E27FC236}">
                <a16:creationId xmlns:a16="http://schemas.microsoft.com/office/drawing/2014/main" id="{0287198B-A399-AAF0-1AC2-15FA92A9475C}"/>
              </a:ext>
            </a:extLst>
          </p:cNvPr>
          <p:cNvSpPr/>
          <p:nvPr/>
        </p:nvSpPr>
        <p:spPr>
          <a:xfrm>
            <a:off x="218160" y="3622705"/>
            <a:ext cx="664474" cy="1318678"/>
          </a:xfrm>
          <a:prstGeom prst="curv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schemeClr val="tx1"/>
              </a:solidFill>
            </a:endParaRPr>
          </a:p>
        </p:txBody>
      </p:sp>
      <p:sp>
        <p:nvSpPr>
          <p:cNvPr id="13" name="Rectángulo: esquinas redondeadas 12">
            <a:extLst>
              <a:ext uri="{FF2B5EF4-FFF2-40B4-BE49-F238E27FC236}">
                <a16:creationId xmlns:a16="http://schemas.microsoft.com/office/drawing/2014/main" id="{7F7FAB9A-4094-A103-AD69-2FC93293564A}"/>
              </a:ext>
            </a:extLst>
          </p:cNvPr>
          <p:cNvSpPr/>
          <p:nvPr/>
        </p:nvSpPr>
        <p:spPr>
          <a:xfrm>
            <a:off x="926824" y="4324197"/>
            <a:ext cx="2161305" cy="9375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Oscila entre:</a:t>
            </a:r>
          </a:p>
          <a:p>
            <a:pPr algn="ctr"/>
            <a:r>
              <a:rPr lang="es-MX" sz="1600" b="1" dirty="0"/>
              <a:t>20ºC a los 24ºC</a:t>
            </a:r>
            <a:r>
              <a:rPr lang="es-MX" dirty="0"/>
              <a:t>.</a:t>
            </a:r>
            <a:endParaRPr lang="es-CO" dirty="0"/>
          </a:p>
        </p:txBody>
      </p:sp>
      <p:sp>
        <p:nvSpPr>
          <p:cNvPr id="15" name="Flecha: a la derecha 14">
            <a:extLst>
              <a:ext uri="{FF2B5EF4-FFF2-40B4-BE49-F238E27FC236}">
                <a16:creationId xmlns:a16="http://schemas.microsoft.com/office/drawing/2014/main" id="{588C78DE-BBD1-06C8-A6ED-0328870474B0}"/>
              </a:ext>
            </a:extLst>
          </p:cNvPr>
          <p:cNvSpPr/>
          <p:nvPr/>
        </p:nvSpPr>
        <p:spPr>
          <a:xfrm>
            <a:off x="3251588" y="4422599"/>
            <a:ext cx="1238000" cy="61722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40CDA606-70C3-45C6-F4F0-EFCF8818DAFC}"/>
              </a:ext>
            </a:extLst>
          </p:cNvPr>
          <p:cNvSpPr/>
          <p:nvPr/>
        </p:nvSpPr>
        <p:spPr>
          <a:xfrm>
            <a:off x="4535707" y="4324198"/>
            <a:ext cx="2529069" cy="9375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sz="1600" b="1" dirty="0"/>
          </a:p>
          <a:p>
            <a:pPr algn="ctr"/>
            <a:r>
              <a:rPr lang="es-MX" sz="1600" b="1" dirty="0"/>
              <a:t>Su precipitación Aproximadamente es:</a:t>
            </a:r>
          </a:p>
          <a:p>
            <a:pPr algn="ctr"/>
            <a:r>
              <a:rPr lang="es-MX" sz="1600" b="1" dirty="0"/>
              <a:t>1209,4 mm (Milímetros)  Anuales.</a:t>
            </a:r>
          </a:p>
          <a:p>
            <a:pPr algn="ctr"/>
            <a:endParaRPr lang="es-CO" dirty="0"/>
          </a:p>
        </p:txBody>
      </p:sp>
      <p:pic>
        <p:nvPicPr>
          <p:cNvPr id="18" name="Imagen 17">
            <a:extLst>
              <a:ext uri="{FF2B5EF4-FFF2-40B4-BE49-F238E27FC236}">
                <a16:creationId xmlns:a16="http://schemas.microsoft.com/office/drawing/2014/main" id="{C1390C40-DCE6-50EF-5001-FBCA95618F1B}"/>
              </a:ext>
            </a:extLst>
          </p:cNvPr>
          <p:cNvPicPr>
            <a:picLocks noChangeAspect="1"/>
          </p:cNvPicPr>
          <p:nvPr/>
        </p:nvPicPr>
        <p:blipFill rotWithShape="1">
          <a:blip r:embed="rId2"/>
          <a:srcRect l="34670" t="29285" r="33559" b="14063"/>
          <a:stretch/>
        </p:blipFill>
        <p:spPr>
          <a:xfrm>
            <a:off x="7641379" y="2202989"/>
            <a:ext cx="4114249" cy="3900701"/>
          </a:xfrm>
          <a:prstGeom prst="rect">
            <a:avLst/>
          </a:prstGeom>
          <a:ln>
            <a:noFill/>
          </a:ln>
          <a:effectLst>
            <a:softEdge rad="112500"/>
          </a:effectLst>
        </p:spPr>
      </p:pic>
      <p:sp>
        <p:nvSpPr>
          <p:cNvPr id="19" name="Rectángulo: esquinas redondeadas 18">
            <a:extLst>
              <a:ext uri="{FF2B5EF4-FFF2-40B4-BE49-F238E27FC236}">
                <a16:creationId xmlns:a16="http://schemas.microsoft.com/office/drawing/2014/main" id="{AB7D8174-A276-03FA-BC53-B4A4B61C3C60}"/>
              </a:ext>
            </a:extLst>
          </p:cNvPr>
          <p:cNvSpPr/>
          <p:nvPr/>
        </p:nvSpPr>
        <p:spPr>
          <a:xfrm>
            <a:off x="5044742" y="5448438"/>
            <a:ext cx="1792437" cy="36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APULO</a:t>
            </a:r>
            <a:endParaRPr lang="es-CO" b="1" dirty="0">
              <a:solidFill>
                <a:schemeClr val="tx1"/>
              </a:solidFill>
            </a:endParaRPr>
          </a:p>
        </p:txBody>
      </p:sp>
      <p:sp>
        <p:nvSpPr>
          <p:cNvPr id="26" name="Flecha: hacia la izquierda 25">
            <a:extLst>
              <a:ext uri="{FF2B5EF4-FFF2-40B4-BE49-F238E27FC236}">
                <a16:creationId xmlns:a16="http://schemas.microsoft.com/office/drawing/2014/main" id="{1B1275B3-7129-18F3-3CB5-E672950D2B15}"/>
              </a:ext>
            </a:extLst>
          </p:cNvPr>
          <p:cNvSpPr/>
          <p:nvPr/>
        </p:nvSpPr>
        <p:spPr>
          <a:xfrm>
            <a:off x="6979000" y="5365407"/>
            <a:ext cx="759319" cy="408017"/>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pic>
        <p:nvPicPr>
          <p:cNvPr id="27" name="Imagen 26" descr="Alcaldia de Apulo  Cundinamarca">
            <a:extLst>
              <a:ext uri="{FF2B5EF4-FFF2-40B4-BE49-F238E27FC236}">
                <a16:creationId xmlns:a16="http://schemas.microsoft.com/office/drawing/2014/main" id="{3FB693CA-F769-FD5B-5234-178407292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1980" y="192882"/>
            <a:ext cx="932204" cy="857803"/>
          </a:xfrm>
          <a:prstGeom prst="rect">
            <a:avLst/>
          </a:prstGeom>
          <a:noFill/>
          <a:ln>
            <a:noFill/>
          </a:ln>
        </p:spPr>
      </p:pic>
    </p:spTree>
    <p:extLst>
      <p:ext uri="{BB962C8B-B14F-4D97-AF65-F5344CB8AC3E}">
        <p14:creationId xmlns:p14="http://schemas.microsoft.com/office/powerpoint/2010/main" val="229764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FF445D-6EA5-C95C-8698-92A6D6543189}"/>
              </a:ext>
            </a:extLst>
          </p:cNvPr>
          <p:cNvSpPr>
            <a:spLocks noGrp="1"/>
          </p:cNvSpPr>
          <p:nvPr>
            <p:ph type="title"/>
          </p:nvPr>
        </p:nvSpPr>
        <p:spPr>
          <a:xfrm>
            <a:off x="1152552" y="276697"/>
            <a:ext cx="10058400" cy="466429"/>
          </a:xfrm>
        </p:spPr>
        <p:txBody>
          <a:bodyPr>
            <a:normAutofit fontScale="90000"/>
          </a:bodyPr>
          <a:lstStyle/>
          <a:p>
            <a:r>
              <a:rPr lang="es-MX" dirty="0"/>
              <a:t>INFRAESTRUCTURA VIAL URBANA Y RURAL</a:t>
            </a:r>
            <a:endParaRPr lang="es-CO" dirty="0"/>
          </a:p>
        </p:txBody>
      </p:sp>
      <p:pic>
        <p:nvPicPr>
          <p:cNvPr id="4" name="Imagen 3" descr="Mapa&#10;&#10;Descripción generada automáticamente">
            <a:extLst>
              <a:ext uri="{FF2B5EF4-FFF2-40B4-BE49-F238E27FC236}">
                <a16:creationId xmlns:a16="http://schemas.microsoft.com/office/drawing/2014/main" id="{164F92ED-286C-67F6-87C8-5AE3E375F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70" y="1021311"/>
            <a:ext cx="3494399" cy="2433455"/>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76862F58-F380-A040-F2DF-046E878268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486" y="3531109"/>
            <a:ext cx="2945765" cy="23819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8160892D-9A03-4DC0-82C9-4D0EDC21D727}"/>
              </a:ext>
            </a:extLst>
          </p:cNvPr>
          <p:cNvSpPr txBox="1"/>
          <p:nvPr/>
        </p:nvSpPr>
        <p:spPr>
          <a:xfrm>
            <a:off x="1752705" y="6020077"/>
            <a:ext cx="6093500" cy="338554"/>
          </a:xfrm>
          <a:prstGeom prst="rect">
            <a:avLst/>
          </a:prstGeom>
          <a:noFill/>
        </p:spPr>
        <p:txBody>
          <a:bodyPr wrap="square">
            <a:spAutoFit/>
          </a:bodyPr>
          <a:lstStyle/>
          <a:p>
            <a:r>
              <a:rPr lang="es-CO" sz="1600" b="1" dirty="0">
                <a:solidFill>
                  <a:srgbClr val="000000"/>
                </a:solidFill>
                <a:effectLst/>
                <a:latin typeface="+mj-lt"/>
                <a:ea typeface="Calibri" panose="020F0502020204030204" pitchFamily="34" charset="0"/>
                <a:cs typeface="Times New Roman" panose="02020603050405020304" pitchFamily="18" charset="0"/>
              </a:rPr>
              <a:t>Sistema vial urbano</a:t>
            </a:r>
            <a:endParaRPr lang="es-CO" sz="1600" b="1" dirty="0">
              <a:latin typeface="+mj-lt"/>
              <a:cs typeface="Times New Roman" panose="02020603050405020304" pitchFamily="18" charset="0"/>
            </a:endParaRPr>
          </a:p>
        </p:txBody>
      </p:sp>
      <p:sp>
        <p:nvSpPr>
          <p:cNvPr id="11" name="CuadroTexto 10">
            <a:extLst>
              <a:ext uri="{FF2B5EF4-FFF2-40B4-BE49-F238E27FC236}">
                <a16:creationId xmlns:a16="http://schemas.microsoft.com/office/drawing/2014/main" id="{550F8418-D9C1-27D0-5A27-B1B62B7D62B1}"/>
              </a:ext>
            </a:extLst>
          </p:cNvPr>
          <p:cNvSpPr txBox="1"/>
          <p:nvPr/>
        </p:nvSpPr>
        <p:spPr>
          <a:xfrm>
            <a:off x="5460168" y="1113515"/>
            <a:ext cx="6093500" cy="1200329"/>
          </a:xfrm>
          <a:prstGeom prst="rect">
            <a:avLst/>
          </a:prstGeom>
          <a:noFill/>
        </p:spPr>
        <p:txBody>
          <a:bodyPr wrap="square">
            <a:spAutoFit/>
          </a:bodyPr>
          <a:lstStyle/>
          <a:p>
            <a:pPr algn="ct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VU-1 Vía urbana en primer orden: Se refiere a la Autopista (Calle 14) que atraviesa la cabecera municipal y nos conduce al Municipio de Tocaima y a Girardot, la avenida Colombia (avenida carrera 5), la carrera 6, la carrera 7 y la calle 9.</a:t>
            </a:r>
          </a:p>
        </p:txBody>
      </p:sp>
      <p:pic>
        <p:nvPicPr>
          <p:cNvPr id="12" name="Imagen 11" descr="Una calle con trafico&#10;&#10;Descripción generada automáticamente con confianza media">
            <a:extLst>
              <a:ext uri="{FF2B5EF4-FFF2-40B4-BE49-F238E27FC236}">
                <a16:creationId xmlns:a16="http://schemas.microsoft.com/office/drawing/2014/main" id="{A3F029B8-1AB6-DC4A-4E06-0C33821789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9568" y="2684233"/>
            <a:ext cx="3314700" cy="2477770"/>
          </a:xfrm>
          <a:prstGeom prst="rect">
            <a:avLst/>
          </a:prstGeom>
          <a:ln>
            <a:noFill/>
          </a:ln>
          <a:effectLst>
            <a:outerShdw blurRad="190500" algn="tl" rotWithShape="0">
              <a:srgbClr val="000000">
                <a:alpha val="70000"/>
              </a:srgbClr>
            </a:outerShdw>
          </a:effectLst>
        </p:spPr>
      </p:pic>
      <p:sp>
        <p:nvSpPr>
          <p:cNvPr id="14" name="CuadroTexto 13">
            <a:extLst>
              <a:ext uri="{FF2B5EF4-FFF2-40B4-BE49-F238E27FC236}">
                <a16:creationId xmlns:a16="http://schemas.microsoft.com/office/drawing/2014/main" id="{CEEE3247-1356-ACDA-B819-FAF53C7BDCD2}"/>
              </a:ext>
            </a:extLst>
          </p:cNvPr>
          <p:cNvSpPr txBox="1"/>
          <p:nvPr/>
        </p:nvSpPr>
        <p:spPr>
          <a:xfrm>
            <a:off x="7718384" y="5201028"/>
            <a:ext cx="6093500" cy="369332"/>
          </a:xfrm>
          <a:prstGeom prst="rect">
            <a:avLst/>
          </a:prstGeom>
          <a:noFill/>
        </p:spPr>
        <p:txBody>
          <a:bodyPr wrap="square">
            <a:spAutoFit/>
          </a:bodyPr>
          <a:lstStyle/>
          <a:p>
            <a:r>
              <a:rPr lang="es-CO" sz="1800" dirty="0">
                <a:solidFill>
                  <a:srgbClr val="000000"/>
                </a:solidFill>
                <a:effectLst/>
                <a:latin typeface="+mj-lt"/>
                <a:ea typeface="Calibri" panose="020F0502020204030204" pitchFamily="34" charset="0"/>
                <a:cs typeface="Times New Roman" panose="02020603050405020304" pitchFamily="18" charset="0"/>
              </a:rPr>
              <a:t>Av. Colombia</a:t>
            </a:r>
            <a:r>
              <a:rPr lang="es-C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dirty="0"/>
          </a:p>
        </p:txBody>
      </p:sp>
      <p:cxnSp>
        <p:nvCxnSpPr>
          <p:cNvPr id="16" name="Conector recto 15">
            <a:extLst>
              <a:ext uri="{FF2B5EF4-FFF2-40B4-BE49-F238E27FC236}">
                <a16:creationId xmlns:a16="http://schemas.microsoft.com/office/drawing/2014/main" id="{0E6907DD-870A-A3B0-E1BD-E9C91D775B1C}"/>
              </a:ext>
            </a:extLst>
          </p:cNvPr>
          <p:cNvCxnSpPr>
            <a:cxnSpLocks/>
          </p:cNvCxnSpPr>
          <p:nvPr/>
        </p:nvCxnSpPr>
        <p:spPr>
          <a:xfrm>
            <a:off x="5306518" y="1021311"/>
            <a:ext cx="0" cy="2433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9B8B7409-C53D-6AFA-BB38-AEBF15660052}"/>
              </a:ext>
            </a:extLst>
          </p:cNvPr>
          <p:cNvCxnSpPr>
            <a:cxnSpLocks/>
          </p:cNvCxnSpPr>
          <p:nvPr/>
        </p:nvCxnSpPr>
        <p:spPr>
          <a:xfrm>
            <a:off x="5306518" y="3923118"/>
            <a:ext cx="0" cy="2352175"/>
          </a:xfrm>
          <a:prstGeom prst="line">
            <a:avLst/>
          </a:prstGeom>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6188A712-C431-FCCD-2783-5A2C82AE5BCF}"/>
              </a:ext>
            </a:extLst>
          </p:cNvPr>
          <p:cNvSpPr/>
          <p:nvPr/>
        </p:nvSpPr>
        <p:spPr>
          <a:xfrm>
            <a:off x="5236096" y="3561812"/>
            <a:ext cx="140844" cy="201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85283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arretera en medio de la calle&#10;&#10;Descripción generada automáticamente">
            <a:extLst>
              <a:ext uri="{FF2B5EF4-FFF2-40B4-BE49-F238E27FC236}">
                <a16:creationId xmlns:a16="http://schemas.microsoft.com/office/drawing/2014/main" id="{45AC1FAA-3A0B-BDAF-C9A2-50EFC48FE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634" y="2089429"/>
            <a:ext cx="3467100" cy="2591435"/>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5E197FB3-BA77-CFBA-A7C6-E4A12AE004DE}"/>
              </a:ext>
            </a:extLst>
          </p:cNvPr>
          <p:cNvSpPr txBox="1"/>
          <p:nvPr/>
        </p:nvSpPr>
        <p:spPr>
          <a:xfrm>
            <a:off x="2192311" y="4831696"/>
            <a:ext cx="6093500" cy="369332"/>
          </a:xfrm>
          <a:prstGeom prst="rect">
            <a:avLst/>
          </a:prstGeom>
          <a:noFill/>
        </p:spPr>
        <p:txBody>
          <a:bodyPr wrap="square">
            <a:spAutoFit/>
          </a:bodyPr>
          <a:lstStyle/>
          <a:p>
            <a:r>
              <a:rPr lang="es-CO" sz="1800" dirty="0">
                <a:solidFill>
                  <a:srgbClr val="000000"/>
                </a:solidFill>
                <a:effectLst/>
                <a:latin typeface="+mj-lt"/>
                <a:ea typeface="Calibri" panose="020F0502020204030204" pitchFamily="34" charset="0"/>
                <a:cs typeface="Times New Roman" panose="02020603050405020304" pitchFamily="18" charset="0"/>
              </a:rPr>
              <a:t>Carrera 5B</a:t>
            </a:r>
            <a:r>
              <a:rPr lang="es-C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dirty="0"/>
          </a:p>
        </p:txBody>
      </p:sp>
      <p:pic>
        <p:nvPicPr>
          <p:cNvPr id="11" name="Imagen 10" descr="Una calle de tierra&#10;&#10;Descripción generada automáticamente">
            <a:extLst>
              <a:ext uri="{FF2B5EF4-FFF2-40B4-BE49-F238E27FC236}">
                <a16:creationId xmlns:a16="http://schemas.microsoft.com/office/drawing/2014/main" id="{7EEF8AFD-C9B6-A009-71B0-8F818A8A0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923" y="820201"/>
            <a:ext cx="3467099" cy="2318385"/>
          </a:xfrm>
          <a:prstGeom prst="rect">
            <a:avLst/>
          </a:prstGeom>
          <a:ln>
            <a:noFill/>
          </a:ln>
          <a:effectLst>
            <a:outerShdw blurRad="190500" algn="tl" rotWithShape="0">
              <a:srgbClr val="000000">
                <a:alpha val="70000"/>
              </a:srgbClr>
            </a:outerShdw>
          </a:effectLst>
        </p:spPr>
      </p:pic>
      <p:sp>
        <p:nvSpPr>
          <p:cNvPr id="13" name="CuadroTexto 12">
            <a:extLst>
              <a:ext uri="{FF2B5EF4-FFF2-40B4-BE49-F238E27FC236}">
                <a16:creationId xmlns:a16="http://schemas.microsoft.com/office/drawing/2014/main" id="{8F906044-15F0-955B-409A-5CCE8F17AEED}"/>
              </a:ext>
            </a:extLst>
          </p:cNvPr>
          <p:cNvSpPr txBox="1"/>
          <p:nvPr/>
        </p:nvSpPr>
        <p:spPr>
          <a:xfrm>
            <a:off x="8285811" y="3185092"/>
            <a:ext cx="6108490" cy="400110"/>
          </a:xfrm>
          <a:prstGeom prst="rect">
            <a:avLst/>
          </a:prstGeom>
          <a:noFill/>
        </p:spPr>
        <p:txBody>
          <a:bodyPr wrap="square">
            <a:spAutoFit/>
          </a:bodyPr>
          <a:lstStyle/>
          <a:p>
            <a:r>
              <a:rPr lang="es-CO" sz="2000" dirty="0">
                <a:solidFill>
                  <a:srgbClr val="000000"/>
                </a:solidFill>
                <a:effectLst/>
                <a:latin typeface="+mj-lt"/>
                <a:ea typeface="Calibri" panose="020F0502020204030204" pitchFamily="34" charset="0"/>
                <a:cs typeface="Times New Roman" panose="02020603050405020304" pitchFamily="18" charset="0"/>
              </a:rPr>
              <a:t>Calle 16</a:t>
            </a:r>
            <a:r>
              <a:rPr lang="es-C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dirty="0"/>
          </a:p>
        </p:txBody>
      </p:sp>
      <p:sp>
        <p:nvSpPr>
          <p:cNvPr id="14" name="Rectángulo: esquinas redondeadas 13">
            <a:extLst>
              <a:ext uri="{FF2B5EF4-FFF2-40B4-BE49-F238E27FC236}">
                <a16:creationId xmlns:a16="http://schemas.microsoft.com/office/drawing/2014/main" id="{8912046E-8705-1691-FFCC-2D22FD93D354}"/>
              </a:ext>
            </a:extLst>
          </p:cNvPr>
          <p:cNvSpPr/>
          <p:nvPr/>
        </p:nvSpPr>
        <p:spPr>
          <a:xfrm>
            <a:off x="195624" y="541296"/>
            <a:ext cx="5725492" cy="11156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effectLst/>
                <a:latin typeface="Times New Roman" panose="02020603050405020304" pitchFamily="18" charset="0"/>
                <a:ea typeface="Calibri" panose="020F0502020204030204" pitchFamily="34" charset="0"/>
                <a:cs typeface="Times New Roman" panose="02020603050405020304" pitchFamily="18" charset="0"/>
              </a:rPr>
              <a:t>VU-2 Vía urbana de segundo orden: Manejo de transporte público local, se permite tráfico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semi-rápido</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y de servicio público. corresponde a la transversal 5, carrera 4, carrera 5, carrera 5b</a:t>
            </a:r>
          </a:p>
        </p:txBody>
      </p:sp>
      <p:sp>
        <p:nvSpPr>
          <p:cNvPr id="17" name="Rectángulo: esquinas redondeadas 16">
            <a:extLst>
              <a:ext uri="{FF2B5EF4-FFF2-40B4-BE49-F238E27FC236}">
                <a16:creationId xmlns:a16="http://schemas.microsoft.com/office/drawing/2014/main" id="{B2D40700-C6BF-7C2F-86DE-1A922FF79F6C}"/>
              </a:ext>
            </a:extLst>
          </p:cNvPr>
          <p:cNvSpPr/>
          <p:nvPr/>
        </p:nvSpPr>
        <p:spPr>
          <a:xfrm>
            <a:off x="5756722" y="3631708"/>
            <a:ext cx="6093500" cy="24669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CO" sz="1600" dirty="0">
                <a:effectLst/>
                <a:latin typeface="Times New Roman" panose="02020603050405020304" pitchFamily="18" charset="0"/>
                <a:ea typeface="Calibri" panose="020F0502020204030204" pitchFamily="34" charset="0"/>
                <a:cs typeface="Times New Roman" panose="02020603050405020304" pitchFamily="18" charset="0"/>
              </a:rPr>
              <a:t>VU-3: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Via</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urbana de tercer orden: Maneja el transporte público local y transporte de los residentes Estas vías también se denominan de distribución local y son las que forman la malla que da acceso a los predios que conforman los barrios, no permiten concentraciones de actividades ni flujos de transporte. Es una vía de penetración local que se comunica con las vías urbanas del sector para formar la distribución local; en general son las que interconectan los barrios y corresponden a la Carrera 8, Carrera 9, Calle 6A, Calle 7A, calle 7B, Calle 21, calle 22, Calle 23, Calle 10, Calle 11, Calle 12, Calle13, Calle 15, Calle 16, Calle 17 y Calle 18.</a:t>
            </a:r>
          </a:p>
        </p:txBody>
      </p:sp>
    </p:spTree>
    <p:extLst>
      <p:ext uri="{BB962C8B-B14F-4D97-AF65-F5344CB8AC3E}">
        <p14:creationId xmlns:p14="http://schemas.microsoft.com/office/powerpoint/2010/main" val="3378495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BA9BB6E-3966-190E-F3D4-8A9F93E72450}"/>
              </a:ext>
            </a:extLst>
          </p:cNvPr>
          <p:cNvSpPr/>
          <p:nvPr/>
        </p:nvSpPr>
        <p:spPr>
          <a:xfrm>
            <a:off x="504669" y="509665"/>
            <a:ext cx="5591331" cy="1618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VU-U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Via</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urbana Especial Peatona: Se refiere a las vías utilizadas exclusivamente al acceso de peatones. Comunica Barrios entre sí, pero sin flujo vehicular; este tipo de vías no son comunes en el municipio y sobresale la Diagonal 7 y la Carrera 5ª ubicadas en el Barrio Santa Sofía.</a:t>
            </a:r>
          </a:p>
          <a:p>
            <a:pPr algn="ctr"/>
            <a:endParaRPr lang="es-CO" dirty="0"/>
          </a:p>
        </p:txBody>
      </p:sp>
      <p:cxnSp>
        <p:nvCxnSpPr>
          <p:cNvPr id="5" name="Conector recto 4">
            <a:extLst>
              <a:ext uri="{FF2B5EF4-FFF2-40B4-BE49-F238E27FC236}">
                <a16:creationId xmlns:a16="http://schemas.microsoft.com/office/drawing/2014/main" id="{7FE7F48A-8EC5-BD4F-CD51-D86CA640C997}"/>
              </a:ext>
            </a:extLst>
          </p:cNvPr>
          <p:cNvCxnSpPr>
            <a:cxnSpLocks/>
          </p:cNvCxnSpPr>
          <p:nvPr/>
        </p:nvCxnSpPr>
        <p:spPr>
          <a:xfrm flipH="1" flipV="1">
            <a:off x="124917" y="2670749"/>
            <a:ext cx="6081011" cy="27481"/>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ipse 9">
            <a:extLst>
              <a:ext uri="{FF2B5EF4-FFF2-40B4-BE49-F238E27FC236}">
                <a16:creationId xmlns:a16="http://schemas.microsoft.com/office/drawing/2014/main" id="{0E376FD1-FB7D-09CD-02CE-219DB110358D}"/>
              </a:ext>
            </a:extLst>
          </p:cNvPr>
          <p:cNvSpPr/>
          <p:nvPr/>
        </p:nvSpPr>
        <p:spPr>
          <a:xfrm>
            <a:off x="6280873" y="2570815"/>
            <a:ext cx="149898" cy="172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Conector recto 11">
            <a:extLst>
              <a:ext uri="{FF2B5EF4-FFF2-40B4-BE49-F238E27FC236}">
                <a16:creationId xmlns:a16="http://schemas.microsoft.com/office/drawing/2014/main" id="{7CE08BE0-0AAF-3D16-18F3-1A8BF2CED2CA}"/>
              </a:ext>
            </a:extLst>
          </p:cNvPr>
          <p:cNvCxnSpPr/>
          <p:nvPr/>
        </p:nvCxnSpPr>
        <p:spPr>
          <a:xfrm>
            <a:off x="6355822" y="29979"/>
            <a:ext cx="0" cy="247337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ángulo: esquinas redondeadas 12">
            <a:extLst>
              <a:ext uri="{FF2B5EF4-FFF2-40B4-BE49-F238E27FC236}">
                <a16:creationId xmlns:a16="http://schemas.microsoft.com/office/drawing/2014/main" id="{E8C72E6C-CABF-36CC-7A85-96C12C46228B}"/>
              </a:ext>
            </a:extLst>
          </p:cNvPr>
          <p:cNvSpPr/>
          <p:nvPr/>
        </p:nvSpPr>
        <p:spPr>
          <a:xfrm>
            <a:off x="1494020" y="2805033"/>
            <a:ext cx="3847474" cy="4946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latin typeface="+mj-lt"/>
              </a:rPr>
              <a:t>SITEMA VIAL RURAL</a:t>
            </a:r>
          </a:p>
        </p:txBody>
      </p:sp>
      <p:sp>
        <p:nvSpPr>
          <p:cNvPr id="14" name="Flecha: hacia abajo 13">
            <a:extLst>
              <a:ext uri="{FF2B5EF4-FFF2-40B4-BE49-F238E27FC236}">
                <a16:creationId xmlns:a16="http://schemas.microsoft.com/office/drawing/2014/main" id="{051B473B-C7A6-2AEC-139D-EE52BAC6F264}"/>
              </a:ext>
            </a:extLst>
          </p:cNvPr>
          <p:cNvSpPr/>
          <p:nvPr/>
        </p:nvSpPr>
        <p:spPr>
          <a:xfrm>
            <a:off x="3067986" y="3406512"/>
            <a:ext cx="464695" cy="2360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06C9A2D7-2231-2450-F22C-AAD6D955964B}"/>
              </a:ext>
            </a:extLst>
          </p:cNvPr>
          <p:cNvSpPr/>
          <p:nvPr/>
        </p:nvSpPr>
        <p:spPr>
          <a:xfrm>
            <a:off x="941884" y="3699750"/>
            <a:ext cx="4951745" cy="7651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Se caracteriza por ser vías de carácter veredal las cuales cubren una longitud aproximada de 163.27 Km. a lo largo y ancho del municipio.</a:t>
            </a:r>
            <a:endParaRPr lang="es-CO" sz="2000" dirty="0">
              <a:latin typeface="Times New Roman" panose="02020603050405020304" pitchFamily="18" charset="0"/>
              <a:cs typeface="Times New Roman" panose="02020603050405020304" pitchFamily="18" charset="0"/>
            </a:endParaRPr>
          </a:p>
        </p:txBody>
      </p:sp>
      <p:sp>
        <p:nvSpPr>
          <p:cNvPr id="16" name="Flecha: hacia abajo 15">
            <a:extLst>
              <a:ext uri="{FF2B5EF4-FFF2-40B4-BE49-F238E27FC236}">
                <a16:creationId xmlns:a16="http://schemas.microsoft.com/office/drawing/2014/main" id="{821E743C-DD50-4D27-9E50-3E50B985987E}"/>
              </a:ext>
            </a:extLst>
          </p:cNvPr>
          <p:cNvSpPr/>
          <p:nvPr/>
        </p:nvSpPr>
        <p:spPr>
          <a:xfrm>
            <a:off x="3082975" y="4606347"/>
            <a:ext cx="464695" cy="23609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35D6A8FC-C8AE-DE86-F2BE-DFE479862FCC}"/>
              </a:ext>
            </a:extLst>
          </p:cNvPr>
          <p:cNvSpPr/>
          <p:nvPr/>
        </p:nvSpPr>
        <p:spPr>
          <a:xfrm>
            <a:off x="264831" y="4951742"/>
            <a:ext cx="5986060" cy="12566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Q</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ue en forma general están en regular estado, sin obras civiles, ni sistemas de drenaje, ni cunetas, las superficies de rodamiento de estas vías de penetración rural son destapadas en recebo con algunos sectores en placa huella. </a:t>
            </a:r>
          </a:p>
          <a:p>
            <a:pPr algn="ctr"/>
            <a:endParaRPr lang="es-CO" sz="2000" dirty="0">
              <a:latin typeface="Times New Roman" panose="02020603050405020304" pitchFamily="18" charset="0"/>
              <a:cs typeface="Times New Roman" panose="02020603050405020304" pitchFamily="18" charset="0"/>
            </a:endParaRPr>
          </a:p>
        </p:txBody>
      </p:sp>
      <p:sp>
        <p:nvSpPr>
          <p:cNvPr id="18" name="Rectángulo: esquinas redondeadas 17">
            <a:extLst>
              <a:ext uri="{FF2B5EF4-FFF2-40B4-BE49-F238E27FC236}">
                <a16:creationId xmlns:a16="http://schemas.microsoft.com/office/drawing/2014/main" id="{DB0D8DCC-80E3-3053-380D-E37647DA9608}"/>
              </a:ext>
            </a:extLst>
          </p:cNvPr>
          <p:cNvSpPr/>
          <p:nvPr/>
        </p:nvSpPr>
        <p:spPr>
          <a:xfrm>
            <a:off x="7402643" y="262327"/>
            <a:ext cx="3847474" cy="4946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latin typeface="+mj-lt"/>
              </a:rPr>
              <a:t>TRAYECTO VIAL RURAL</a:t>
            </a:r>
          </a:p>
        </p:txBody>
      </p:sp>
      <p:sp>
        <p:nvSpPr>
          <p:cNvPr id="19" name="Flecha: hacia abajo 18">
            <a:extLst>
              <a:ext uri="{FF2B5EF4-FFF2-40B4-BE49-F238E27FC236}">
                <a16:creationId xmlns:a16="http://schemas.microsoft.com/office/drawing/2014/main" id="{144B5151-7250-4EFE-0A48-EA4078A8566F}"/>
              </a:ext>
            </a:extLst>
          </p:cNvPr>
          <p:cNvSpPr/>
          <p:nvPr/>
        </p:nvSpPr>
        <p:spPr>
          <a:xfrm>
            <a:off x="9096526" y="791363"/>
            <a:ext cx="464695" cy="23609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C35835ED-DFD2-5C81-981E-F401F3A441E2}"/>
              </a:ext>
            </a:extLst>
          </p:cNvPr>
          <p:cNvSpPr/>
          <p:nvPr/>
        </p:nvSpPr>
        <p:spPr>
          <a:xfrm>
            <a:off x="6950437" y="1068060"/>
            <a:ext cx="4951745" cy="4258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ctr">
              <a:lnSpc>
                <a:spcPct val="107000"/>
              </a:lnSpc>
              <a:spcAft>
                <a:spcPts val="800"/>
              </a:spcAft>
            </a:pPr>
            <a:r>
              <a:rPr lang="es-CO" sz="1600" dirty="0">
                <a:effectLst/>
                <a:latin typeface="Times New Roman" panose="02020603050405020304" pitchFamily="18" charset="0"/>
                <a:ea typeface="Times New Roman" panose="02020603050405020304" pitchFamily="18" charset="0"/>
                <a:cs typeface="Times New Roman" panose="02020603050405020304" pitchFamily="18" charset="0"/>
              </a:rPr>
              <a:t>Casco urbano Apulo - Laguna Salcedo</a:t>
            </a:r>
          </a:p>
          <a:p>
            <a:pPr algn="ctr"/>
            <a:endParaRPr lang="es-CO" sz="2000" dirty="0">
              <a:latin typeface="Times New Roman" panose="02020603050405020304" pitchFamily="18" charset="0"/>
              <a:cs typeface="Times New Roman" panose="02020603050405020304" pitchFamily="18" charset="0"/>
            </a:endParaRPr>
          </a:p>
        </p:txBody>
      </p:sp>
      <p:sp>
        <p:nvSpPr>
          <p:cNvPr id="21" name="Flecha: hacia abajo 20">
            <a:extLst>
              <a:ext uri="{FF2B5EF4-FFF2-40B4-BE49-F238E27FC236}">
                <a16:creationId xmlns:a16="http://schemas.microsoft.com/office/drawing/2014/main" id="{F7D88287-5BC7-538A-B31B-15C7E5D9A25C}"/>
              </a:ext>
            </a:extLst>
          </p:cNvPr>
          <p:cNvSpPr/>
          <p:nvPr/>
        </p:nvSpPr>
        <p:spPr>
          <a:xfrm>
            <a:off x="9106517" y="1531969"/>
            <a:ext cx="464695" cy="23609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AA7D3A59-8AC5-1305-0495-6E0CB9029097}"/>
              </a:ext>
            </a:extLst>
          </p:cNvPr>
          <p:cNvSpPr/>
          <p:nvPr/>
        </p:nvSpPr>
        <p:spPr>
          <a:xfrm>
            <a:off x="6950437" y="1842389"/>
            <a:ext cx="4951745" cy="4258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CO" sz="1800">
                <a:effectLst/>
                <a:latin typeface="Calibri" panose="020F0502020204030204" pitchFamily="34" charset="0"/>
                <a:ea typeface="Times New Roman" panose="02020603050405020304" pitchFamily="18" charset="0"/>
                <a:cs typeface="Times New Roman" panose="02020603050405020304" pitchFamily="18" charset="0"/>
              </a:rPr>
              <a:t>Charcolargo – Naranjal</a:t>
            </a:r>
          </a:p>
        </p:txBody>
      </p:sp>
      <p:sp>
        <p:nvSpPr>
          <p:cNvPr id="23" name="Rectángulo: esquinas redondeadas 22">
            <a:extLst>
              <a:ext uri="{FF2B5EF4-FFF2-40B4-BE49-F238E27FC236}">
                <a16:creationId xmlns:a16="http://schemas.microsoft.com/office/drawing/2014/main" id="{BA000571-C3C4-6A0E-2B8B-7E1EE3AB6B11}"/>
              </a:ext>
            </a:extLst>
          </p:cNvPr>
          <p:cNvSpPr/>
          <p:nvPr/>
        </p:nvSpPr>
        <p:spPr>
          <a:xfrm>
            <a:off x="6950437" y="2611011"/>
            <a:ext cx="4951745" cy="3154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CO" sz="1800">
                <a:effectLst/>
                <a:latin typeface="Calibri" panose="020F0502020204030204" pitchFamily="34" charset="0"/>
                <a:ea typeface="Calibri" panose="020F0502020204030204" pitchFamily="34" charset="0"/>
                <a:cs typeface="Times New Roman" panose="02020603050405020304" pitchFamily="18" charset="0"/>
              </a:rPr>
              <a:t>Naranjal – Pantanos</a:t>
            </a:r>
            <a:endParaRPr lang="es-CO" sz="2000" dirty="0">
              <a:latin typeface="Times New Roman" panose="02020603050405020304" pitchFamily="18" charset="0"/>
              <a:cs typeface="Times New Roman" panose="02020603050405020304" pitchFamily="18" charset="0"/>
            </a:endParaRPr>
          </a:p>
        </p:txBody>
      </p:sp>
      <p:sp>
        <p:nvSpPr>
          <p:cNvPr id="24" name="Rectángulo: esquinas redondeadas 23">
            <a:extLst>
              <a:ext uri="{FF2B5EF4-FFF2-40B4-BE49-F238E27FC236}">
                <a16:creationId xmlns:a16="http://schemas.microsoft.com/office/drawing/2014/main" id="{209261C7-EF10-E993-B1E7-6FAA9D8D4636}"/>
              </a:ext>
            </a:extLst>
          </p:cNvPr>
          <p:cNvSpPr/>
          <p:nvPr/>
        </p:nvSpPr>
        <p:spPr>
          <a:xfrm>
            <a:off x="6950437" y="3237056"/>
            <a:ext cx="4951745" cy="2848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CO" sz="1800">
                <a:effectLst/>
                <a:latin typeface="Calibri" panose="020F0502020204030204" pitchFamily="34" charset="0"/>
                <a:ea typeface="Times New Roman" panose="02020603050405020304" pitchFamily="18" charset="0"/>
                <a:cs typeface="Times New Roman" panose="02020603050405020304" pitchFamily="18" charset="0"/>
              </a:rPr>
              <a:t>Pantanos – Naranjalito</a:t>
            </a:r>
          </a:p>
        </p:txBody>
      </p:sp>
      <p:sp>
        <p:nvSpPr>
          <p:cNvPr id="25" name="Rectángulo: esquinas redondeadas 24">
            <a:extLst>
              <a:ext uri="{FF2B5EF4-FFF2-40B4-BE49-F238E27FC236}">
                <a16:creationId xmlns:a16="http://schemas.microsoft.com/office/drawing/2014/main" id="{9F1ADEDE-0C47-863F-AB92-55DA943D75F1}"/>
              </a:ext>
            </a:extLst>
          </p:cNvPr>
          <p:cNvSpPr/>
          <p:nvPr/>
        </p:nvSpPr>
        <p:spPr>
          <a:xfrm>
            <a:off x="6950437" y="3855471"/>
            <a:ext cx="4951745" cy="2848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CO" sz="1800">
                <a:effectLst/>
                <a:latin typeface="Calibri" panose="020F0502020204030204" pitchFamily="34" charset="0"/>
                <a:ea typeface="Times New Roman" panose="02020603050405020304" pitchFamily="18" charset="0"/>
                <a:cs typeface="Times New Roman" panose="02020603050405020304" pitchFamily="18" charset="0"/>
              </a:rPr>
              <a:t>Naranjal - la Vega</a:t>
            </a:r>
          </a:p>
        </p:txBody>
      </p:sp>
      <p:sp>
        <p:nvSpPr>
          <p:cNvPr id="26" name="Rectángulo: esquinas redondeadas 25">
            <a:extLst>
              <a:ext uri="{FF2B5EF4-FFF2-40B4-BE49-F238E27FC236}">
                <a16:creationId xmlns:a16="http://schemas.microsoft.com/office/drawing/2014/main" id="{3762DB5D-86AC-4F13-9928-40DAC0D4D270}"/>
              </a:ext>
            </a:extLst>
          </p:cNvPr>
          <p:cNvSpPr/>
          <p:nvPr/>
        </p:nvSpPr>
        <p:spPr>
          <a:xfrm>
            <a:off x="6950437" y="4490731"/>
            <a:ext cx="4951745" cy="2848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CO" sz="1800">
                <a:effectLst/>
                <a:latin typeface="Calibri" panose="020F0502020204030204" pitchFamily="34" charset="0"/>
                <a:ea typeface="Times New Roman" panose="02020603050405020304" pitchFamily="18" charset="0"/>
                <a:cs typeface="Times New Roman" panose="02020603050405020304" pitchFamily="18" charset="0"/>
              </a:rPr>
              <a:t>la Vega- Casco Urbano Apulo</a:t>
            </a:r>
          </a:p>
        </p:txBody>
      </p:sp>
      <p:sp>
        <p:nvSpPr>
          <p:cNvPr id="27" name="Rectángulo: esquinas redondeadas 26">
            <a:extLst>
              <a:ext uri="{FF2B5EF4-FFF2-40B4-BE49-F238E27FC236}">
                <a16:creationId xmlns:a16="http://schemas.microsoft.com/office/drawing/2014/main" id="{F7BF8141-CDF4-1189-8C86-E7DA6B825CDA}"/>
              </a:ext>
            </a:extLst>
          </p:cNvPr>
          <p:cNvSpPr/>
          <p:nvPr/>
        </p:nvSpPr>
        <p:spPr>
          <a:xfrm>
            <a:off x="6950437" y="5197200"/>
            <a:ext cx="4951745" cy="2848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CO" sz="1800" dirty="0">
                <a:effectLst/>
                <a:latin typeface="Calibri" panose="020F0502020204030204" pitchFamily="34" charset="0"/>
                <a:ea typeface="Times New Roman" panose="02020603050405020304" pitchFamily="18" charset="0"/>
                <a:cs typeface="Times New Roman" panose="02020603050405020304" pitchFamily="18" charset="0"/>
              </a:rPr>
              <a:t>Casco urbano Apulo - San Antonio – Viotá</a:t>
            </a:r>
          </a:p>
        </p:txBody>
      </p:sp>
      <p:sp>
        <p:nvSpPr>
          <p:cNvPr id="28" name="Rectángulo: esquinas redondeadas 27">
            <a:extLst>
              <a:ext uri="{FF2B5EF4-FFF2-40B4-BE49-F238E27FC236}">
                <a16:creationId xmlns:a16="http://schemas.microsoft.com/office/drawing/2014/main" id="{5D0938BB-0DEC-D16A-147A-575FB3BDA27D}"/>
              </a:ext>
            </a:extLst>
          </p:cNvPr>
          <p:cNvSpPr/>
          <p:nvPr/>
        </p:nvSpPr>
        <p:spPr>
          <a:xfrm>
            <a:off x="6950440" y="5861153"/>
            <a:ext cx="4951745" cy="3847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CO" sz="1800">
                <a:effectLst/>
                <a:latin typeface="Calibri" panose="020F0502020204030204" pitchFamily="34" charset="0"/>
                <a:ea typeface="Times New Roman" panose="02020603050405020304" pitchFamily="18" charset="0"/>
                <a:cs typeface="Times New Roman" panose="02020603050405020304" pitchFamily="18" charset="0"/>
              </a:rPr>
              <a:t>Casco urbano Apulo – Mesetas</a:t>
            </a:r>
          </a:p>
        </p:txBody>
      </p:sp>
      <p:sp>
        <p:nvSpPr>
          <p:cNvPr id="29" name="Flecha: hacia abajo 28">
            <a:extLst>
              <a:ext uri="{FF2B5EF4-FFF2-40B4-BE49-F238E27FC236}">
                <a16:creationId xmlns:a16="http://schemas.microsoft.com/office/drawing/2014/main" id="{3061A4F4-2BCD-70AC-2A4E-D8A49DC94745}"/>
              </a:ext>
            </a:extLst>
          </p:cNvPr>
          <p:cNvSpPr/>
          <p:nvPr/>
        </p:nvSpPr>
        <p:spPr>
          <a:xfrm>
            <a:off x="9203962" y="2303082"/>
            <a:ext cx="357259" cy="20600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30" name="Flecha: hacia abajo 29">
            <a:extLst>
              <a:ext uri="{FF2B5EF4-FFF2-40B4-BE49-F238E27FC236}">
                <a16:creationId xmlns:a16="http://schemas.microsoft.com/office/drawing/2014/main" id="{BCF54F94-FF33-6AB4-D816-D4E8E6FA9F4C}"/>
              </a:ext>
            </a:extLst>
          </p:cNvPr>
          <p:cNvSpPr/>
          <p:nvPr/>
        </p:nvSpPr>
        <p:spPr>
          <a:xfrm>
            <a:off x="9213953" y="4230887"/>
            <a:ext cx="357259" cy="20600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31" name="Flecha: hacia abajo 30">
            <a:extLst>
              <a:ext uri="{FF2B5EF4-FFF2-40B4-BE49-F238E27FC236}">
                <a16:creationId xmlns:a16="http://schemas.microsoft.com/office/drawing/2014/main" id="{4E176482-FC2F-95F8-7AF8-2BCC038E1969}"/>
              </a:ext>
            </a:extLst>
          </p:cNvPr>
          <p:cNvSpPr/>
          <p:nvPr/>
        </p:nvSpPr>
        <p:spPr>
          <a:xfrm>
            <a:off x="9247679" y="4925094"/>
            <a:ext cx="357259" cy="20600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32" name="Flecha: hacia abajo 31">
            <a:extLst>
              <a:ext uri="{FF2B5EF4-FFF2-40B4-BE49-F238E27FC236}">
                <a16:creationId xmlns:a16="http://schemas.microsoft.com/office/drawing/2014/main" id="{1931810E-9E5A-78D4-83F9-CB8796427209}"/>
              </a:ext>
            </a:extLst>
          </p:cNvPr>
          <p:cNvSpPr/>
          <p:nvPr/>
        </p:nvSpPr>
        <p:spPr>
          <a:xfrm>
            <a:off x="9213953" y="3596748"/>
            <a:ext cx="357259" cy="20600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33" name="Flecha: hacia abajo 32">
            <a:extLst>
              <a:ext uri="{FF2B5EF4-FFF2-40B4-BE49-F238E27FC236}">
                <a16:creationId xmlns:a16="http://schemas.microsoft.com/office/drawing/2014/main" id="{26586B26-B9D0-5C3F-543F-3B38DE092676}"/>
              </a:ext>
            </a:extLst>
          </p:cNvPr>
          <p:cNvSpPr/>
          <p:nvPr/>
        </p:nvSpPr>
        <p:spPr>
          <a:xfrm>
            <a:off x="9216454" y="5583936"/>
            <a:ext cx="357259" cy="20600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34" name="Flecha: hacia abajo 33">
            <a:extLst>
              <a:ext uri="{FF2B5EF4-FFF2-40B4-BE49-F238E27FC236}">
                <a16:creationId xmlns:a16="http://schemas.microsoft.com/office/drawing/2014/main" id="{B78FA1A5-6EE2-F328-4F48-0935A3246D07}"/>
              </a:ext>
            </a:extLst>
          </p:cNvPr>
          <p:cNvSpPr/>
          <p:nvPr/>
        </p:nvSpPr>
        <p:spPr>
          <a:xfrm>
            <a:off x="9203961" y="2979084"/>
            <a:ext cx="357259" cy="20600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cxnSp>
        <p:nvCxnSpPr>
          <p:cNvPr id="36" name="Conector recto 35">
            <a:extLst>
              <a:ext uri="{FF2B5EF4-FFF2-40B4-BE49-F238E27FC236}">
                <a16:creationId xmlns:a16="http://schemas.microsoft.com/office/drawing/2014/main" id="{4B148098-0347-F0C9-7E88-7E80E59EA488}"/>
              </a:ext>
            </a:extLst>
          </p:cNvPr>
          <p:cNvCxnSpPr>
            <a:cxnSpLocks/>
          </p:cNvCxnSpPr>
          <p:nvPr/>
        </p:nvCxnSpPr>
        <p:spPr>
          <a:xfrm flipH="1">
            <a:off x="6345827" y="2926471"/>
            <a:ext cx="9995" cy="36498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8DB3A9-E698-E4D9-540A-A36EE56EA0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3211" y="1299922"/>
            <a:ext cx="2920224" cy="1797043"/>
          </a:xfrm>
          <a:prstGeom prst="rect">
            <a:avLst/>
          </a:prstGeom>
          <a:ln>
            <a:noFill/>
          </a:ln>
          <a:effectLst>
            <a:outerShdw blurRad="190500" algn="tl" rotWithShape="0">
              <a:srgbClr val="000000">
                <a:alpha val="70000"/>
              </a:srgbClr>
            </a:outerShdw>
          </a:effectLst>
        </p:spPr>
      </p:pic>
      <p:pic>
        <p:nvPicPr>
          <p:cNvPr id="3" name="Imagen 2">
            <a:extLst>
              <a:ext uri="{FF2B5EF4-FFF2-40B4-BE49-F238E27FC236}">
                <a16:creationId xmlns:a16="http://schemas.microsoft.com/office/drawing/2014/main" id="{68755F94-D6EB-60FF-732A-85E66AD7AD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122" y="1299922"/>
            <a:ext cx="2892633" cy="1797043"/>
          </a:xfrm>
          <a:prstGeom prst="rect">
            <a:avLst/>
          </a:prstGeom>
          <a:ln>
            <a:noFill/>
          </a:ln>
          <a:effectLst>
            <a:outerShdw blurRad="190500" algn="tl" rotWithShape="0">
              <a:srgbClr val="000000">
                <a:alpha val="70000"/>
              </a:srgbClr>
            </a:outerShdw>
          </a:effectLst>
        </p:spPr>
      </p:pic>
      <p:pic>
        <p:nvPicPr>
          <p:cNvPr id="4" name="Imagen 3">
            <a:extLst>
              <a:ext uri="{FF2B5EF4-FFF2-40B4-BE49-F238E27FC236}">
                <a16:creationId xmlns:a16="http://schemas.microsoft.com/office/drawing/2014/main" id="{FFEA576F-CA1E-6EE6-54EE-B88E7ADC9A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3211" y="4167458"/>
            <a:ext cx="2920224" cy="2054997"/>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1C507B6B-0AEA-888D-CB8C-C57D838EA24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122" y="4373145"/>
            <a:ext cx="2920224" cy="1859698"/>
          </a:xfrm>
          <a:prstGeom prst="rect">
            <a:avLst/>
          </a:prstGeom>
          <a:ln>
            <a:noFill/>
          </a:ln>
          <a:effectLst>
            <a:outerShdw blurRad="190500" algn="tl" rotWithShape="0">
              <a:srgbClr val="000000">
                <a:alpha val="70000"/>
              </a:srgbClr>
            </a:outerShdw>
          </a:effectLst>
        </p:spPr>
      </p:pic>
      <p:sp>
        <p:nvSpPr>
          <p:cNvPr id="6" name="Rectángulo: esquinas redondeadas 5">
            <a:extLst>
              <a:ext uri="{FF2B5EF4-FFF2-40B4-BE49-F238E27FC236}">
                <a16:creationId xmlns:a16="http://schemas.microsoft.com/office/drawing/2014/main" id="{1DCC256E-F78C-959D-DE1F-9FCB54BDE647}"/>
              </a:ext>
            </a:extLst>
          </p:cNvPr>
          <p:cNvSpPr/>
          <p:nvPr/>
        </p:nvSpPr>
        <p:spPr>
          <a:xfrm>
            <a:off x="1983211" y="524656"/>
            <a:ext cx="2865042" cy="4497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effectLst/>
                <a:latin typeface="+mj-lt"/>
                <a:ea typeface="Calibri" panose="020F0502020204030204" pitchFamily="34" charset="0"/>
                <a:cs typeface="Times New Roman" panose="02020603050405020304" pitchFamily="18" charset="0"/>
              </a:rPr>
              <a:t>NARANJAL - LA VEGA.</a:t>
            </a:r>
            <a:endParaRPr lang="es-CO" sz="2400" dirty="0">
              <a:latin typeface="+mj-lt"/>
            </a:endParaRPr>
          </a:p>
        </p:txBody>
      </p:sp>
      <p:sp>
        <p:nvSpPr>
          <p:cNvPr id="8" name="Rectángulo: esquinas redondeadas 7">
            <a:extLst>
              <a:ext uri="{FF2B5EF4-FFF2-40B4-BE49-F238E27FC236}">
                <a16:creationId xmlns:a16="http://schemas.microsoft.com/office/drawing/2014/main" id="{3E807D69-21D1-AB6C-1339-7E21E51CD756}"/>
              </a:ext>
            </a:extLst>
          </p:cNvPr>
          <p:cNvSpPr/>
          <p:nvPr/>
        </p:nvSpPr>
        <p:spPr>
          <a:xfrm>
            <a:off x="6597745" y="524656"/>
            <a:ext cx="3161386" cy="4497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effectLst/>
                <a:latin typeface="+mj-lt"/>
                <a:ea typeface="Calibri" panose="020F0502020204030204" pitchFamily="34" charset="0"/>
                <a:cs typeface="Times New Roman" panose="02020603050405020304" pitchFamily="18" charset="0"/>
              </a:rPr>
              <a:t>CHARCOLARGO- NARANJAL</a:t>
            </a:r>
            <a:endParaRPr lang="es-CO" sz="2400" dirty="0">
              <a:latin typeface="+mj-lt"/>
            </a:endParaRPr>
          </a:p>
        </p:txBody>
      </p:sp>
      <p:sp>
        <p:nvSpPr>
          <p:cNvPr id="10" name="Rectángulo: esquinas redondeadas 9">
            <a:extLst>
              <a:ext uri="{FF2B5EF4-FFF2-40B4-BE49-F238E27FC236}">
                <a16:creationId xmlns:a16="http://schemas.microsoft.com/office/drawing/2014/main" id="{EA1A74D5-E4A3-EEDE-10A7-FE20C4C7CC19}"/>
              </a:ext>
            </a:extLst>
          </p:cNvPr>
          <p:cNvSpPr/>
          <p:nvPr/>
        </p:nvSpPr>
        <p:spPr>
          <a:xfrm>
            <a:off x="1816187" y="3341667"/>
            <a:ext cx="3098455" cy="5749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mj-lt"/>
                <a:ea typeface="Calibri" panose="020F0502020204030204" pitchFamily="34" charset="0"/>
                <a:cs typeface="Times New Roman" panose="02020603050405020304" pitchFamily="18" charset="0"/>
              </a:rPr>
              <a:t>CASCO URBANO – SALCEDO (LOMA LARGA)</a:t>
            </a:r>
            <a:endParaRPr lang="es-CO" sz="2000" dirty="0">
              <a:latin typeface="+mj-lt"/>
            </a:endParaRPr>
          </a:p>
        </p:txBody>
      </p:sp>
      <p:sp>
        <p:nvSpPr>
          <p:cNvPr id="11" name="Rectángulo: esquinas redondeadas 10">
            <a:extLst>
              <a:ext uri="{FF2B5EF4-FFF2-40B4-BE49-F238E27FC236}">
                <a16:creationId xmlns:a16="http://schemas.microsoft.com/office/drawing/2014/main" id="{13445BEA-69A1-C1B4-3D06-05D609B6B33B}"/>
              </a:ext>
            </a:extLst>
          </p:cNvPr>
          <p:cNvSpPr/>
          <p:nvPr/>
        </p:nvSpPr>
        <p:spPr>
          <a:xfrm>
            <a:off x="6597745" y="3422526"/>
            <a:ext cx="3313677" cy="5749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effectLst/>
                <a:latin typeface="+mj-lt"/>
                <a:ea typeface="Calibri" panose="020F0502020204030204" pitchFamily="34" charset="0"/>
                <a:cs typeface="Times New Roman" panose="02020603050405020304" pitchFamily="18" charset="0"/>
              </a:rPr>
              <a:t>VEREDA GUACANA – SECTOR EL PLACER</a:t>
            </a:r>
            <a:endParaRPr lang="es-CO" sz="2000" dirty="0">
              <a:latin typeface="+mj-lt"/>
            </a:endParaRPr>
          </a:p>
        </p:txBody>
      </p:sp>
    </p:spTree>
    <p:extLst>
      <p:ext uri="{BB962C8B-B14F-4D97-AF65-F5344CB8AC3E}">
        <p14:creationId xmlns:p14="http://schemas.microsoft.com/office/powerpoint/2010/main" val="522482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98C6688-19EA-9246-5DCF-F119F7229223}"/>
              </a:ext>
            </a:extLst>
          </p:cNvPr>
          <p:cNvSpPr/>
          <p:nvPr/>
        </p:nvSpPr>
        <p:spPr>
          <a:xfrm>
            <a:off x="900650" y="397034"/>
            <a:ext cx="4901783" cy="6445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latin typeface="+mj-lt"/>
              </a:rPr>
              <a:t>PROBLEMÁTICA AMBIENTAL</a:t>
            </a:r>
          </a:p>
        </p:txBody>
      </p:sp>
      <p:sp>
        <p:nvSpPr>
          <p:cNvPr id="3" name="Flecha: hacia abajo 2">
            <a:extLst>
              <a:ext uri="{FF2B5EF4-FFF2-40B4-BE49-F238E27FC236}">
                <a16:creationId xmlns:a16="http://schemas.microsoft.com/office/drawing/2014/main" id="{7B3D4B78-3510-E457-21F4-50A56C620E0D}"/>
              </a:ext>
            </a:extLst>
          </p:cNvPr>
          <p:cNvSpPr/>
          <p:nvPr/>
        </p:nvSpPr>
        <p:spPr>
          <a:xfrm>
            <a:off x="3074227" y="1118552"/>
            <a:ext cx="494675" cy="250268"/>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FD776B65-96C4-A804-D363-6503EA6E3542}"/>
              </a:ext>
            </a:extLst>
          </p:cNvPr>
          <p:cNvSpPr/>
          <p:nvPr/>
        </p:nvSpPr>
        <p:spPr>
          <a:xfrm>
            <a:off x="158637" y="1463276"/>
            <a:ext cx="6385810" cy="10643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La problemática ambiental relacionada con las vías de primer, segundo y tercer orden existentes en el municipio de Apulo, corresponde principalmente a las vías destapadas, se presenta contaminación atmosférica por material particulado.</a:t>
            </a:r>
            <a:endParaRPr lang="es-CO" sz="2000" dirty="0">
              <a:latin typeface="Times New Roman" panose="02020603050405020304" pitchFamily="18" charset="0"/>
              <a:cs typeface="Times New Roman" panose="02020603050405020304" pitchFamily="18" charset="0"/>
            </a:endParaRPr>
          </a:p>
        </p:txBody>
      </p:sp>
      <p:sp>
        <p:nvSpPr>
          <p:cNvPr id="5" name="Flecha: hacia abajo 4">
            <a:extLst>
              <a:ext uri="{FF2B5EF4-FFF2-40B4-BE49-F238E27FC236}">
                <a16:creationId xmlns:a16="http://schemas.microsoft.com/office/drawing/2014/main" id="{A33E4473-4B1F-C1F3-AF1E-E7464271DBDC}"/>
              </a:ext>
            </a:extLst>
          </p:cNvPr>
          <p:cNvSpPr/>
          <p:nvPr/>
        </p:nvSpPr>
        <p:spPr>
          <a:xfrm>
            <a:off x="3104205" y="2657575"/>
            <a:ext cx="494675" cy="209862"/>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745EBB91-256D-7F18-6DC0-4211C76C37D0}"/>
              </a:ext>
            </a:extLst>
          </p:cNvPr>
          <p:cNvSpPr/>
          <p:nvPr/>
        </p:nvSpPr>
        <p:spPr>
          <a:xfrm>
            <a:off x="119919" y="2997435"/>
            <a:ext cx="6385810" cy="10643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Otra problemática se debe por la erosión y fallas geológicas en algunos sectores veredales y por el tramo de la vía panamericana, junto con la ola invernal del año 2022, se vieron afectadas vía principal en el kilómetro 38 vía Apulo- Tocaima. </a:t>
            </a:r>
            <a:endParaRPr lang="es-CO" dirty="0">
              <a:latin typeface="Times New Roman" panose="02020603050405020304" pitchFamily="18"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5F5548E7-5D37-DF60-6A31-AD892C5C91C7}"/>
              </a:ext>
            </a:extLst>
          </p:cNvPr>
          <p:cNvSpPr/>
          <p:nvPr/>
        </p:nvSpPr>
        <p:spPr>
          <a:xfrm>
            <a:off x="3074227" y="4281326"/>
            <a:ext cx="494675" cy="20986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0FB3691F-FAA5-B9F9-B385-3A7D0C0980C9}"/>
              </a:ext>
            </a:extLst>
          </p:cNvPr>
          <p:cNvSpPr/>
          <p:nvPr/>
        </p:nvSpPr>
        <p:spPr>
          <a:xfrm>
            <a:off x="128659" y="4645070"/>
            <a:ext cx="6385810" cy="8169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CO" sz="1600" dirty="0">
                <a:latin typeface="Times New Roman" panose="02020603050405020304" pitchFamily="18" charset="0"/>
                <a:ea typeface="Calibri" panose="020F0502020204030204" pitchFamily="34" charset="0"/>
                <a:cs typeface="Times New Roman" panose="02020603050405020304" pitchFamily="18" charset="0"/>
              </a:rPr>
              <a:t>V</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ías terciarias como en la vereda Los Mangos, Vereda Naranjalito sector Salitre, entre otras. La vías de tercer orden deben ser atendidas para su mejoramiento y mantenimiento.</a:t>
            </a:r>
          </a:p>
          <a:p>
            <a:pPr>
              <a:spcAft>
                <a:spcPts val="1000"/>
              </a:spcAft>
            </a:pPr>
            <a:r>
              <a:rPr lang="es-CO"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CO"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7176E646-D03A-5AE9-6686-D8217388CBEE}"/>
              </a:ext>
            </a:extLst>
          </p:cNvPr>
          <p:cNvPicPr>
            <a:picLocks noChangeAspect="1"/>
          </p:cNvPicPr>
          <p:nvPr/>
        </p:nvPicPr>
        <p:blipFill>
          <a:blip r:embed="rId2"/>
          <a:stretch>
            <a:fillRect/>
          </a:stretch>
        </p:blipFill>
        <p:spPr>
          <a:xfrm>
            <a:off x="7596690" y="3728617"/>
            <a:ext cx="3297835" cy="2473376"/>
          </a:xfrm>
          <a:prstGeom prst="rect">
            <a:avLst/>
          </a:prstGeom>
        </p:spPr>
      </p:pic>
      <p:pic>
        <p:nvPicPr>
          <p:cNvPr id="10" name="Imagen 9">
            <a:extLst>
              <a:ext uri="{FF2B5EF4-FFF2-40B4-BE49-F238E27FC236}">
                <a16:creationId xmlns:a16="http://schemas.microsoft.com/office/drawing/2014/main" id="{54771D2A-DD7E-7322-3900-4655757C11D7}"/>
              </a:ext>
            </a:extLst>
          </p:cNvPr>
          <p:cNvPicPr>
            <a:picLocks noChangeAspect="1"/>
          </p:cNvPicPr>
          <p:nvPr/>
        </p:nvPicPr>
        <p:blipFill>
          <a:blip r:embed="rId3"/>
          <a:stretch>
            <a:fillRect/>
          </a:stretch>
        </p:blipFill>
        <p:spPr>
          <a:xfrm>
            <a:off x="8263335" y="330443"/>
            <a:ext cx="2436318" cy="2808664"/>
          </a:xfrm>
          <a:prstGeom prst="rect">
            <a:avLst/>
          </a:prstGeom>
          <a:ln>
            <a:noFill/>
          </a:ln>
          <a:effectLst>
            <a:outerShdw blurRad="190500" algn="tl" rotWithShape="0">
              <a:srgbClr val="000000">
                <a:alpha val="70000"/>
              </a:srgbClr>
            </a:outerShdw>
          </a:effectLst>
        </p:spPr>
      </p:pic>
      <p:sp>
        <p:nvSpPr>
          <p:cNvPr id="12" name="CuadroTexto 11">
            <a:extLst>
              <a:ext uri="{FF2B5EF4-FFF2-40B4-BE49-F238E27FC236}">
                <a16:creationId xmlns:a16="http://schemas.microsoft.com/office/drawing/2014/main" id="{09D5E3FC-E65E-E6D2-5565-561FF5F2E140}"/>
              </a:ext>
            </a:extLst>
          </p:cNvPr>
          <p:cNvSpPr txBox="1"/>
          <p:nvPr/>
        </p:nvSpPr>
        <p:spPr>
          <a:xfrm>
            <a:off x="6544447" y="3249196"/>
            <a:ext cx="6093500" cy="369332"/>
          </a:xfrm>
          <a:prstGeom prst="rect">
            <a:avLst/>
          </a:prstGeom>
          <a:noFill/>
        </p:spPr>
        <p:txBody>
          <a:bodyPr wrap="square">
            <a:spAutoFit/>
          </a:bodyPr>
          <a:lstStyle/>
          <a:p>
            <a:pPr algn="ctr"/>
            <a:r>
              <a:rPr lang="es-CO" sz="1800" dirty="0">
                <a:solidFill>
                  <a:srgbClr val="000000"/>
                </a:solidFill>
                <a:effectLst/>
                <a:latin typeface="+mj-lt"/>
                <a:ea typeface="Calibri" panose="020F0502020204030204" pitchFamily="34" charset="0"/>
                <a:cs typeface="Times New Roman" panose="02020603050405020304" pitchFamily="18" charset="0"/>
              </a:rPr>
              <a:t>Kilometro 38 Apulo - Tocaima, Perdida total de la calzada.</a:t>
            </a:r>
            <a:endParaRPr lang="es-CO" dirty="0">
              <a:latin typeface="+mj-lt"/>
            </a:endParaRPr>
          </a:p>
        </p:txBody>
      </p:sp>
      <p:sp>
        <p:nvSpPr>
          <p:cNvPr id="14" name="CuadroTexto 13">
            <a:extLst>
              <a:ext uri="{FF2B5EF4-FFF2-40B4-BE49-F238E27FC236}">
                <a16:creationId xmlns:a16="http://schemas.microsoft.com/office/drawing/2014/main" id="{1CDB593D-0BFB-CABA-FA85-91578E977ED2}"/>
              </a:ext>
            </a:extLst>
          </p:cNvPr>
          <p:cNvSpPr txBox="1"/>
          <p:nvPr/>
        </p:nvSpPr>
        <p:spPr>
          <a:xfrm>
            <a:off x="7331430" y="6312082"/>
            <a:ext cx="6318354" cy="369332"/>
          </a:xfrm>
          <a:prstGeom prst="rect">
            <a:avLst/>
          </a:prstGeom>
          <a:noFill/>
        </p:spPr>
        <p:txBody>
          <a:bodyPr wrap="square">
            <a:spAutoFit/>
          </a:bodyPr>
          <a:lstStyle/>
          <a:p>
            <a:r>
              <a:rPr lang="es-CO" sz="1600" dirty="0">
                <a:solidFill>
                  <a:srgbClr val="000000"/>
                </a:solidFill>
                <a:effectLst/>
                <a:latin typeface="+mj-lt"/>
                <a:ea typeface="Calibri" panose="020F0502020204030204" pitchFamily="34" charset="0"/>
                <a:cs typeface="Times New Roman" panose="02020603050405020304" pitchFamily="18" charset="0"/>
              </a:rPr>
              <a:t>Vía Viotá - Mesa de Yeguas, pérdida total de la calzada</a:t>
            </a:r>
            <a:r>
              <a:rPr lang="es-C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dirty="0"/>
          </a:p>
        </p:txBody>
      </p:sp>
    </p:spTree>
    <p:extLst>
      <p:ext uri="{BB962C8B-B14F-4D97-AF65-F5344CB8AC3E}">
        <p14:creationId xmlns:p14="http://schemas.microsoft.com/office/powerpoint/2010/main" val="322599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856AD-CA75-2DEC-8CBE-4F21C8302B43}"/>
              </a:ext>
            </a:extLst>
          </p:cNvPr>
          <p:cNvSpPr>
            <a:spLocks noGrp="1"/>
          </p:cNvSpPr>
          <p:nvPr>
            <p:ph type="title"/>
          </p:nvPr>
        </p:nvSpPr>
        <p:spPr>
          <a:xfrm>
            <a:off x="768626" y="268889"/>
            <a:ext cx="10058400" cy="1108836"/>
          </a:xfrm>
        </p:spPr>
        <p:txBody>
          <a:bodyPr/>
          <a:lstStyle/>
          <a:p>
            <a:r>
              <a:rPr lang="es-MX" dirty="0"/>
              <a:t>SERVICIOS PUBLICOS URBANO Y RURAL</a:t>
            </a:r>
            <a:endParaRPr lang="es-CO" dirty="0"/>
          </a:p>
        </p:txBody>
      </p:sp>
      <p:sp>
        <p:nvSpPr>
          <p:cNvPr id="4" name="Rectángulo: esquinas redondeadas 3">
            <a:extLst>
              <a:ext uri="{FF2B5EF4-FFF2-40B4-BE49-F238E27FC236}">
                <a16:creationId xmlns:a16="http://schemas.microsoft.com/office/drawing/2014/main" id="{0346D6A7-B989-CBDE-4DC6-96C3F310A0F1}"/>
              </a:ext>
            </a:extLst>
          </p:cNvPr>
          <p:cNvSpPr/>
          <p:nvPr/>
        </p:nvSpPr>
        <p:spPr>
          <a:xfrm>
            <a:off x="742121" y="2093976"/>
            <a:ext cx="2425148" cy="5167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ACUEDUCTO</a:t>
            </a:r>
            <a:endParaRPr lang="es-CO"/>
          </a:p>
        </p:txBody>
      </p:sp>
      <p:sp>
        <p:nvSpPr>
          <p:cNvPr id="5" name="Flecha: a la derecha 4">
            <a:extLst>
              <a:ext uri="{FF2B5EF4-FFF2-40B4-BE49-F238E27FC236}">
                <a16:creationId xmlns:a16="http://schemas.microsoft.com/office/drawing/2014/main" id="{F5D6D603-71E4-F6F8-7BD7-58B88DA72D73}"/>
              </a:ext>
            </a:extLst>
          </p:cNvPr>
          <p:cNvSpPr/>
          <p:nvPr/>
        </p:nvSpPr>
        <p:spPr>
          <a:xfrm>
            <a:off x="3260034" y="2160104"/>
            <a:ext cx="702366" cy="37106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11D8F12-303D-0117-B7D5-BDD56EC24152}"/>
              </a:ext>
            </a:extLst>
          </p:cNvPr>
          <p:cNvSpPr/>
          <p:nvPr/>
        </p:nvSpPr>
        <p:spPr>
          <a:xfrm>
            <a:off x="4055165" y="1785962"/>
            <a:ext cx="6029739" cy="11064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El casco urbano cuenta con un acueducto municipal, que tiene como fuente captadora el Río Calandaima, captando 30 lts/s, el agua es objeto de potabilización antes de ser suministrada al consumo humano. </a:t>
            </a:r>
            <a:endParaRPr lang="es-CO" sz="1600" dirty="0"/>
          </a:p>
        </p:txBody>
      </p:sp>
      <p:sp>
        <p:nvSpPr>
          <p:cNvPr id="7" name="Rectángulo: esquinas redondeadas 6">
            <a:extLst>
              <a:ext uri="{FF2B5EF4-FFF2-40B4-BE49-F238E27FC236}">
                <a16:creationId xmlns:a16="http://schemas.microsoft.com/office/drawing/2014/main" id="{C06F489D-3667-6C04-5B54-4B47D6680ED0}"/>
              </a:ext>
            </a:extLst>
          </p:cNvPr>
          <p:cNvSpPr/>
          <p:nvPr/>
        </p:nvSpPr>
        <p:spPr>
          <a:xfrm>
            <a:off x="6387549" y="3087293"/>
            <a:ext cx="3697356" cy="8782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Esta Cuenta con dos estaciones de bombeo que se realiza 20 horas al día. </a:t>
            </a:r>
            <a:endParaRPr lang="es-CO" sz="1600" dirty="0"/>
          </a:p>
        </p:txBody>
      </p:sp>
      <p:sp>
        <p:nvSpPr>
          <p:cNvPr id="8" name="Flecha: curvada hacia la izquierda 7">
            <a:extLst>
              <a:ext uri="{FF2B5EF4-FFF2-40B4-BE49-F238E27FC236}">
                <a16:creationId xmlns:a16="http://schemas.microsoft.com/office/drawing/2014/main" id="{7C5D3201-5D13-ABD8-4F4F-C4AF2FB5E71F}"/>
              </a:ext>
            </a:extLst>
          </p:cNvPr>
          <p:cNvSpPr/>
          <p:nvPr/>
        </p:nvSpPr>
        <p:spPr>
          <a:xfrm>
            <a:off x="10177669" y="2224941"/>
            <a:ext cx="778300" cy="1335024"/>
          </a:xfrm>
          <a:prstGeom prst="curved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solidFill>
                <a:schemeClr val="tx1"/>
              </a:solidFill>
            </a:endParaRPr>
          </a:p>
        </p:txBody>
      </p:sp>
      <p:sp>
        <p:nvSpPr>
          <p:cNvPr id="9" name="Flecha: hacia la izquierda 8">
            <a:extLst>
              <a:ext uri="{FF2B5EF4-FFF2-40B4-BE49-F238E27FC236}">
                <a16:creationId xmlns:a16="http://schemas.microsoft.com/office/drawing/2014/main" id="{7A0ADBF8-195F-4129-D91C-CAA4241244AD}"/>
              </a:ext>
            </a:extLst>
          </p:cNvPr>
          <p:cNvSpPr/>
          <p:nvPr/>
        </p:nvSpPr>
        <p:spPr>
          <a:xfrm>
            <a:off x="5579167" y="3372778"/>
            <a:ext cx="715618" cy="404092"/>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EC00383E-7E4B-EA98-714D-C27C8C9570B7}"/>
              </a:ext>
            </a:extLst>
          </p:cNvPr>
          <p:cNvSpPr/>
          <p:nvPr/>
        </p:nvSpPr>
        <p:spPr>
          <a:xfrm>
            <a:off x="2478157" y="3087292"/>
            <a:ext cx="3008246" cy="8782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La cobertura del servicio de agua potable en la zona urbana es del 100%. </a:t>
            </a:r>
            <a:endParaRPr lang="es-CO" sz="1600" dirty="0"/>
          </a:p>
        </p:txBody>
      </p:sp>
      <p:sp>
        <p:nvSpPr>
          <p:cNvPr id="12" name="Flecha: curvada hacia la derecha 11">
            <a:extLst>
              <a:ext uri="{FF2B5EF4-FFF2-40B4-BE49-F238E27FC236}">
                <a16:creationId xmlns:a16="http://schemas.microsoft.com/office/drawing/2014/main" id="{F996DE1C-5E2A-B7B4-0C42-743AEEB2538F}"/>
              </a:ext>
            </a:extLst>
          </p:cNvPr>
          <p:cNvSpPr/>
          <p:nvPr/>
        </p:nvSpPr>
        <p:spPr>
          <a:xfrm>
            <a:off x="1717948" y="3485404"/>
            <a:ext cx="619273" cy="123732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solidFill>
                <a:schemeClr val="tx1"/>
              </a:solidFill>
            </a:endParaRPr>
          </a:p>
        </p:txBody>
      </p:sp>
      <p:sp>
        <p:nvSpPr>
          <p:cNvPr id="13" name="Rectángulo: esquinas redondeadas 12">
            <a:extLst>
              <a:ext uri="{FF2B5EF4-FFF2-40B4-BE49-F238E27FC236}">
                <a16:creationId xmlns:a16="http://schemas.microsoft.com/office/drawing/2014/main" id="{CFB635A8-6BF4-40FD-4926-E54031C6ACF7}"/>
              </a:ext>
            </a:extLst>
          </p:cNvPr>
          <p:cNvSpPr/>
          <p:nvPr/>
        </p:nvSpPr>
        <p:spPr>
          <a:xfrm>
            <a:off x="2478156" y="4160386"/>
            <a:ext cx="4664765" cy="10079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E</a:t>
            </a:r>
            <a:r>
              <a:rPr lang="es-CO" sz="1600" dirty="0">
                <a:effectLst/>
                <a:latin typeface="Arial" panose="020B0604020202020204" pitchFamily="34" charset="0"/>
                <a:ea typeface="Calibri" panose="020F0502020204030204" pitchFamily="34" charset="0"/>
              </a:rPr>
              <a:t>n el área rural cuentan con servicio de Acueducto rural las veredas: Naranjalito, Naranjal, Pantanos, La Vega, Las Quintas, Paloquemao y San Antonio. </a:t>
            </a:r>
            <a:endParaRPr lang="es-CO" sz="1600" dirty="0"/>
          </a:p>
        </p:txBody>
      </p:sp>
      <p:sp>
        <p:nvSpPr>
          <p:cNvPr id="14" name="Flecha: a la derecha 13">
            <a:extLst>
              <a:ext uri="{FF2B5EF4-FFF2-40B4-BE49-F238E27FC236}">
                <a16:creationId xmlns:a16="http://schemas.microsoft.com/office/drawing/2014/main" id="{68E2555F-EBA9-1673-5166-1F099DC5B23D}"/>
              </a:ext>
            </a:extLst>
          </p:cNvPr>
          <p:cNvSpPr/>
          <p:nvPr/>
        </p:nvSpPr>
        <p:spPr>
          <a:xfrm>
            <a:off x="7283856" y="4478836"/>
            <a:ext cx="561431" cy="37106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0084B105-FC89-C24C-B4AD-CCBA37C43FA9}"/>
              </a:ext>
            </a:extLst>
          </p:cNvPr>
          <p:cNvSpPr/>
          <p:nvPr/>
        </p:nvSpPr>
        <p:spPr>
          <a:xfrm>
            <a:off x="7986222" y="4218745"/>
            <a:ext cx="4099761" cy="10079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E</a:t>
            </a:r>
            <a:r>
              <a:rPr lang="es-CO" sz="1600" dirty="0">
                <a:effectLst/>
                <a:latin typeface="Arial" panose="020B0604020202020204" pitchFamily="34" charset="0"/>
                <a:ea typeface="Calibri" panose="020F0502020204030204" pitchFamily="34" charset="0"/>
              </a:rPr>
              <a:t>n el área rural cuentan con servicio de Acueducto rural las veredas: Naranjalito, Naranjal, Pantanos, La Vega, Las Quintas, Paloquemao y San Antonio. </a:t>
            </a:r>
            <a:endParaRPr lang="es-CO" sz="1600" dirty="0"/>
          </a:p>
        </p:txBody>
      </p:sp>
      <p:sp>
        <p:nvSpPr>
          <p:cNvPr id="17" name="CuadroTexto 16">
            <a:extLst>
              <a:ext uri="{FF2B5EF4-FFF2-40B4-BE49-F238E27FC236}">
                <a16:creationId xmlns:a16="http://schemas.microsoft.com/office/drawing/2014/main" id="{68F85C76-4D15-6584-9840-F54ED6B98FFA}"/>
              </a:ext>
            </a:extLst>
          </p:cNvPr>
          <p:cNvSpPr txBox="1"/>
          <p:nvPr/>
        </p:nvSpPr>
        <p:spPr>
          <a:xfrm>
            <a:off x="927652" y="5785728"/>
            <a:ext cx="9899374" cy="708912"/>
          </a:xfrm>
          <a:prstGeom prst="rect">
            <a:avLst/>
          </a:prstGeom>
          <a:noFill/>
        </p:spPr>
        <p:txBody>
          <a:bodyPr wrap="square">
            <a:spAutoFit/>
          </a:bodyPr>
          <a:lstStyle/>
          <a:p>
            <a:pPr algn="ctr">
              <a:lnSpc>
                <a:spcPct val="115000"/>
              </a:lnSpc>
            </a:pPr>
            <a:r>
              <a:rPr lang="es-CO" sz="1800" b="1" dirty="0">
                <a:effectLst/>
                <a:latin typeface="Arial" panose="020B0604020202020204" pitchFamily="34" charset="0"/>
                <a:ea typeface="Calibri" panose="020F0502020204030204" pitchFamily="34" charset="0"/>
                <a:cs typeface="Times New Roman" panose="02020603050405020304" pitchFamily="18" charset="0"/>
              </a:rPr>
              <a:t>No obstante el acueducto municipal evidencia notablemente deterioro de las redes y la Planta es obsoleta.</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15D22331-B1B3-6666-528C-204E95ECD1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848"/>
          <a:stretch/>
        </p:blipFill>
        <p:spPr bwMode="auto">
          <a:xfrm>
            <a:off x="238573" y="3355521"/>
            <a:ext cx="1430020" cy="2246630"/>
          </a:xfrm>
          <a:prstGeom prst="rect">
            <a:avLst/>
          </a:prstGeom>
          <a:ln>
            <a:noFill/>
          </a:ln>
          <a:effectLst>
            <a:softEdge rad="112500"/>
          </a:effectLst>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B86C6595-A068-C0F7-191B-C403DB5B8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041" b="14180"/>
          <a:stretch/>
        </p:blipFill>
        <p:spPr bwMode="auto">
          <a:xfrm>
            <a:off x="10596902" y="150601"/>
            <a:ext cx="1384299" cy="2009503"/>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66093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947F77-0F76-2FC9-0340-B3CFFE69AE7D}"/>
              </a:ext>
            </a:extLst>
          </p:cNvPr>
          <p:cNvSpPr>
            <a:spLocks noGrp="1"/>
          </p:cNvSpPr>
          <p:nvPr>
            <p:ph type="title"/>
          </p:nvPr>
        </p:nvSpPr>
        <p:spPr/>
        <p:txBody>
          <a:bodyPr/>
          <a:lstStyle/>
          <a:p>
            <a:pPr>
              <a:lnSpc>
                <a:spcPct val="115000"/>
              </a:lnSpc>
            </a:pPr>
            <a:br>
              <a:rPr lang="es-CO" sz="1800" dirty="0">
                <a:effectLst/>
                <a:latin typeface="Calibri" panose="020F0502020204030204" pitchFamily="34" charset="0"/>
                <a:ea typeface="Calibri" panose="020F0502020204030204" pitchFamily="34" charset="0"/>
                <a:cs typeface="Times New Roman" panose="02020603050405020304" pitchFamily="18" charset="0"/>
              </a:rPr>
            </a:br>
            <a:r>
              <a:rPr lang="es-CO" sz="1800" dirty="0">
                <a:effectLst/>
                <a:latin typeface="Calibri" panose="020F0502020204030204" pitchFamily="34" charset="0"/>
                <a:ea typeface="Calibri" panose="020F0502020204030204" pitchFamily="34" charset="0"/>
                <a:cs typeface="Times New Roman" panose="02020603050405020304" pitchFamily="18" charset="0"/>
              </a:rPr>
              <a:t> </a:t>
            </a:r>
            <a:br>
              <a:rPr lang="es-CO" sz="1800" dirty="0">
                <a:effectLst/>
                <a:latin typeface="Calibri" panose="020F0502020204030204" pitchFamily="34" charset="0"/>
                <a:ea typeface="Calibri" panose="020F0502020204030204" pitchFamily="34" charset="0"/>
                <a:cs typeface="Times New Roman" panose="02020603050405020304" pitchFamily="18" charset="0"/>
              </a:rPr>
            </a:br>
            <a:endParaRPr lang="es-CO" dirty="0"/>
          </a:p>
        </p:txBody>
      </p:sp>
      <p:sp>
        <p:nvSpPr>
          <p:cNvPr id="4" name="Rectángulo: esquinas redondeadas 3">
            <a:extLst>
              <a:ext uri="{FF2B5EF4-FFF2-40B4-BE49-F238E27FC236}">
                <a16:creationId xmlns:a16="http://schemas.microsoft.com/office/drawing/2014/main" id="{2F48BC07-0435-AC02-F7C2-219275ED6632}"/>
              </a:ext>
            </a:extLst>
          </p:cNvPr>
          <p:cNvSpPr/>
          <p:nvPr/>
        </p:nvSpPr>
        <p:spPr>
          <a:xfrm>
            <a:off x="220453" y="697396"/>
            <a:ext cx="2266121" cy="4770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a:effectLst/>
                <a:latin typeface="Calibri" panose="020F0502020204030204" pitchFamily="34" charset="0"/>
                <a:ea typeface="Calibri" panose="020F0502020204030204" pitchFamily="34" charset="0"/>
                <a:cs typeface="Times New Roman" panose="02020603050405020304" pitchFamily="18" charset="0"/>
              </a:rPr>
              <a:t>ALCANTARILLADO</a:t>
            </a:r>
            <a:endParaRPr lang="es-CO"/>
          </a:p>
        </p:txBody>
      </p:sp>
      <p:sp>
        <p:nvSpPr>
          <p:cNvPr id="5" name="Flecha: a la derecha 4">
            <a:extLst>
              <a:ext uri="{FF2B5EF4-FFF2-40B4-BE49-F238E27FC236}">
                <a16:creationId xmlns:a16="http://schemas.microsoft.com/office/drawing/2014/main" id="{593F8CA8-DF94-A84F-2820-24EEB43DF467}"/>
              </a:ext>
            </a:extLst>
          </p:cNvPr>
          <p:cNvSpPr/>
          <p:nvPr/>
        </p:nvSpPr>
        <p:spPr>
          <a:xfrm>
            <a:off x="2600576" y="748384"/>
            <a:ext cx="636105" cy="37437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F3AA98EB-F997-CE27-F31F-33C9E31364B5}"/>
              </a:ext>
            </a:extLst>
          </p:cNvPr>
          <p:cNvSpPr/>
          <p:nvPr/>
        </p:nvSpPr>
        <p:spPr>
          <a:xfrm>
            <a:off x="3303472" y="422413"/>
            <a:ext cx="3912970" cy="9508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Se encuentran las redes activas en el casco urbano pero su desembocadura es directamente a los ríos Bogotá y Apulo, sin ningún tipo de tratamiento.</a:t>
            </a:r>
            <a:endParaRPr lang="es-CO" sz="1600" dirty="0"/>
          </a:p>
        </p:txBody>
      </p:sp>
      <p:sp>
        <p:nvSpPr>
          <p:cNvPr id="7" name="Flecha: a la derecha 6">
            <a:extLst>
              <a:ext uri="{FF2B5EF4-FFF2-40B4-BE49-F238E27FC236}">
                <a16:creationId xmlns:a16="http://schemas.microsoft.com/office/drawing/2014/main" id="{47B8C0C4-E667-CB34-64E3-2880E56B831A}"/>
              </a:ext>
            </a:extLst>
          </p:cNvPr>
          <p:cNvSpPr/>
          <p:nvPr/>
        </p:nvSpPr>
        <p:spPr>
          <a:xfrm>
            <a:off x="7365265" y="697396"/>
            <a:ext cx="583096" cy="34787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D7087FE1-0A7A-9D97-CA58-92FEFD877ADD}"/>
              </a:ext>
            </a:extLst>
          </p:cNvPr>
          <p:cNvSpPr/>
          <p:nvPr/>
        </p:nvSpPr>
        <p:spPr>
          <a:xfrm>
            <a:off x="8033340" y="484633"/>
            <a:ext cx="3911806" cy="90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D</a:t>
            </a:r>
            <a:r>
              <a:rPr lang="es-CO" sz="1600" dirty="0">
                <a:effectLst/>
                <a:latin typeface="Arial" panose="020B0604020202020204" pitchFamily="34" charset="0"/>
                <a:ea typeface="Calibri" panose="020F0502020204030204" pitchFamily="34" charset="0"/>
              </a:rPr>
              <a:t>entro del plan maestro acueducto y alcantarillado se encuentra programada la construcción de la red en la vereda la Meseta.</a:t>
            </a:r>
            <a:endParaRPr lang="es-CO" sz="1600" dirty="0"/>
          </a:p>
        </p:txBody>
      </p:sp>
      <p:sp>
        <p:nvSpPr>
          <p:cNvPr id="9" name="Flecha: hacia abajo 8">
            <a:extLst>
              <a:ext uri="{FF2B5EF4-FFF2-40B4-BE49-F238E27FC236}">
                <a16:creationId xmlns:a16="http://schemas.microsoft.com/office/drawing/2014/main" id="{FB398E8C-4FB3-C2C0-70E8-8B4BDD4E0133}"/>
              </a:ext>
            </a:extLst>
          </p:cNvPr>
          <p:cNvSpPr/>
          <p:nvPr/>
        </p:nvSpPr>
        <p:spPr>
          <a:xfrm>
            <a:off x="9753600" y="1497496"/>
            <a:ext cx="437322" cy="424069"/>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2AC27836-CDDC-FD03-833F-2B258B9322B6}"/>
              </a:ext>
            </a:extLst>
          </p:cNvPr>
          <p:cNvSpPr/>
          <p:nvPr/>
        </p:nvSpPr>
        <p:spPr>
          <a:xfrm>
            <a:off x="8033340" y="1996772"/>
            <a:ext cx="3960607" cy="90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Calibri" panose="020F0502020204030204" pitchFamily="34" charset="0"/>
              </a:rPr>
              <a:t>Mediante contrato de obra </a:t>
            </a:r>
            <a:r>
              <a:rPr lang="es-CO" sz="1600" b="1" dirty="0" err="1">
                <a:effectLst/>
                <a:latin typeface="Arial" panose="020B0604020202020204" pitchFamily="34" charset="0"/>
                <a:ea typeface="Calibri" panose="020F0502020204030204" pitchFamily="34" charset="0"/>
              </a:rPr>
              <a:t>N°</a:t>
            </a:r>
            <a:r>
              <a:rPr lang="es-CO" sz="1600" b="1" dirty="0">
                <a:effectLst/>
                <a:latin typeface="Arial" panose="020B0604020202020204" pitchFamily="34" charset="0"/>
                <a:ea typeface="Calibri" panose="020F0502020204030204" pitchFamily="34" charset="0"/>
              </a:rPr>
              <a:t> 003 de 2015, </a:t>
            </a:r>
            <a:r>
              <a:rPr lang="es-CO" sz="1600" dirty="0">
                <a:effectLst/>
                <a:latin typeface="Arial" panose="020B0604020202020204" pitchFamily="34" charset="0"/>
                <a:ea typeface="Calibri" panose="020F0502020204030204" pitchFamily="34" charset="0"/>
              </a:rPr>
              <a:t>Se dio inicio a la construcción de la Planta de tratamiento de aguas residuales.</a:t>
            </a:r>
            <a:endParaRPr lang="es-CO" sz="1600" dirty="0"/>
          </a:p>
        </p:txBody>
      </p:sp>
      <p:sp>
        <p:nvSpPr>
          <p:cNvPr id="11" name="Flecha: hacia la izquierda 10">
            <a:extLst>
              <a:ext uri="{FF2B5EF4-FFF2-40B4-BE49-F238E27FC236}">
                <a16:creationId xmlns:a16="http://schemas.microsoft.com/office/drawing/2014/main" id="{77B40D19-1CEE-B2B2-D19F-3AB823FCF63E}"/>
              </a:ext>
            </a:extLst>
          </p:cNvPr>
          <p:cNvSpPr/>
          <p:nvPr/>
        </p:nvSpPr>
        <p:spPr>
          <a:xfrm>
            <a:off x="7414803" y="2297529"/>
            <a:ext cx="536080" cy="39756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BE3D59FF-EA56-E273-F721-C9641CF4CC23}"/>
              </a:ext>
            </a:extLst>
          </p:cNvPr>
          <p:cNvSpPr/>
          <p:nvPr/>
        </p:nvSpPr>
        <p:spPr>
          <a:xfrm>
            <a:off x="3150652" y="1924315"/>
            <a:ext cx="4181694" cy="11439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1600" dirty="0">
                <a:latin typeface="Arial" panose="020B0604020202020204" pitchFamily="34" charset="0"/>
                <a:ea typeface="Calibri" panose="020F0502020204030204" pitchFamily="34" charset="0"/>
                <a:cs typeface="Times New Roman" panose="02020603050405020304" pitchFamily="18" charset="0"/>
              </a:rPr>
              <a:t>L</a:t>
            </a:r>
            <a:r>
              <a:rPr lang="es-CO" sz="1600" dirty="0">
                <a:effectLst/>
                <a:latin typeface="Arial" panose="020B0604020202020204" pitchFamily="34" charset="0"/>
                <a:ea typeface="Calibri" panose="020F0502020204030204" pitchFamily="34" charset="0"/>
                <a:cs typeface="Times New Roman" panose="02020603050405020304" pitchFamily="18" charset="0"/>
              </a:rPr>
              <a:t>a cual beneficiaria a la población del casco urbano, e impediría el vertimiento indiscriminado de las aguas negras al Rio Bogotá.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Flecha: curvada hacia la derecha 14">
            <a:extLst>
              <a:ext uri="{FF2B5EF4-FFF2-40B4-BE49-F238E27FC236}">
                <a16:creationId xmlns:a16="http://schemas.microsoft.com/office/drawing/2014/main" id="{2702ACAE-B7E4-E8EA-57F9-D18669FC2998}"/>
              </a:ext>
            </a:extLst>
          </p:cNvPr>
          <p:cNvSpPr/>
          <p:nvPr/>
        </p:nvSpPr>
        <p:spPr>
          <a:xfrm>
            <a:off x="2566510" y="2509564"/>
            <a:ext cx="467290" cy="11439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6" name="Rectángulo: esquinas redondeadas 15">
            <a:extLst>
              <a:ext uri="{FF2B5EF4-FFF2-40B4-BE49-F238E27FC236}">
                <a16:creationId xmlns:a16="http://schemas.microsoft.com/office/drawing/2014/main" id="{0CBF3D18-E5B9-B024-913F-572BB59D3C08}"/>
              </a:ext>
            </a:extLst>
          </p:cNvPr>
          <p:cNvSpPr/>
          <p:nvPr/>
        </p:nvSpPr>
        <p:spPr>
          <a:xfrm>
            <a:off x="3150652" y="3203150"/>
            <a:ext cx="4181694" cy="11439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1600" dirty="0">
                <a:effectLst/>
                <a:latin typeface="Arial" panose="020B0604020202020204" pitchFamily="34" charset="0"/>
                <a:ea typeface="Calibri" panose="020F0502020204030204" pitchFamily="34" charset="0"/>
              </a:rPr>
              <a:t>Las aguas residuales domesticas ARD en el sector rural, son vertidas directamente a cuerpos de agua y en algunos casos depositadas en pozos sépticos.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Flecha: a la derecha 16">
            <a:extLst>
              <a:ext uri="{FF2B5EF4-FFF2-40B4-BE49-F238E27FC236}">
                <a16:creationId xmlns:a16="http://schemas.microsoft.com/office/drawing/2014/main" id="{01B270C1-68F3-0FDB-502F-B4ED7071005A}"/>
              </a:ext>
            </a:extLst>
          </p:cNvPr>
          <p:cNvSpPr/>
          <p:nvPr/>
        </p:nvSpPr>
        <p:spPr>
          <a:xfrm>
            <a:off x="7449198" y="3601211"/>
            <a:ext cx="499163" cy="34787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ACB521D6-E293-26FF-0090-AA36319E65E7}"/>
              </a:ext>
            </a:extLst>
          </p:cNvPr>
          <p:cNvSpPr/>
          <p:nvPr/>
        </p:nvSpPr>
        <p:spPr>
          <a:xfrm>
            <a:off x="8033340" y="3223458"/>
            <a:ext cx="3960607" cy="11439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1600" dirty="0">
                <a:latin typeface="Arial" panose="020B0604020202020204" pitchFamily="34" charset="0"/>
                <a:ea typeface="Calibri" panose="020F0502020204030204" pitchFamily="34" charset="0"/>
                <a:cs typeface="Times New Roman" panose="02020603050405020304" pitchFamily="18" charset="0"/>
              </a:rPr>
              <a:t>G</a:t>
            </a:r>
            <a:r>
              <a:rPr lang="es-CO" sz="1600" dirty="0">
                <a:effectLst/>
                <a:latin typeface="Arial" panose="020B0604020202020204" pitchFamily="34" charset="0"/>
                <a:ea typeface="Calibri" panose="020F0502020204030204" pitchFamily="34" charset="0"/>
                <a:cs typeface="Times New Roman" panose="02020603050405020304" pitchFamily="18" charset="0"/>
              </a:rPr>
              <a:t>enerando una mala calidad de agua debido a la elevada carga contaminante de materia orgánica entorpeciendo los procesos naturales del agua</a:t>
            </a:r>
            <a:r>
              <a:rPr lang="es-CO" sz="1600" dirty="0">
                <a:effectLst/>
                <a:latin typeface="Arial" panose="020B0604020202020204" pitchFamily="34" charset="0"/>
                <a:ea typeface="Calibri" panose="020F0502020204030204" pitchFamily="34" charset="0"/>
              </a:rPr>
              <a:t>.</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Flecha: hacia abajo 19">
            <a:extLst>
              <a:ext uri="{FF2B5EF4-FFF2-40B4-BE49-F238E27FC236}">
                <a16:creationId xmlns:a16="http://schemas.microsoft.com/office/drawing/2014/main" id="{790972B6-85B1-9109-F9C0-09CF02297BEE}"/>
              </a:ext>
            </a:extLst>
          </p:cNvPr>
          <p:cNvSpPr/>
          <p:nvPr/>
        </p:nvSpPr>
        <p:spPr>
          <a:xfrm>
            <a:off x="9753600" y="4480226"/>
            <a:ext cx="437322" cy="343565"/>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5F71AF8A-D408-AD87-D931-11EA7623F278}"/>
              </a:ext>
            </a:extLst>
          </p:cNvPr>
          <p:cNvSpPr/>
          <p:nvPr/>
        </p:nvSpPr>
        <p:spPr>
          <a:xfrm>
            <a:off x="7812253" y="4919271"/>
            <a:ext cx="4181694" cy="9018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endParaRPr lang="es-CO"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s-CO" sz="1600" dirty="0">
                <a:latin typeface="Arial" panose="020B0604020202020204" pitchFamily="34" charset="0"/>
                <a:ea typeface="Calibri" panose="020F0502020204030204" pitchFamily="34" charset="0"/>
                <a:cs typeface="Times New Roman" panose="02020603050405020304" pitchFamily="18" charset="0"/>
              </a:rPr>
              <a:t>A</a:t>
            </a:r>
            <a:r>
              <a:rPr lang="es-CO" sz="1600" dirty="0">
                <a:effectLst/>
                <a:latin typeface="Arial" panose="020B0604020202020204" pitchFamily="34" charset="0"/>
                <a:ea typeface="Calibri" panose="020F0502020204030204" pitchFamily="34" charset="0"/>
                <a:cs typeface="Times New Roman" panose="02020603050405020304" pitchFamily="18" charset="0"/>
              </a:rPr>
              <a:t>fectando los recursos litológicos y de posterior tratamiento de agua para el consumo humano.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Imagen 21">
            <a:extLst>
              <a:ext uri="{FF2B5EF4-FFF2-40B4-BE49-F238E27FC236}">
                <a16:creationId xmlns:a16="http://schemas.microsoft.com/office/drawing/2014/main" id="{6C222235-0774-886B-B6F3-8475C12B82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00" y="1500365"/>
            <a:ext cx="1457687" cy="1928635"/>
          </a:xfrm>
          <a:prstGeom prst="rect">
            <a:avLst/>
          </a:prstGeom>
          <a:ln>
            <a:noFill/>
          </a:ln>
          <a:effectLst>
            <a:softEdge rad="112500"/>
          </a:effectLst>
        </p:spPr>
      </p:pic>
      <p:pic>
        <p:nvPicPr>
          <p:cNvPr id="23" name="Imagen 22">
            <a:extLst>
              <a:ext uri="{FF2B5EF4-FFF2-40B4-BE49-F238E27FC236}">
                <a16:creationId xmlns:a16="http://schemas.microsoft.com/office/drawing/2014/main" id="{C7109FB7-5910-4D03-7132-1233CA1192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936" y="4823791"/>
            <a:ext cx="1320800" cy="1765299"/>
          </a:xfrm>
          <a:prstGeom prst="rect">
            <a:avLst/>
          </a:prstGeom>
          <a:ln>
            <a:noFill/>
          </a:ln>
          <a:effectLst>
            <a:softEdge rad="112500"/>
          </a:effectLst>
        </p:spPr>
      </p:pic>
      <p:pic>
        <p:nvPicPr>
          <p:cNvPr id="24" name="Imagen 23">
            <a:extLst>
              <a:ext uri="{FF2B5EF4-FFF2-40B4-BE49-F238E27FC236}">
                <a16:creationId xmlns:a16="http://schemas.microsoft.com/office/drawing/2014/main" id="{29EB3749-E651-8314-1299-D5717E103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55" t="13655" r="9653" b="4392"/>
          <a:stretch/>
        </p:blipFill>
        <p:spPr bwMode="auto">
          <a:xfrm>
            <a:off x="5776838" y="4667105"/>
            <a:ext cx="1732428" cy="1199010"/>
          </a:xfrm>
          <a:prstGeom prst="rect">
            <a:avLst/>
          </a:prstGeom>
          <a:ln>
            <a:noFill/>
          </a:ln>
          <a:effectLst>
            <a:softEdge rad="112500"/>
          </a:effectLst>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id="{712BD56E-B6D3-6D8A-5264-67199257AE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4973" y="3808713"/>
            <a:ext cx="1790699" cy="1609344"/>
          </a:xfrm>
          <a:prstGeom prst="rect">
            <a:avLst/>
          </a:prstGeom>
          <a:ln>
            <a:noFill/>
          </a:ln>
          <a:effectLst>
            <a:softEdge rad="112500"/>
          </a:effectLst>
        </p:spPr>
      </p:pic>
      <p:cxnSp>
        <p:nvCxnSpPr>
          <p:cNvPr id="27" name="Conector recto 26">
            <a:extLst>
              <a:ext uri="{FF2B5EF4-FFF2-40B4-BE49-F238E27FC236}">
                <a16:creationId xmlns:a16="http://schemas.microsoft.com/office/drawing/2014/main" id="{E6C64777-2DC7-D29C-DF72-3F2A189D4B08}"/>
              </a:ext>
            </a:extLst>
          </p:cNvPr>
          <p:cNvCxnSpPr>
            <a:cxnSpLocks/>
            <a:endCxn id="22" idx="0"/>
          </p:cNvCxnSpPr>
          <p:nvPr/>
        </p:nvCxnSpPr>
        <p:spPr>
          <a:xfrm>
            <a:off x="291600" y="1497496"/>
            <a:ext cx="728844" cy="2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5DAAE000-E81A-48F1-911C-5E679026D5DA}"/>
              </a:ext>
            </a:extLst>
          </p:cNvPr>
          <p:cNvCxnSpPr/>
          <p:nvPr/>
        </p:nvCxnSpPr>
        <p:spPr>
          <a:xfrm>
            <a:off x="291600" y="1497496"/>
            <a:ext cx="0" cy="596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306A4F41-9F18-4330-EC4F-6378DD3210AE}"/>
              </a:ext>
            </a:extLst>
          </p:cNvPr>
          <p:cNvCxnSpPr>
            <a:cxnSpLocks/>
            <a:stCxn id="22" idx="2"/>
          </p:cNvCxnSpPr>
          <p:nvPr/>
        </p:nvCxnSpPr>
        <p:spPr>
          <a:xfrm>
            <a:off x="1020444" y="3429000"/>
            <a:ext cx="7141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8AEA7EE8-8257-9638-8E4B-3D98AA2D32B2}"/>
              </a:ext>
            </a:extLst>
          </p:cNvPr>
          <p:cNvCxnSpPr/>
          <p:nvPr/>
        </p:nvCxnSpPr>
        <p:spPr>
          <a:xfrm>
            <a:off x="1734607" y="2695095"/>
            <a:ext cx="0" cy="733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B430DEBF-4117-2C56-BC68-996857B6E6F1}"/>
              </a:ext>
            </a:extLst>
          </p:cNvPr>
          <p:cNvCxnSpPr>
            <a:cxnSpLocks/>
            <a:endCxn id="25" idx="0"/>
          </p:cNvCxnSpPr>
          <p:nvPr/>
        </p:nvCxnSpPr>
        <p:spPr>
          <a:xfrm>
            <a:off x="1274973" y="3808713"/>
            <a:ext cx="895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16C5F9C3-2937-0E69-62CD-69C0DB31BDBD}"/>
              </a:ext>
            </a:extLst>
          </p:cNvPr>
          <p:cNvCxnSpPr/>
          <p:nvPr/>
        </p:nvCxnSpPr>
        <p:spPr>
          <a:xfrm>
            <a:off x="1274973" y="3808713"/>
            <a:ext cx="0" cy="671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61D57062-D4A1-8A09-A9DC-EF60C4459C76}"/>
              </a:ext>
            </a:extLst>
          </p:cNvPr>
          <p:cNvCxnSpPr>
            <a:cxnSpLocks/>
            <a:stCxn id="25" idx="2"/>
          </p:cNvCxnSpPr>
          <p:nvPr/>
        </p:nvCxnSpPr>
        <p:spPr>
          <a:xfrm>
            <a:off x="2170323" y="5418057"/>
            <a:ext cx="8634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62554F71-AA0F-DD74-8276-30BFC5287862}"/>
              </a:ext>
            </a:extLst>
          </p:cNvPr>
          <p:cNvCxnSpPr>
            <a:cxnSpLocks/>
          </p:cNvCxnSpPr>
          <p:nvPr/>
        </p:nvCxnSpPr>
        <p:spPr>
          <a:xfrm flipV="1">
            <a:off x="3033800" y="4823791"/>
            <a:ext cx="0" cy="594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2AEBD624-DD41-CADB-B433-D100BF0BFB1D}"/>
              </a:ext>
            </a:extLst>
          </p:cNvPr>
          <p:cNvCxnSpPr>
            <a:cxnSpLocks/>
            <a:stCxn id="23" idx="0"/>
          </p:cNvCxnSpPr>
          <p:nvPr/>
        </p:nvCxnSpPr>
        <p:spPr>
          <a:xfrm>
            <a:off x="4022336" y="4823791"/>
            <a:ext cx="5629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A778A3C5-4EF2-6755-9E84-8A67EB845C38}"/>
              </a:ext>
            </a:extLst>
          </p:cNvPr>
          <p:cNvCxnSpPr/>
          <p:nvPr/>
        </p:nvCxnSpPr>
        <p:spPr>
          <a:xfrm>
            <a:off x="4603223" y="4823791"/>
            <a:ext cx="0" cy="594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A0AA1DCD-FCEC-A4FC-CB14-857978D74376}"/>
              </a:ext>
            </a:extLst>
          </p:cNvPr>
          <p:cNvCxnSpPr/>
          <p:nvPr/>
        </p:nvCxnSpPr>
        <p:spPr>
          <a:xfrm>
            <a:off x="3361936" y="5821148"/>
            <a:ext cx="0" cy="7679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C3A42DEC-0319-09A6-626E-A9EBE4C3D990}"/>
              </a:ext>
            </a:extLst>
          </p:cNvPr>
          <p:cNvCxnSpPr/>
          <p:nvPr/>
        </p:nvCxnSpPr>
        <p:spPr>
          <a:xfrm>
            <a:off x="3361936" y="6589091"/>
            <a:ext cx="660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AFFE4F9B-B536-5B1C-8EFC-EDC571BA5E45}"/>
              </a:ext>
            </a:extLst>
          </p:cNvPr>
          <p:cNvCxnSpPr>
            <a:cxnSpLocks/>
            <a:stCxn id="24" idx="1"/>
          </p:cNvCxnSpPr>
          <p:nvPr/>
        </p:nvCxnSpPr>
        <p:spPr>
          <a:xfrm>
            <a:off x="5776838" y="5266610"/>
            <a:ext cx="0" cy="599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996E41BB-35E4-42B9-8681-6770DAA2D16D}"/>
              </a:ext>
            </a:extLst>
          </p:cNvPr>
          <p:cNvCxnSpPr/>
          <p:nvPr/>
        </p:nvCxnSpPr>
        <p:spPr>
          <a:xfrm>
            <a:off x="5776838" y="5821148"/>
            <a:ext cx="703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AA67E62A-394A-298F-36EF-873A3CA456E5}"/>
              </a:ext>
            </a:extLst>
          </p:cNvPr>
          <p:cNvCxnSpPr>
            <a:cxnSpLocks/>
          </p:cNvCxnSpPr>
          <p:nvPr/>
        </p:nvCxnSpPr>
        <p:spPr>
          <a:xfrm>
            <a:off x="6745357" y="4622138"/>
            <a:ext cx="713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B2D95791-B912-A6A5-1024-D150F3FBC54E}"/>
              </a:ext>
            </a:extLst>
          </p:cNvPr>
          <p:cNvCxnSpPr/>
          <p:nvPr/>
        </p:nvCxnSpPr>
        <p:spPr>
          <a:xfrm>
            <a:off x="7449198" y="4622138"/>
            <a:ext cx="0" cy="5942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625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AE0DBA10-6D44-B382-5906-1EAF85A134B3}"/>
              </a:ext>
            </a:extLst>
          </p:cNvPr>
          <p:cNvSpPr/>
          <p:nvPr/>
        </p:nvSpPr>
        <p:spPr>
          <a:xfrm>
            <a:off x="775251" y="592845"/>
            <a:ext cx="2809461" cy="58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CO" sz="1800" b="1" dirty="0">
                <a:effectLst/>
                <a:latin typeface="Calibri" panose="020F0502020204030204" pitchFamily="34" charset="0"/>
                <a:ea typeface="Calibri" panose="020F0502020204030204" pitchFamily="34" charset="0"/>
                <a:cs typeface="Times New Roman" panose="02020603050405020304" pitchFamily="18" charset="0"/>
              </a:rPr>
              <a:t>ASEO Y RECOLECCIÓN DE RESIDUOS SOLIDOS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esquinas redondeadas 5">
            <a:extLst>
              <a:ext uri="{FF2B5EF4-FFF2-40B4-BE49-F238E27FC236}">
                <a16:creationId xmlns:a16="http://schemas.microsoft.com/office/drawing/2014/main" id="{50CEEA1F-5B45-4B18-06B2-A9E443A45CE0}"/>
              </a:ext>
            </a:extLst>
          </p:cNvPr>
          <p:cNvSpPr/>
          <p:nvPr/>
        </p:nvSpPr>
        <p:spPr>
          <a:xfrm>
            <a:off x="424070" y="1809148"/>
            <a:ext cx="3180522" cy="58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CO" sz="1600" dirty="0">
                <a:effectLst/>
                <a:latin typeface="Arial" panose="020B0604020202020204" pitchFamily="34" charset="0"/>
                <a:ea typeface="Calibri" panose="020F0502020204030204" pitchFamily="34" charset="0"/>
              </a:rPr>
              <a:t>La recolección de basuras se realiza solo en el sector urbano.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DD8DE348-3CC2-572C-BF61-C329FA603F70}"/>
              </a:ext>
            </a:extLst>
          </p:cNvPr>
          <p:cNvSpPr/>
          <p:nvPr/>
        </p:nvSpPr>
        <p:spPr>
          <a:xfrm>
            <a:off x="1762537" y="1340667"/>
            <a:ext cx="490331" cy="37106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8" name="Flecha: a la derecha 7">
            <a:extLst>
              <a:ext uri="{FF2B5EF4-FFF2-40B4-BE49-F238E27FC236}">
                <a16:creationId xmlns:a16="http://schemas.microsoft.com/office/drawing/2014/main" id="{8644422C-1F9C-9C91-5D90-2BCEBB6BCE8E}"/>
              </a:ext>
            </a:extLst>
          </p:cNvPr>
          <p:cNvSpPr/>
          <p:nvPr/>
        </p:nvSpPr>
        <p:spPr>
          <a:xfrm>
            <a:off x="3803373" y="1942070"/>
            <a:ext cx="463826" cy="41864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lnSpc>
                <a:spcPct val="115000"/>
              </a:lnSpc>
            </a:pPr>
            <a:r>
              <a:rPr lang="es-CO" sz="1800" dirty="0">
                <a:effectLst/>
                <a:latin typeface="Arial" panose="020B0604020202020204" pitchFamily="34" charset="0"/>
                <a:ea typeface="Calibri" panose="020F0502020204030204" pitchFamily="34" charset="0"/>
                <a:cs typeface="Times New Roman" panose="02020603050405020304" pitchFamily="18" charset="0"/>
              </a:rPr>
              <a:t>aseo, acueducto y alcantarillado que opera en el Municipio, en este caso es </a:t>
            </a:r>
            <a:r>
              <a:rPr lang="es-CO" sz="1800" b="1" dirty="0">
                <a:effectLst/>
                <a:latin typeface="Arial" panose="020B0604020202020204" pitchFamily="34" charset="0"/>
                <a:ea typeface="Calibri" panose="020F0502020204030204" pitchFamily="34" charset="0"/>
                <a:cs typeface="Times New Roman" panose="02020603050405020304" pitchFamily="18" charset="0"/>
              </a:rPr>
              <a:t>EMPOAPULO S.A.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esquinas redondeadas 8">
            <a:extLst>
              <a:ext uri="{FF2B5EF4-FFF2-40B4-BE49-F238E27FC236}">
                <a16:creationId xmlns:a16="http://schemas.microsoft.com/office/drawing/2014/main" id="{1314C367-BB59-F78B-ABBC-D0C6441477B7}"/>
              </a:ext>
            </a:extLst>
          </p:cNvPr>
          <p:cNvSpPr/>
          <p:nvPr/>
        </p:nvSpPr>
        <p:spPr>
          <a:xfrm>
            <a:off x="4399718" y="1641486"/>
            <a:ext cx="4810539" cy="11110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CO" sz="1600" dirty="0">
                <a:latin typeface="Arial" panose="020B0604020202020204" pitchFamily="34" charset="0"/>
                <a:ea typeface="Calibri" panose="020F0502020204030204" pitchFamily="34" charset="0"/>
              </a:rPr>
              <a:t>E</a:t>
            </a:r>
            <a:r>
              <a:rPr lang="es-CO" sz="1600" dirty="0">
                <a:effectLst/>
                <a:latin typeface="Arial" panose="020B0604020202020204" pitchFamily="34" charset="0"/>
                <a:ea typeface="Calibri" panose="020F0502020204030204" pitchFamily="34" charset="0"/>
              </a:rPr>
              <a:t>n las veredas Paloquemao, la Naveta, Naranjalito, Naranjal, Pantanos, </a:t>
            </a:r>
            <a:r>
              <a:rPr lang="es-CO" sz="1600" dirty="0" err="1">
                <a:effectLst/>
                <a:latin typeface="Arial" panose="020B0604020202020204" pitchFamily="34" charset="0"/>
                <a:ea typeface="Calibri" panose="020F0502020204030204" pitchFamily="34" charset="0"/>
              </a:rPr>
              <a:t>Charcolargo</a:t>
            </a:r>
            <a:r>
              <a:rPr lang="es-CO" sz="1600" dirty="0">
                <a:effectLst/>
                <a:latin typeface="Arial" panose="020B0604020202020204" pitchFamily="34" charset="0"/>
                <a:ea typeface="Calibri" panose="020F0502020204030204" pitchFamily="34" charset="0"/>
              </a:rPr>
              <a:t>, La Vega, para su recolección se utiliza un carro Compactador de 8 toneladas.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lecha: curvada hacia la izquierda 9">
            <a:extLst>
              <a:ext uri="{FF2B5EF4-FFF2-40B4-BE49-F238E27FC236}">
                <a16:creationId xmlns:a16="http://schemas.microsoft.com/office/drawing/2014/main" id="{2BE54E23-1FE0-3AA7-0DA5-38AC590D71D9}"/>
              </a:ext>
            </a:extLst>
          </p:cNvPr>
          <p:cNvSpPr/>
          <p:nvPr/>
        </p:nvSpPr>
        <p:spPr>
          <a:xfrm>
            <a:off x="9303019" y="2132651"/>
            <a:ext cx="609600" cy="12675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1" name="Rectángulo: esquinas redondeadas 10">
            <a:extLst>
              <a:ext uri="{FF2B5EF4-FFF2-40B4-BE49-F238E27FC236}">
                <a16:creationId xmlns:a16="http://schemas.microsoft.com/office/drawing/2014/main" id="{076CE22F-00F0-6FAB-1F63-85FB05CE5B01}"/>
              </a:ext>
            </a:extLst>
          </p:cNvPr>
          <p:cNvSpPr/>
          <p:nvPr/>
        </p:nvSpPr>
        <p:spPr>
          <a:xfrm>
            <a:off x="4426226" y="2898590"/>
            <a:ext cx="4810539" cy="7145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endParaRPr lang="es-CO" sz="1600" dirty="0">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O" sz="1600" dirty="0">
                <a:latin typeface="Arial" panose="020B0604020202020204" pitchFamily="34" charset="0"/>
                <a:ea typeface="Calibri" panose="020F0502020204030204" pitchFamily="34" charset="0"/>
                <a:cs typeface="Times New Roman" panose="02020603050405020304" pitchFamily="18" charset="0"/>
              </a:rPr>
              <a:t>S</a:t>
            </a:r>
            <a:r>
              <a:rPr lang="es-CO" sz="1600" dirty="0">
                <a:effectLst/>
                <a:latin typeface="Arial" panose="020B0604020202020204" pitchFamily="34" charset="0"/>
                <a:ea typeface="Calibri" panose="020F0502020204030204" pitchFamily="34" charset="0"/>
                <a:cs typeface="Times New Roman" panose="02020603050405020304" pitchFamily="18" charset="0"/>
              </a:rPr>
              <a:t>u disposición es en el relleno sanitario vía Nariño, Praderas del Magdalena (Girardot).</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lecha: hacia la izquierda 11">
            <a:extLst>
              <a:ext uri="{FF2B5EF4-FFF2-40B4-BE49-F238E27FC236}">
                <a16:creationId xmlns:a16="http://schemas.microsoft.com/office/drawing/2014/main" id="{DBA1D69D-1C08-A03A-933A-599B47238E27}"/>
              </a:ext>
            </a:extLst>
          </p:cNvPr>
          <p:cNvSpPr/>
          <p:nvPr/>
        </p:nvSpPr>
        <p:spPr>
          <a:xfrm>
            <a:off x="3866317" y="3010359"/>
            <a:ext cx="344558" cy="418641"/>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839C5BDD-0FEA-BB10-6D66-E24EC0A10033}"/>
              </a:ext>
            </a:extLst>
          </p:cNvPr>
          <p:cNvSpPr/>
          <p:nvPr/>
        </p:nvSpPr>
        <p:spPr>
          <a:xfrm>
            <a:off x="337928" y="2703121"/>
            <a:ext cx="3339547" cy="11108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1600" dirty="0">
                <a:effectLst/>
                <a:latin typeface="Arial" panose="020B0604020202020204" pitchFamily="34" charset="0"/>
                <a:ea typeface="Calibri" panose="020F0502020204030204" pitchFamily="34" charset="0"/>
                <a:cs typeface="Times New Roman" panose="02020603050405020304" pitchFamily="18" charset="0"/>
              </a:rPr>
              <a:t>Bajo la Resolución 1902 del 25 de Julio de 2011 el correcto funcionamiento está bajo la empresa encargada del:</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lecha: hacia abajo 13">
            <a:extLst>
              <a:ext uri="{FF2B5EF4-FFF2-40B4-BE49-F238E27FC236}">
                <a16:creationId xmlns:a16="http://schemas.microsoft.com/office/drawing/2014/main" id="{43DF8AA2-E057-035D-9485-18869ACA2666}"/>
              </a:ext>
            </a:extLst>
          </p:cNvPr>
          <p:cNvSpPr/>
          <p:nvPr/>
        </p:nvSpPr>
        <p:spPr>
          <a:xfrm>
            <a:off x="1663146" y="4034581"/>
            <a:ext cx="516835" cy="384313"/>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E05A2562-C00C-9BD8-75B5-E5169C3B2587}"/>
              </a:ext>
            </a:extLst>
          </p:cNvPr>
          <p:cNvSpPr/>
          <p:nvPr/>
        </p:nvSpPr>
        <p:spPr>
          <a:xfrm>
            <a:off x="337927" y="4522575"/>
            <a:ext cx="3339547" cy="9299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endParaRPr lang="es-CO"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s-CO" sz="1600" dirty="0">
                <a:latin typeface="Arial" panose="020B0604020202020204" pitchFamily="34" charset="0"/>
                <a:ea typeface="Calibri" panose="020F0502020204030204" pitchFamily="34" charset="0"/>
                <a:cs typeface="Times New Roman" panose="02020603050405020304" pitchFamily="18" charset="0"/>
              </a:rPr>
              <a:t>A</a:t>
            </a:r>
            <a:r>
              <a:rPr lang="es-CO" sz="1600" dirty="0">
                <a:effectLst/>
                <a:latin typeface="Arial" panose="020B0604020202020204" pitchFamily="34" charset="0"/>
                <a:ea typeface="Calibri" panose="020F0502020204030204" pitchFamily="34" charset="0"/>
                <a:cs typeface="Times New Roman" panose="02020603050405020304" pitchFamily="18" charset="0"/>
              </a:rPr>
              <a:t>seo, acueducto y alcantarillado que opera en el Municipio, en este caso es </a:t>
            </a:r>
            <a:r>
              <a:rPr lang="es-CO" sz="1600" b="1" dirty="0">
                <a:effectLst/>
                <a:latin typeface="Arial" panose="020B0604020202020204" pitchFamily="34" charset="0"/>
                <a:ea typeface="Calibri" panose="020F0502020204030204" pitchFamily="34" charset="0"/>
                <a:cs typeface="Times New Roman" panose="02020603050405020304" pitchFamily="18" charset="0"/>
              </a:rPr>
              <a:t>EMPOAPULO S.A.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Flecha: a la derecha 16">
            <a:extLst>
              <a:ext uri="{FF2B5EF4-FFF2-40B4-BE49-F238E27FC236}">
                <a16:creationId xmlns:a16="http://schemas.microsoft.com/office/drawing/2014/main" id="{86AB84E1-0911-E862-1668-C8FF11DE94E6}"/>
              </a:ext>
            </a:extLst>
          </p:cNvPr>
          <p:cNvSpPr/>
          <p:nvPr/>
        </p:nvSpPr>
        <p:spPr>
          <a:xfrm>
            <a:off x="3922641" y="4778248"/>
            <a:ext cx="344558" cy="418641"/>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3C956718-27AC-A768-2198-518018E65278}"/>
              </a:ext>
            </a:extLst>
          </p:cNvPr>
          <p:cNvSpPr/>
          <p:nvPr/>
        </p:nvSpPr>
        <p:spPr>
          <a:xfrm>
            <a:off x="4399718" y="4429265"/>
            <a:ext cx="5380383" cy="9299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1600" dirty="0">
                <a:latin typeface="Arial" panose="020B0604020202020204" pitchFamily="34" charset="0"/>
                <a:cs typeface="Arial" panose="020B0604020202020204" pitchFamily="34" charset="0"/>
              </a:rPr>
              <a:t>La falta de cultura de parte de la comunidad ha venido afectando al sistema de recolección ya que las personas no sacan los residuos en los horarios estipulados, lo cual ocasiona una separación en la fuente nula.</a:t>
            </a:r>
          </a:p>
        </p:txBody>
      </p:sp>
      <p:sp>
        <p:nvSpPr>
          <p:cNvPr id="19" name="Rectángulo: esquinas redondeadas 18">
            <a:extLst>
              <a:ext uri="{FF2B5EF4-FFF2-40B4-BE49-F238E27FC236}">
                <a16:creationId xmlns:a16="http://schemas.microsoft.com/office/drawing/2014/main" id="{3D3ACCAD-BD7A-3D66-12A7-42A6B4563647}"/>
              </a:ext>
            </a:extLst>
          </p:cNvPr>
          <p:cNvSpPr/>
          <p:nvPr/>
        </p:nvSpPr>
        <p:spPr>
          <a:xfrm>
            <a:off x="2723321" y="5901604"/>
            <a:ext cx="8216348" cy="6579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Siendo así un problema ya que </a:t>
            </a:r>
            <a:r>
              <a:rPr lang="es-CO" sz="1600" dirty="0">
                <a:effectLst/>
                <a:latin typeface="Arial" panose="020B0604020202020204" pitchFamily="34" charset="0"/>
                <a:ea typeface="Calibri" panose="020F0502020204030204" pitchFamily="34" charset="0"/>
              </a:rPr>
              <a:t>las rondas de los ríos están siendo  usados como botaderos de residuos generando un impacto al paisaje, suelo, flora, fauna y el recurso hídrico.</a:t>
            </a:r>
            <a:endParaRPr lang="es-CO" sz="1600" dirty="0"/>
          </a:p>
        </p:txBody>
      </p:sp>
      <p:sp>
        <p:nvSpPr>
          <p:cNvPr id="20" name="Flecha: hacia abajo 19">
            <a:extLst>
              <a:ext uri="{FF2B5EF4-FFF2-40B4-BE49-F238E27FC236}">
                <a16:creationId xmlns:a16="http://schemas.microsoft.com/office/drawing/2014/main" id="{D15249DF-3E39-88B7-272A-5C04021AFB4C}"/>
              </a:ext>
            </a:extLst>
          </p:cNvPr>
          <p:cNvSpPr/>
          <p:nvPr/>
        </p:nvSpPr>
        <p:spPr>
          <a:xfrm>
            <a:off x="6526689" y="5403956"/>
            <a:ext cx="490332" cy="39639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pic>
        <p:nvPicPr>
          <p:cNvPr id="21" name="Imagen 20">
            <a:extLst>
              <a:ext uri="{FF2B5EF4-FFF2-40B4-BE49-F238E27FC236}">
                <a16:creationId xmlns:a16="http://schemas.microsoft.com/office/drawing/2014/main" id="{39432398-9D78-BB94-B694-27C965FE09D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3733" y="251471"/>
            <a:ext cx="2446407" cy="1376234"/>
          </a:xfrm>
          <a:prstGeom prst="rect">
            <a:avLst/>
          </a:prstGeom>
          <a:ln>
            <a:noFill/>
          </a:ln>
          <a:effectLst>
            <a:softEdge rad="112500"/>
          </a:effectLst>
        </p:spPr>
      </p:pic>
    </p:spTree>
    <p:extLst>
      <p:ext uri="{BB962C8B-B14F-4D97-AF65-F5344CB8AC3E}">
        <p14:creationId xmlns:p14="http://schemas.microsoft.com/office/powerpoint/2010/main" val="540231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E69730B8-E8A1-7798-32A9-C0BF47EE1CE9}"/>
              </a:ext>
            </a:extLst>
          </p:cNvPr>
          <p:cNvSpPr/>
          <p:nvPr/>
        </p:nvSpPr>
        <p:spPr>
          <a:xfrm>
            <a:off x="569844" y="716173"/>
            <a:ext cx="3588025" cy="7023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ENERGIA ELECTRICA</a:t>
            </a:r>
          </a:p>
        </p:txBody>
      </p:sp>
      <p:sp>
        <p:nvSpPr>
          <p:cNvPr id="5" name="Flecha: a la derecha 4">
            <a:extLst>
              <a:ext uri="{FF2B5EF4-FFF2-40B4-BE49-F238E27FC236}">
                <a16:creationId xmlns:a16="http://schemas.microsoft.com/office/drawing/2014/main" id="{5C77016B-061B-F353-4CC3-7DA27EFD7AC1}"/>
              </a:ext>
            </a:extLst>
          </p:cNvPr>
          <p:cNvSpPr/>
          <p:nvPr/>
        </p:nvSpPr>
        <p:spPr>
          <a:xfrm>
            <a:off x="4259237" y="904857"/>
            <a:ext cx="384313" cy="39756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32883F39-66B1-988C-E1E6-1EFB69F3E2BB}"/>
              </a:ext>
            </a:extLst>
          </p:cNvPr>
          <p:cNvSpPr/>
          <p:nvPr/>
        </p:nvSpPr>
        <p:spPr>
          <a:xfrm>
            <a:off x="4802578" y="664461"/>
            <a:ext cx="4412975" cy="9674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La Empresa de Energía de Cundinamarca S.a. </a:t>
            </a:r>
            <a:r>
              <a:rPr lang="es-CO" sz="1600" dirty="0" err="1">
                <a:effectLst/>
                <a:latin typeface="Arial" panose="020B0604020202020204" pitchFamily="34" charset="0"/>
                <a:ea typeface="Calibri" panose="020F0502020204030204" pitchFamily="34" charset="0"/>
              </a:rPr>
              <a:t>E.s.p</a:t>
            </a:r>
            <a:r>
              <a:rPr lang="es-CO" sz="1600" dirty="0">
                <a:effectLst/>
                <a:latin typeface="Arial" panose="020B0604020202020204" pitchFamily="34" charset="0"/>
                <a:ea typeface="Calibri" panose="020F0502020204030204" pitchFamily="34" charset="0"/>
              </a:rPr>
              <a:t>, </a:t>
            </a:r>
            <a:r>
              <a:rPr lang="es-CO" sz="1600" dirty="0" err="1">
                <a:effectLst/>
                <a:latin typeface="Arial" panose="020B0604020202020204" pitchFamily="34" charset="0"/>
                <a:ea typeface="Calibri" panose="020F0502020204030204" pitchFamily="34" charset="0"/>
              </a:rPr>
              <a:t>Codensa</a:t>
            </a:r>
            <a:r>
              <a:rPr lang="es-CO" sz="1600" dirty="0">
                <a:effectLst/>
                <a:latin typeface="Arial" panose="020B0604020202020204" pitchFamily="34" charset="0"/>
                <a:ea typeface="Calibri" panose="020F0502020204030204" pitchFamily="34" charset="0"/>
              </a:rPr>
              <a:t>, Americana de Energía Sa </a:t>
            </a:r>
            <a:r>
              <a:rPr lang="es-CO" sz="1600" dirty="0" err="1">
                <a:effectLst/>
                <a:latin typeface="Arial" panose="020B0604020202020204" pitchFamily="34" charset="0"/>
                <a:ea typeface="Calibri" panose="020F0502020204030204" pitchFamily="34" charset="0"/>
              </a:rPr>
              <a:t>Esp</a:t>
            </a:r>
            <a:r>
              <a:rPr lang="es-CO" sz="1600" dirty="0">
                <a:effectLst/>
                <a:latin typeface="Arial" panose="020B0604020202020204" pitchFamily="34" charset="0"/>
                <a:ea typeface="Calibri" panose="020F0502020204030204" pitchFamily="34" charset="0"/>
              </a:rPr>
              <a:t> en Apulo presta en su totalidad el servicio de energía </a:t>
            </a:r>
            <a:endParaRPr lang="es-CO" sz="1600" dirty="0"/>
          </a:p>
        </p:txBody>
      </p:sp>
      <p:sp>
        <p:nvSpPr>
          <p:cNvPr id="8" name="Flecha: curvada hacia la izquierda 7">
            <a:extLst>
              <a:ext uri="{FF2B5EF4-FFF2-40B4-BE49-F238E27FC236}">
                <a16:creationId xmlns:a16="http://schemas.microsoft.com/office/drawing/2014/main" id="{EED91651-DA42-C821-62E4-642D6EA62DFD}"/>
              </a:ext>
            </a:extLst>
          </p:cNvPr>
          <p:cNvSpPr/>
          <p:nvPr/>
        </p:nvSpPr>
        <p:spPr>
          <a:xfrm>
            <a:off x="9340115" y="1072731"/>
            <a:ext cx="477078" cy="11396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Rectángulo: esquinas redondeadas 8">
            <a:extLst>
              <a:ext uri="{FF2B5EF4-FFF2-40B4-BE49-F238E27FC236}">
                <a16:creationId xmlns:a16="http://schemas.microsoft.com/office/drawing/2014/main" id="{ADB7BCDF-0491-BF26-02E1-CC13EFBA99B9}"/>
              </a:ext>
            </a:extLst>
          </p:cNvPr>
          <p:cNvSpPr/>
          <p:nvPr/>
        </p:nvSpPr>
        <p:spPr>
          <a:xfrm>
            <a:off x="4802578" y="1825487"/>
            <a:ext cx="4412975" cy="8017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cs typeface="Times New Roman" panose="02020603050405020304" pitchFamily="18" charset="0"/>
              </a:rPr>
              <a:t>D</a:t>
            </a:r>
            <a:r>
              <a:rPr lang="es-CO" sz="1600" dirty="0">
                <a:effectLst/>
                <a:latin typeface="Arial" panose="020B0604020202020204" pitchFamily="34" charset="0"/>
                <a:ea typeface="Calibri" panose="020F0502020204030204" pitchFamily="34" charset="0"/>
                <a:cs typeface="Times New Roman" panose="02020603050405020304" pitchFamily="18" charset="0"/>
              </a:rPr>
              <a:t>onde también ayudan a cualquier ciudadano en caso de emergencia eléctrica como lo puede ser:</a:t>
            </a:r>
            <a:endParaRPr lang="es-CO" sz="1600" dirty="0"/>
          </a:p>
        </p:txBody>
      </p:sp>
      <p:sp>
        <p:nvSpPr>
          <p:cNvPr id="10" name="Rectángulo: esquinas redondeadas 9">
            <a:extLst>
              <a:ext uri="{FF2B5EF4-FFF2-40B4-BE49-F238E27FC236}">
                <a16:creationId xmlns:a16="http://schemas.microsoft.com/office/drawing/2014/main" id="{2125E921-CE44-6C51-1F3B-9AA7983D62DA}"/>
              </a:ext>
            </a:extLst>
          </p:cNvPr>
          <p:cNvSpPr/>
          <p:nvPr/>
        </p:nvSpPr>
        <p:spPr>
          <a:xfrm>
            <a:off x="520148" y="1762538"/>
            <a:ext cx="3687416" cy="8017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r>
              <a:rPr lang="es-CO" sz="1600" dirty="0">
                <a:effectLst/>
                <a:latin typeface="Arial" panose="020B0604020202020204" pitchFamily="34" charset="0"/>
                <a:ea typeface="Calibri" panose="020F0502020204030204" pitchFamily="34" charset="0"/>
                <a:cs typeface="Times New Roman" panose="02020603050405020304" pitchFamily="18" charset="0"/>
              </a:rPr>
              <a:t>Daño del sistema eléctrico doméstico, corte de luz, etc.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lecha: hacia la izquierda 10">
            <a:extLst>
              <a:ext uri="{FF2B5EF4-FFF2-40B4-BE49-F238E27FC236}">
                <a16:creationId xmlns:a16="http://schemas.microsoft.com/office/drawing/2014/main" id="{4462C858-2C65-6B95-17D7-2CCA432496EE}"/>
              </a:ext>
            </a:extLst>
          </p:cNvPr>
          <p:cNvSpPr/>
          <p:nvPr/>
        </p:nvSpPr>
        <p:spPr>
          <a:xfrm>
            <a:off x="4266496" y="2027583"/>
            <a:ext cx="384313" cy="397565"/>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2" name="Flecha: curvada hacia la derecha 11">
            <a:extLst>
              <a:ext uri="{FF2B5EF4-FFF2-40B4-BE49-F238E27FC236}">
                <a16:creationId xmlns:a16="http://schemas.microsoft.com/office/drawing/2014/main" id="{2B369E44-B26E-7DEA-8389-81E523423C43}"/>
              </a:ext>
            </a:extLst>
          </p:cNvPr>
          <p:cNvSpPr/>
          <p:nvPr/>
        </p:nvSpPr>
        <p:spPr>
          <a:xfrm>
            <a:off x="144114" y="2163415"/>
            <a:ext cx="327991" cy="8017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3" name="Rectángulo: esquinas redondeadas 12">
            <a:extLst>
              <a:ext uri="{FF2B5EF4-FFF2-40B4-BE49-F238E27FC236}">
                <a16:creationId xmlns:a16="http://schemas.microsoft.com/office/drawing/2014/main" id="{71CF971B-FCC2-DD47-6F36-6F0634D9D506}"/>
              </a:ext>
            </a:extLst>
          </p:cNvPr>
          <p:cNvSpPr/>
          <p:nvPr/>
        </p:nvSpPr>
        <p:spPr>
          <a:xfrm>
            <a:off x="556592" y="2668930"/>
            <a:ext cx="3687416" cy="8017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s-CO" sz="1600" dirty="0">
                <a:effectLst/>
                <a:latin typeface="Arial" panose="020B0604020202020204" pitchFamily="34" charset="0"/>
                <a:ea typeface="Calibri" panose="020F0502020204030204" pitchFamily="34" charset="0"/>
                <a:cs typeface="Times New Roman" panose="02020603050405020304" pitchFamily="18" charset="0"/>
              </a:rPr>
              <a:t>Y También cuenta con una subestación de energía en la Tv. 5 #6-766, Apulo, Cundinamarca.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3B404973-DF1F-1634-353D-920AB64F076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4100" y="2717522"/>
            <a:ext cx="2463800" cy="1137757"/>
          </a:xfrm>
          <a:prstGeom prst="rect">
            <a:avLst/>
          </a:prstGeom>
          <a:ln>
            <a:noFill/>
          </a:ln>
          <a:effectLst>
            <a:softEdge rad="112500"/>
          </a:effectLst>
        </p:spPr>
      </p:pic>
      <p:pic>
        <p:nvPicPr>
          <p:cNvPr id="15" name="Imagen 14">
            <a:extLst>
              <a:ext uri="{FF2B5EF4-FFF2-40B4-BE49-F238E27FC236}">
                <a16:creationId xmlns:a16="http://schemas.microsoft.com/office/drawing/2014/main" id="{7252BBB9-EC9C-6453-379E-4BA1ED153A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6493" y="568878"/>
            <a:ext cx="1386840" cy="1854200"/>
          </a:xfrm>
          <a:prstGeom prst="rect">
            <a:avLst/>
          </a:prstGeom>
          <a:ln>
            <a:noFill/>
          </a:ln>
          <a:effectLst>
            <a:softEdge rad="112500"/>
          </a:effectLst>
        </p:spPr>
      </p:pic>
      <p:pic>
        <p:nvPicPr>
          <p:cNvPr id="18" name="Imagen 17">
            <a:extLst>
              <a:ext uri="{FF2B5EF4-FFF2-40B4-BE49-F238E27FC236}">
                <a16:creationId xmlns:a16="http://schemas.microsoft.com/office/drawing/2014/main" id="{23D6299A-2DCF-58A7-17E7-1B9CABA29E0D}"/>
              </a:ext>
            </a:extLst>
          </p:cNvPr>
          <p:cNvPicPr>
            <a:picLocks noChangeAspect="1"/>
          </p:cNvPicPr>
          <p:nvPr/>
        </p:nvPicPr>
        <p:blipFill>
          <a:blip r:embed="rId4"/>
          <a:stretch>
            <a:fillRect/>
          </a:stretch>
        </p:blipFill>
        <p:spPr>
          <a:xfrm>
            <a:off x="8057322" y="2812223"/>
            <a:ext cx="2308255" cy="920236"/>
          </a:xfrm>
          <a:prstGeom prst="rect">
            <a:avLst/>
          </a:prstGeom>
          <a:ln>
            <a:noFill/>
          </a:ln>
          <a:effectLst>
            <a:outerShdw blurRad="190500" algn="tl" rotWithShape="0">
              <a:srgbClr val="000000">
                <a:alpha val="70000"/>
              </a:srgbClr>
            </a:outerShdw>
          </a:effectLst>
        </p:spPr>
      </p:pic>
      <p:sp>
        <p:nvSpPr>
          <p:cNvPr id="21" name="Rectángulo: esquinas redondeadas 20">
            <a:extLst>
              <a:ext uri="{FF2B5EF4-FFF2-40B4-BE49-F238E27FC236}">
                <a16:creationId xmlns:a16="http://schemas.microsoft.com/office/drawing/2014/main" id="{F6F29C4F-E331-CAFD-69BE-ED7916C966F2}"/>
              </a:ext>
            </a:extLst>
          </p:cNvPr>
          <p:cNvSpPr/>
          <p:nvPr/>
        </p:nvSpPr>
        <p:spPr>
          <a:xfrm>
            <a:off x="2607821" y="4252411"/>
            <a:ext cx="3588025" cy="7023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GAS NATURAL</a:t>
            </a:r>
          </a:p>
        </p:txBody>
      </p:sp>
      <p:sp>
        <p:nvSpPr>
          <p:cNvPr id="22" name="Flecha: a la derecha 21">
            <a:extLst>
              <a:ext uri="{FF2B5EF4-FFF2-40B4-BE49-F238E27FC236}">
                <a16:creationId xmlns:a16="http://schemas.microsoft.com/office/drawing/2014/main" id="{5DEE5127-8841-CCB6-9313-727A1375BD50}"/>
              </a:ext>
            </a:extLst>
          </p:cNvPr>
          <p:cNvSpPr/>
          <p:nvPr/>
        </p:nvSpPr>
        <p:spPr>
          <a:xfrm>
            <a:off x="6299978" y="4408175"/>
            <a:ext cx="384313" cy="39756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DB806868-EE13-EC45-9883-E0D4887C6BB7}"/>
              </a:ext>
            </a:extLst>
          </p:cNvPr>
          <p:cNvSpPr/>
          <p:nvPr/>
        </p:nvSpPr>
        <p:spPr>
          <a:xfrm>
            <a:off x="6902286" y="4017596"/>
            <a:ext cx="4474586" cy="11377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ALCANOS DE COLOMBIA S.A. ESP. Es la empresa encargada de la administración operación y mantenimiento de las redes de gas natural en el Municipio de Apulo Cundinamarca.</a:t>
            </a:r>
            <a:endParaRPr lang="es-CO" sz="1600" dirty="0"/>
          </a:p>
        </p:txBody>
      </p:sp>
      <p:sp>
        <p:nvSpPr>
          <p:cNvPr id="24" name="Flecha: curvada hacia la izquierda 23">
            <a:extLst>
              <a:ext uri="{FF2B5EF4-FFF2-40B4-BE49-F238E27FC236}">
                <a16:creationId xmlns:a16="http://schemas.microsoft.com/office/drawing/2014/main" id="{3C4859DB-56CD-8E14-F692-3B29A4A930D9}"/>
              </a:ext>
            </a:extLst>
          </p:cNvPr>
          <p:cNvSpPr/>
          <p:nvPr/>
        </p:nvSpPr>
        <p:spPr>
          <a:xfrm>
            <a:off x="11441800" y="4697523"/>
            <a:ext cx="477078" cy="11396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25" name="Rectángulo: esquinas redondeadas 24">
            <a:extLst>
              <a:ext uri="{FF2B5EF4-FFF2-40B4-BE49-F238E27FC236}">
                <a16:creationId xmlns:a16="http://schemas.microsoft.com/office/drawing/2014/main" id="{07F7CFEC-64A4-9847-1D11-A7890E62D200}"/>
              </a:ext>
            </a:extLst>
          </p:cNvPr>
          <p:cNvSpPr/>
          <p:nvPr/>
        </p:nvSpPr>
        <p:spPr>
          <a:xfrm>
            <a:off x="6902286" y="5415227"/>
            <a:ext cx="4412975" cy="65422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cs typeface="Times New Roman" panose="02020603050405020304" pitchFamily="18" charset="0"/>
              </a:rPr>
              <a:t>Cabe mencionar que esta se encuentra solo en la zona urbana.</a:t>
            </a:r>
            <a:endParaRPr lang="es-CO" sz="1600" dirty="0"/>
          </a:p>
        </p:txBody>
      </p:sp>
      <p:sp>
        <p:nvSpPr>
          <p:cNvPr id="26" name="Flecha: hacia la izquierda 25">
            <a:extLst>
              <a:ext uri="{FF2B5EF4-FFF2-40B4-BE49-F238E27FC236}">
                <a16:creationId xmlns:a16="http://schemas.microsoft.com/office/drawing/2014/main" id="{A444D8EC-1E98-20AA-A30C-33186F100059}"/>
              </a:ext>
            </a:extLst>
          </p:cNvPr>
          <p:cNvSpPr/>
          <p:nvPr/>
        </p:nvSpPr>
        <p:spPr>
          <a:xfrm>
            <a:off x="6384807" y="5543556"/>
            <a:ext cx="384313" cy="397565"/>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27" name="Rectángulo: esquinas redondeadas 26">
            <a:extLst>
              <a:ext uri="{FF2B5EF4-FFF2-40B4-BE49-F238E27FC236}">
                <a16:creationId xmlns:a16="http://schemas.microsoft.com/office/drawing/2014/main" id="{DB824DEA-8534-9F2C-6732-DF6B4D63729C}"/>
              </a:ext>
            </a:extLst>
          </p:cNvPr>
          <p:cNvSpPr/>
          <p:nvPr/>
        </p:nvSpPr>
        <p:spPr>
          <a:xfrm>
            <a:off x="2664639" y="5388860"/>
            <a:ext cx="3588025" cy="7023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s-CO" sz="1600" dirty="0">
                <a:latin typeface="Arial" panose="020B0604020202020204" pitchFamily="34" charset="0"/>
                <a:ea typeface="Calibri" panose="020F0502020204030204" pitchFamily="34" charset="0"/>
                <a:cs typeface="Times New Roman" panose="02020603050405020304" pitchFamily="18" charset="0"/>
              </a:rPr>
              <a:t>E</a:t>
            </a:r>
            <a:r>
              <a:rPr lang="es-CO" sz="1600" dirty="0">
                <a:effectLst/>
                <a:latin typeface="Arial" panose="020B0604020202020204" pitchFamily="34" charset="0"/>
                <a:ea typeface="Calibri" panose="020F0502020204030204" pitchFamily="34" charset="0"/>
                <a:cs typeface="Times New Roman" panose="02020603050405020304" pitchFamily="18" charset="0"/>
              </a:rPr>
              <a:t>n la actualidad el 80% de la población se encuentra con el servicio activo.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dirty="0"/>
          </a:p>
        </p:txBody>
      </p:sp>
      <p:pic>
        <p:nvPicPr>
          <p:cNvPr id="28" name="Imagen 27">
            <a:extLst>
              <a:ext uri="{FF2B5EF4-FFF2-40B4-BE49-F238E27FC236}">
                <a16:creationId xmlns:a16="http://schemas.microsoft.com/office/drawing/2014/main" id="{CBE6D9F3-D80D-3A1C-FEAD-E663D04E6445}"/>
              </a:ext>
            </a:extLst>
          </p:cNvPr>
          <p:cNvPicPr>
            <a:picLocks noChangeAspect="1"/>
          </p:cNvPicPr>
          <p:nvPr/>
        </p:nvPicPr>
        <p:blipFill>
          <a:blip r:embed="rId5"/>
          <a:stretch>
            <a:fillRect/>
          </a:stretch>
        </p:blipFill>
        <p:spPr>
          <a:xfrm>
            <a:off x="472105" y="4408175"/>
            <a:ext cx="1820214" cy="1844702"/>
          </a:xfrm>
          <a:prstGeom prst="rect">
            <a:avLst/>
          </a:prstGeom>
          <a:ln>
            <a:noFill/>
          </a:ln>
          <a:effectLst>
            <a:softEdge rad="112500"/>
          </a:effectLst>
        </p:spPr>
      </p:pic>
    </p:spTree>
    <p:extLst>
      <p:ext uri="{BB962C8B-B14F-4D97-AF65-F5344CB8AC3E}">
        <p14:creationId xmlns:p14="http://schemas.microsoft.com/office/powerpoint/2010/main" val="3319644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E18D0CEE-7990-CE23-21FB-6894A2C4CC97}"/>
              </a:ext>
            </a:extLst>
          </p:cNvPr>
          <p:cNvSpPr/>
          <p:nvPr/>
        </p:nvSpPr>
        <p:spPr>
          <a:xfrm>
            <a:off x="728870" y="808383"/>
            <a:ext cx="3988904" cy="7023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COMUNICACIONES</a:t>
            </a:r>
          </a:p>
        </p:txBody>
      </p:sp>
      <p:sp>
        <p:nvSpPr>
          <p:cNvPr id="3" name="Flecha: hacia abajo 2">
            <a:extLst>
              <a:ext uri="{FF2B5EF4-FFF2-40B4-BE49-F238E27FC236}">
                <a16:creationId xmlns:a16="http://schemas.microsoft.com/office/drawing/2014/main" id="{34BCE6AB-EE9E-B886-AB93-7B7107D442C0}"/>
              </a:ext>
            </a:extLst>
          </p:cNvPr>
          <p:cNvSpPr/>
          <p:nvPr/>
        </p:nvSpPr>
        <p:spPr>
          <a:xfrm>
            <a:off x="2292625" y="1656523"/>
            <a:ext cx="636105" cy="6096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7C65490B-F0C9-3A3C-8ED5-2CDD9B2C31CC}"/>
              </a:ext>
            </a:extLst>
          </p:cNvPr>
          <p:cNvSpPr/>
          <p:nvPr/>
        </p:nvSpPr>
        <p:spPr>
          <a:xfrm>
            <a:off x="589722" y="2385396"/>
            <a:ext cx="4267200" cy="10171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En el municipio de Apulo tiene señal de telefonía móvil de los operadores CLARO, MOVISTAR y TIGO; con una cobertura del 100% del territorio. </a:t>
            </a:r>
            <a:endParaRPr lang="es-CO" sz="1600" dirty="0"/>
          </a:p>
        </p:txBody>
      </p:sp>
      <p:sp>
        <p:nvSpPr>
          <p:cNvPr id="5" name="Flecha: a la derecha 4">
            <a:extLst>
              <a:ext uri="{FF2B5EF4-FFF2-40B4-BE49-F238E27FC236}">
                <a16:creationId xmlns:a16="http://schemas.microsoft.com/office/drawing/2014/main" id="{7C2DEB6F-A428-CD70-39AE-C5D1FFAEB710}"/>
              </a:ext>
            </a:extLst>
          </p:cNvPr>
          <p:cNvSpPr/>
          <p:nvPr/>
        </p:nvSpPr>
        <p:spPr>
          <a:xfrm>
            <a:off x="5035826" y="2628903"/>
            <a:ext cx="609600" cy="53008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883D5064-EEA8-622C-2354-4851B114332B}"/>
              </a:ext>
            </a:extLst>
          </p:cNvPr>
          <p:cNvSpPr/>
          <p:nvPr/>
        </p:nvSpPr>
        <p:spPr>
          <a:xfrm>
            <a:off x="5824330" y="2385395"/>
            <a:ext cx="4267200" cy="10171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La televisión abierta está dada por TDT cobertura de 100%; en la televisión pagada presta el servicio DIRECTV. </a:t>
            </a:r>
            <a:endParaRPr lang="es-CO" sz="1600" dirty="0"/>
          </a:p>
        </p:txBody>
      </p:sp>
      <p:sp>
        <p:nvSpPr>
          <p:cNvPr id="7" name="Flecha: curvada hacia la izquierda 6">
            <a:extLst>
              <a:ext uri="{FF2B5EF4-FFF2-40B4-BE49-F238E27FC236}">
                <a16:creationId xmlns:a16="http://schemas.microsoft.com/office/drawing/2014/main" id="{F76D1F9D-0D51-3786-8507-275F8A5D52B4}"/>
              </a:ext>
            </a:extLst>
          </p:cNvPr>
          <p:cNvSpPr/>
          <p:nvPr/>
        </p:nvSpPr>
        <p:spPr>
          <a:xfrm>
            <a:off x="10270435" y="2893946"/>
            <a:ext cx="609600" cy="13467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8" name="Rectángulo: esquinas redondeadas 7">
            <a:extLst>
              <a:ext uri="{FF2B5EF4-FFF2-40B4-BE49-F238E27FC236}">
                <a16:creationId xmlns:a16="http://schemas.microsoft.com/office/drawing/2014/main" id="{C8F81C52-43AE-C938-8094-CEAC930DF3B0}"/>
              </a:ext>
            </a:extLst>
          </p:cNvPr>
          <p:cNvSpPr/>
          <p:nvPr/>
        </p:nvSpPr>
        <p:spPr>
          <a:xfrm>
            <a:off x="5824330" y="3567321"/>
            <a:ext cx="4267200" cy="10171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Y</a:t>
            </a:r>
            <a:r>
              <a:rPr lang="es-CO" sz="1600" dirty="0">
                <a:effectLst/>
                <a:latin typeface="Arial" panose="020B0604020202020204" pitchFamily="34" charset="0"/>
                <a:ea typeface="Calibri" panose="020F0502020204030204" pitchFamily="34" charset="0"/>
              </a:rPr>
              <a:t> la empresa de Televisión e Internet </a:t>
            </a:r>
            <a:r>
              <a:rPr lang="es-CO" sz="1600" dirty="0" err="1">
                <a:effectLst/>
                <a:latin typeface="Arial" panose="020B0604020202020204" pitchFamily="34" charset="0"/>
                <a:ea typeface="Calibri" panose="020F0502020204030204" pitchFamily="34" charset="0"/>
              </a:rPr>
              <a:t>Colcable</a:t>
            </a:r>
            <a:r>
              <a:rPr lang="es-CO" sz="1600" dirty="0">
                <a:effectLst/>
                <a:latin typeface="Arial" panose="020B0604020202020204" pitchFamily="34" charset="0"/>
                <a:ea typeface="Calibri" panose="020F0502020204030204" pitchFamily="34" charset="0"/>
              </a:rPr>
              <a:t> que tiene cobertura en el casco urbano.</a:t>
            </a:r>
            <a:endParaRPr lang="es-CO" sz="1600" dirty="0"/>
          </a:p>
        </p:txBody>
      </p:sp>
      <p:pic>
        <p:nvPicPr>
          <p:cNvPr id="9" name="Imagen 8">
            <a:extLst>
              <a:ext uri="{FF2B5EF4-FFF2-40B4-BE49-F238E27FC236}">
                <a16:creationId xmlns:a16="http://schemas.microsoft.com/office/drawing/2014/main" id="{4F77181A-9317-2797-B9E6-02050C88E3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354" y="5250193"/>
            <a:ext cx="1815271" cy="1310663"/>
          </a:xfrm>
          <a:prstGeom prst="rect">
            <a:avLst/>
          </a:prstGeom>
          <a:ln>
            <a:noFill/>
          </a:ln>
          <a:effectLst>
            <a:softEdge rad="112500"/>
          </a:effectLst>
        </p:spPr>
      </p:pic>
      <p:pic>
        <p:nvPicPr>
          <p:cNvPr id="2050" name="Picture 2" descr="Sucursales【 Apulo 】Toda la Info en un solo Lugar">
            <a:extLst>
              <a:ext uri="{FF2B5EF4-FFF2-40B4-BE49-F238E27FC236}">
                <a16:creationId xmlns:a16="http://schemas.microsoft.com/office/drawing/2014/main" id="{DC19B75F-408B-1FC4-2A37-EAB5848E8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550" y="221388"/>
            <a:ext cx="2109580" cy="17095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AF8E75E8-C3DF-EECB-FCE8-638309CF2FC5}"/>
              </a:ext>
            </a:extLst>
          </p:cNvPr>
          <p:cNvPicPr>
            <a:picLocks noChangeAspect="1"/>
          </p:cNvPicPr>
          <p:nvPr/>
        </p:nvPicPr>
        <p:blipFill>
          <a:blip r:embed="rId4"/>
          <a:stretch>
            <a:fillRect/>
          </a:stretch>
        </p:blipFill>
        <p:spPr>
          <a:xfrm>
            <a:off x="10258425" y="4815512"/>
            <a:ext cx="1720298" cy="1439316"/>
          </a:xfrm>
          <a:prstGeom prst="rect">
            <a:avLst/>
          </a:prstGeom>
          <a:ln>
            <a:noFill/>
          </a:ln>
          <a:effectLst>
            <a:softEdge rad="112500"/>
          </a:effectLst>
        </p:spPr>
      </p:pic>
      <p:pic>
        <p:nvPicPr>
          <p:cNvPr id="11" name="Imagen 10">
            <a:extLst>
              <a:ext uri="{FF2B5EF4-FFF2-40B4-BE49-F238E27FC236}">
                <a16:creationId xmlns:a16="http://schemas.microsoft.com/office/drawing/2014/main" id="{99ADED53-06DF-9732-6938-FED39C193CE2}"/>
              </a:ext>
            </a:extLst>
          </p:cNvPr>
          <p:cNvPicPr>
            <a:picLocks noChangeAspect="1"/>
          </p:cNvPicPr>
          <p:nvPr/>
        </p:nvPicPr>
        <p:blipFill>
          <a:blip r:embed="rId5"/>
          <a:stretch>
            <a:fillRect/>
          </a:stretch>
        </p:blipFill>
        <p:spPr>
          <a:xfrm>
            <a:off x="7187042" y="5562823"/>
            <a:ext cx="1389373" cy="998033"/>
          </a:xfrm>
          <a:prstGeom prst="rect">
            <a:avLst/>
          </a:prstGeom>
        </p:spPr>
      </p:pic>
      <p:pic>
        <p:nvPicPr>
          <p:cNvPr id="12" name="Imagen 11">
            <a:extLst>
              <a:ext uri="{FF2B5EF4-FFF2-40B4-BE49-F238E27FC236}">
                <a16:creationId xmlns:a16="http://schemas.microsoft.com/office/drawing/2014/main" id="{FBE2C8DB-A2AC-96CC-7151-A07E6B090522}"/>
              </a:ext>
            </a:extLst>
          </p:cNvPr>
          <p:cNvPicPr>
            <a:picLocks noChangeAspect="1"/>
          </p:cNvPicPr>
          <p:nvPr/>
        </p:nvPicPr>
        <p:blipFill>
          <a:blip r:embed="rId6"/>
          <a:stretch>
            <a:fillRect/>
          </a:stretch>
        </p:blipFill>
        <p:spPr>
          <a:xfrm>
            <a:off x="5963477" y="522066"/>
            <a:ext cx="1918252" cy="1017102"/>
          </a:xfrm>
          <a:prstGeom prst="rect">
            <a:avLst/>
          </a:prstGeom>
          <a:ln>
            <a:noFill/>
          </a:ln>
          <a:effectLst>
            <a:softEdge rad="112500"/>
          </a:effectLst>
        </p:spPr>
      </p:pic>
      <p:pic>
        <p:nvPicPr>
          <p:cNvPr id="13" name="Imagen 12">
            <a:extLst>
              <a:ext uri="{FF2B5EF4-FFF2-40B4-BE49-F238E27FC236}">
                <a16:creationId xmlns:a16="http://schemas.microsoft.com/office/drawing/2014/main" id="{62D15211-D88B-3603-7EA1-8E351E759729}"/>
              </a:ext>
            </a:extLst>
          </p:cNvPr>
          <p:cNvPicPr>
            <a:picLocks noChangeAspect="1"/>
          </p:cNvPicPr>
          <p:nvPr/>
        </p:nvPicPr>
        <p:blipFill>
          <a:blip r:embed="rId7"/>
          <a:stretch>
            <a:fillRect/>
          </a:stretch>
        </p:blipFill>
        <p:spPr>
          <a:xfrm>
            <a:off x="3731833" y="4169196"/>
            <a:ext cx="1335363" cy="1292631"/>
          </a:xfrm>
          <a:prstGeom prst="rect">
            <a:avLst/>
          </a:prstGeom>
        </p:spPr>
      </p:pic>
    </p:spTree>
    <p:extLst>
      <p:ext uri="{BB962C8B-B14F-4D97-AF65-F5344CB8AC3E}">
        <p14:creationId xmlns:p14="http://schemas.microsoft.com/office/powerpoint/2010/main" val="428574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70682-CE30-7DA4-CA02-2A50AB374F95}"/>
              </a:ext>
            </a:extLst>
          </p:cNvPr>
          <p:cNvSpPr>
            <a:spLocks noGrp="1"/>
          </p:cNvSpPr>
          <p:nvPr>
            <p:ph type="title"/>
          </p:nvPr>
        </p:nvSpPr>
        <p:spPr>
          <a:xfrm>
            <a:off x="513257" y="356682"/>
            <a:ext cx="10058400" cy="967541"/>
          </a:xfrm>
        </p:spPr>
        <p:txBody>
          <a:bodyPr/>
          <a:lstStyle/>
          <a:p>
            <a:r>
              <a:rPr lang="es-MX" dirty="0"/>
              <a:t>TEMPERATURA</a:t>
            </a:r>
            <a:endParaRPr lang="es-CO" dirty="0"/>
          </a:p>
        </p:txBody>
      </p:sp>
      <p:sp>
        <p:nvSpPr>
          <p:cNvPr id="3" name="Marcador de contenido 2">
            <a:extLst>
              <a:ext uri="{FF2B5EF4-FFF2-40B4-BE49-F238E27FC236}">
                <a16:creationId xmlns:a16="http://schemas.microsoft.com/office/drawing/2014/main" id="{98FA4536-02A3-9059-4305-2D6DF5350F3C}"/>
              </a:ext>
            </a:extLst>
          </p:cNvPr>
          <p:cNvSpPr>
            <a:spLocks noGrp="1"/>
          </p:cNvSpPr>
          <p:nvPr>
            <p:ph idx="1"/>
          </p:nvPr>
        </p:nvSpPr>
        <p:spPr>
          <a:xfrm>
            <a:off x="503318" y="1760929"/>
            <a:ext cx="10058400" cy="4050792"/>
          </a:xfrm>
        </p:spPr>
        <p:txBody>
          <a:bodyPr/>
          <a:lstStyle/>
          <a:p>
            <a:endParaRPr lang="es-MX" dirty="0"/>
          </a:p>
          <a:p>
            <a:endParaRPr lang="es-CO" dirty="0"/>
          </a:p>
        </p:txBody>
      </p:sp>
      <p:sp>
        <p:nvSpPr>
          <p:cNvPr id="4" name="Rectángulo: esquinas redondeadas 3">
            <a:extLst>
              <a:ext uri="{FF2B5EF4-FFF2-40B4-BE49-F238E27FC236}">
                <a16:creationId xmlns:a16="http://schemas.microsoft.com/office/drawing/2014/main" id="{7199642B-08D4-CF31-0A70-6B8A35B59247}"/>
              </a:ext>
            </a:extLst>
          </p:cNvPr>
          <p:cNvSpPr/>
          <p:nvPr/>
        </p:nvSpPr>
        <p:spPr>
          <a:xfrm>
            <a:off x="561163" y="1724273"/>
            <a:ext cx="3268980" cy="7178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Agosto Y Septiembre</a:t>
            </a:r>
            <a:endParaRPr lang="es-CO" sz="1600" b="1" dirty="0"/>
          </a:p>
        </p:txBody>
      </p:sp>
      <p:sp>
        <p:nvSpPr>
          <p:cNvPr id="5" name="Flecha: a la derecha 4">
            <a:extLst>
              <a:ext uri="{FF2B5EF4-FFF2-40B4-BE49-F238E27FC236}">
                <a16:creationId xmlns:a16="http://schemas.microsoft.com/office/drawing/2014/main" id="{9618E5AF-4BE3-3AEA-68A3-504855A84967}"/>
              </a:ext>
            </a:extLst>
          </p:cNvPr>
          <p:cNvSpPr/>
          <p:nvPr/>
        </p:nvSpPr>
        <p:spPr>
          <a:xfrm>
            <a:off x="3891501" y="1739844"/>
            <a:ext cx="1325880" cy="71780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A7D07F8A-5074-3669-A483-864D44A1E328}"/>
              </a:ext>
            </a:extLst>
          </p:cNvPr>
          <p:cNvSpPr/>
          <p:nvPr/>
        </p:nvSpPr>
        <p:spPr>
          <a:xfrm>
            <a:off x="5278739" y="1739844"/>
            <a:ext cx="3268980" cy="7178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Estos meses se consideran los de mayor temperatura (38ºC) </a:t>
            </a:r>
            <a:endParaRPr lang="es-CO" sz="1600" b="1" dirty="0"/>
          </a:p>
        </p:txBody>
      </p:sp>
      <p:sp>
        <p:nvSpPr>
          <p:cNvPr id="7" name="Rectángulo: esquinas redondeadas 6">
            <a:extLst>
              <a:ext uri="{FF2B5EF4-FFF2-40B4-BE49-F238E27FC236}">
                <a16:creationId xmlns:a16="http://schemas.microsoft.com/office/drawing/2014/main" id="{9F6DD906-27A4-1342-3E98-484A4DD4DC51}"/>
              </a:ext>
            </a:extLst>
          </p:cNvPr>
          <p:cNvSpPr/>
          <p:nvPr/>
        </p:nvSpPr>
        <p:spPr>
          <a:xfrm>
            <a:off x="5278739" y="2807970"/>
            <a:ext cx="3268980" cy="7178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Noviembre</a:t>
            </a:r>
            <a:endParaRPr lang="es-CO" sz="1600" b="1" dirty="0"/>
          </a:p>
        </p:txBody>
      </p:sp>
      <p:sp>
        <p:nvSpPr>
          <p:cNvPr id="9" name="Rectángulo: esquinas redondeadas 8">
            <a:extLst>
              <a:ext uri="{FF2B5EF4-FFF2-40B4-BE49-F238E27FC236}">
                <a16:creationId xmlns:a16="http://schemas.microsoft.com/office/drawing/2014/main" id="{98D08AEE-B402-AC9B-1EAA-64CDE5371C74}"/>
              </a:ext>
            </a:extLst>
          </p:cNvPr>
          <p:cNvSpPr/>
          <p:nvPr/>
        </p:nvSpPr>
        <p:spPr>
          <a:xfrm>
            <a:off x="561163" y="2842127"/>
            <a:ext cx="3268980" cy="7178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Este mes se considera el mas frio.</a:t>
            </a:r>
            <a:endParaRPr lang="es-CO" sz="1600" b="1" dirty="0"/>
          </a:p>
        </p:txBody>
      </p:sp>
      <p:sp>
        <p:nvSpPr>
          <p:cNvPr id="16" name="Flecha: curvada hacia la izquierda 15">
            <a:extLst>
              <a:ext uri="{FF2B5EF4-FFF2-40B4-BE49-F238E27FC236}">
                <a16:creationId xmlns:a16="http://schemas.microsoft.com/office/drawing/2014/main" id="{AB924E6F-0308-A84A-A2FB-D9A658853591}"/>
              </a:ext>
            </a:extLst>
          </p:cNvPr>
          <p:cNvSpPr/>
          <p:nvPr/>
        </p:nvSpPr>
        <p:spPr>
          <a:xfrm>
            <a:off x="8653670" y="2083175"/>
            <a:ext cx="662608" cy="1137103"/>
          </a:xfrm>
          <a:prstGeom prst="curved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solidFill>
                <a:schemeClr val="tx1"/>
              </a:solidFill>
            </a:endParaRPr>
          </a:p>
        </p:txBody>
      </p:sp>
      <p:sp>
        <p:nvSpPr>
          <p:cNvPr id="17" name="Flecha: hacia la izquierda 16">
            <a:extLst>
              <a:ext uri="{FF2B5EF4-FFF2-40B4-BE49-F238E27FC236}">
                <a16:creationId xmlns:a16="http://schemas.microsoft.com/office/drawing/2014/main" id="{686F30AF-A317-8C4B-6CA8-6432BDEEBC2B}"/>
              </a:ext>
            </a:extLst>
          </p:cNvPr>
          <p:cNvSpPr/>
          <p:nvPr/>
        </p:nvSpPr>
        <p:spPr>
          <a:xfrm>
            <a:off x="3891501" y="2807970"/>
            <a:ext cx="1281287" cy="7178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Diagrama de flujo: terminador 17">
            <a:extLst>
              <a:ext uri="{FF2B5EF4-FFF2-40B4-BE49-F238E27FC236}">
                <a16:creationId xmlns:a16="http://schemas.microsoft.com/office/drawing/2014/main" id="{8116C33B-0A76-6012-8182-55BD3F948E17}"/>
              </a:ext>
            </a:extLst>
          </p:cNvPr>
          <p:cNvSpPr/>
          <p:nvPr/>
        </p:nvSpPr>
        <p:spPr>
          <a:xfrm>
            <a:off x="237521" y="3974257"/>
            <a:ext cx="2969505" cy="717804"/>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Tomando la clasificación de Holdridge </a:t>
            </a:r>
            <a:endParaRPr lang="es-CO" sz="1600" b="1" dirty="0"/>
          </a:p>
        </p:txBody>
      </p:sp>
      <p:sp>
        <p:nvSpPr>
          <p:cNvPr id="20" name="Diagrama de flujo: terminador 19">
            <a:extLst>
              <a:ext uri="{FF2B5EF4-FFF2-40B4-BE49-F238E27FC236}">
                <a16:creationId xmlns:a16="http://schemas.microsoft.com/office/drawing/2014/main" id="{4907E8E0-CEEC-10C6-D9EC-DD95E0399A30}"/>
              </a:ext>
            </a:extLst>
          </p:cNvPr>
          <p:cNvSpPr/>
          <p:nvPr/>
        </p:nvSpPr>
        <p:spPr>
          <a:xfrm>
            <a:off x="4261634" y="4025546"/>
            <a:ext cx="2820860" cy="645083"/>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Las zonas de vida son el:</a:t>
            </a:r>
            <a:endParaRPr lang="es-CO" sz="1600" b="1" dirty="0"/>
          </a:p>
        </p:txBody>
      </p:sp>
      <p:sp>
        <p:nvSpPr>
          <p:cNvPr id="22" name="Diagrama de flujo: terminador 21">
            <a:extLst>
              <a:ext uri="{FF2B5EF4-FFF2-40B4-BE49-F238E27FC236}">
                <a16:creationId xmlns:a16="http://schemas.microsoft.com/office/drawing/2014/main" id="{F741C8D0-9D5E-FB32-E233-8D8011CC3852}"/>
              </a:ext>
            </a:extLst>
          </p:cNvPr>
          <p:cNvSpPr/>
          <p:nvPr/>
        </p:nvSpPr>
        <p:spPr>
          <a:xfrm>
            <a:off x="8081173" y="3864317"/>
            <a:ext cx="3472334" cy="967540"/>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s-MX" sz="1600" b="1" dirty="0"/>
              <a:t>Bosque seco tropical (Bs-T) </a:t>
            </a:r>
          </a:p>
          <a:p>
            <a:pPr marL="285750" indent="-285750">
              <a:buFont typeface="Arial" panose="020B0604020202020204" pitchFamily="34" charset="0"/>
              <a:buChar char="•"/>
            </a:pPr>
            <a:r>
              <a:rPr lang="es-MX" sz="1600" b="1" dirty="0"/>
              <a:t>Bosque Húmedo premontano (</a:t>
            </a:r>
            <a:r>
              <a:rPr lang="es-MX" sz="1600" b="1" dirty="0" err="1"/>
              <a:t>bh</a:t>
            </a:r>
            <a:r>
              <a:rPr lang="es-MX" sz="1600" b="1" dirty="0"/>
              <a:t>-Pm)</a:t>
            </a:r>
            <a:endParaRPr lang="es-CO" sz="1600" b="1" dirty="0"/>
          </a:p>
        </p:txBody>
      </p:sp>
      <p:sp>
        <p:nvSpPr>
          <p:cNvPr id="25" name="Flecha: hacia la izquierda 24">
            <a:extLst>
              <a:ext uri="{FF2B5EF4-FFF2-40B4-BE49-F238E27FC236}">
                <a16:creationId xmlns:a16="http://schemas.microsoft.com/office/drawing/2014/main" id="{DC2BBC2F-62A9-E556-1676-9D9D68A9C9A3}"/>
              </a:ext>
            </a:extLst>
          </p:cNvPr>
          <p:cNvSpPr/>
          <p:nvPr/>
        </p:nvSpPr>
        <p:spPr>
          <a:xfrm rot="10800000">
            <a:off x="3270504" y="4092917"/>
            <a:ext cx="927652" cy="510343"/>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6" name="Flecha: hacia la izquierda 25">
            <a:extLst>
              <a:ext uri="{FF2B5EF4-FFF2-40B4-BE49-F238E27FC236}">
                <a16:creationId xmlns:a16="http://schemas.microsoft.com/office/drawing/2014/main" id="{9A83B7E9-C234-FD92-AC55-ECDD81C99690}"/>
              </a:ext>
            </a:extLst>
          </p:cNvPr>
          <p:cNvSpPr/>
          <p:nvPr/>
        </p:nvSpPr>
        <p:spPr>
          <a:xfrm rot="10800000">
            <a:off x="7118008" y="4116831"/>
            <a:ext cx="927652" cy="5103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30" name="Flecha: curvada hacia la izquierda 29">
            <a:extLst>
              <a:ext uri="{FF2B5EF4-FFF2-40B4-BE49-F238E27FC236}">
                <a16:creationId xmlns:a16="http://schemas.microsoft.com/office/drawing/2014/main" id="{D77BA116-BC98-402D-3725-44D825B425DB}"/>
              </a:ext>
            </a:extLst>
          </p:cNvPr>
          <p:cNvSpPr/>
          <p:nvPr/>
        </p:nvSpPr>
        <p:spPr>
          <a:xfrm>
            <a:off x="11609435" y="4263305"/>
            <a:ext cx="496427" cy="1355617"/>
          </a:xfrm>
          <a:prstGeom prst="curved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solidFill>
                <a:schemeClr val="tx1"/>
              </a:solidFill>
            </a:endParaRPr>
          </a:p>
        </p:txBody>
      </p:sp>
      <p:sp>
        <p:nvSpPr>
          <p:cNvPr id="31" name="Diagrama de flujo: terminador 30">
            <a:extLst>
              <a:ext uri="{FF2B5EF4-FFF2-40B4-BE49-F238E27FC236}">
                <a16:creationId xmlns:a16="http://schemas.microsoft.com/office/drawing/2014/main" id="{B7A3CEAD-3023-86A3-5059-E5229B80D030}"/>
              </a:ext>
            </a:extLst>
          </p:cNvPr>
          <p:cNvSpPr/>
          <p:nvPr/>
        </p:nvSpPr>
        <p:spPr>
          <a:xfrm>
            <a:off x="8732647" y="5166116"/>
            <a:ext cx="2820860" cy="79736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La primera cubre 11623,6 Ha del Municipio.</a:t>
            </a:r>
            <a:endParaRPr lang="es-CO" sz="1600" b="1" dirty="0"/>
          </a:p>
        </p:txBody>
      </p:sp>
      <p:sp>
        <p:nvSpPr>
          <p:cNvPr id="32" name="Flecha: hacia la izquierda 31">
            <a:extLst>
              <a:ext uri="{FF2B5EF4-FFF2-40B4-BE49-F238E27FC236}">
                <a16:creationId xmlns:a16="http://schemas.microsoft.com/office/drawing/2014/main" id="{EF7C8104-170C-A31C-FC9B-907F44B99B3B}"/>
              </a:ext>
            </a:extLst>
          </p:cNvPr>
          <p:cNvSpPr/>
          <p:nvPr/>
        </p:nvSpPr>
        <p:spPr>
          <a:xfrm>
            <a:off x="7494826" y="5279827"/>
            <a:ext cx="1101668" cy="510344"/>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33" name="Diagrama de flujo: terminador 32">
            <a:extLst>
              <a:ext uri="{FF2B5EF4-FFF2-40B4-BE49-F238E27FC236}">
                <a16:creationId xmlns:a16="http://schemas.microsoft.com/office/drawing/2014/main" id="{1257321B-47CB-5EA0-0129-2162D8C3530F}"/>
              </a:ext>
            </a:extLst>
          </p:cNvPr>
          <p:cNvSpPr/>
          <p:nvPr/>
        </p:nvSpPr>
        <p:spPr>
          <a:xfrm>
            <a:off x="4335380" y="5166116"/>
            <a:ext cx="3091370" cy="79736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Este se caracteriza por una precipitación entre:</a:t>
            </a:r>
          </a:p>
          <a:p>
            <a:pPr algn="ctr"/>
            <a:r>
              <a:rPr lang="es-MX" sz="1600" b="1" dirty="0"/>
              <a:t>1000 y 2000 </a:t>
            </a:r>
            <a:r>
              <a:rPr lang="es-MX" sz="1600" b="1" dirty="0" err="1"/>
              <a:t>mm.</a:t>
            </a:r>
            <a:endParaRPr lang="es-CO" sz="1600" b="1" dirty="0"/>
          </a:p>
        </p:txBody>
      </p:sp>
      <p:sp>
        <p:nvSpPr>
          <p:cNvPr id="34" name="Flecha: hacia la izquierda 33">
            <a:extLst>
              <a:ext uri="{FF2B5EF4-FFF2-40B4-BE49-F238E27FC236}">
                <a16:creationId xmlns:a16="http://schemas.microsoft.com/office/drawing/2014/main" id="{7CDCD5DE-E9CC-3CD8-979C-BB3D19DEE080}"/>
              </a:ext>
            </a:extLst>
          </p:cNvPr>
          <p:cNvSpPr/>
          <p:nvPr/>
        </p:nvSpPr>
        <p:spPr>
          <a:xfrm>
            <a:off x="3029484" y="5365456"/>
            <a:ext cx="1216104" cy="46735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35" name="Diagrama de flujo: terminador 34">
            <a:extLst>
              <a:ext uri="{FF2B5EF4-FFF2-40B4-BE49-F238E27FC236}">
                <a16:creationId xmlns:a16="http://schemas.microsoft.com/office/drawing/2014/main" id="{59F18237-8DE7-8868-7545-E02873F0E77A}"/>
              </a:ext>
            </a:extLst>
          </p:cNvPr>
          <p:cNvSpPr/>
          <p:nvPr/>
        </p:nvSpPr>
        <p:spPr>
          <a:xfrm>
            <a:off x="66783" y="5226587"/>
            <a:ext cx="2894626" cy="717804"/>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b="1" dirty="0"/>
              <a:t>Con una temperatura mayor de 24ºC alturas entre 0-1000 m.s.n.m.</a:t>
            </a:r>
            <a:endParaRPr lang="es-CO" sz="1600" b="1" dirty="0"/>
          </a:p>
        </p:txBody>
      </p:sp>
      <p:pic>
        <p:nvPicPr>
          <p:cNvPr id="36" name="Imagen 35">
            <a:extLst>
              <a:ext uri="{FF2B5EF4-FFF2-40B4-BE49-F238E27FC236}">
                <a16:creationId xmlns:a16="http://schemas.microsoft.com/office/drawing/2014/main" id="{E18FBBFC-AE7D-E95F-A873-5F86416765B6}"/>
              </a:ext>
            </a:extLst>
          </p:cNvPr>
          <p:cNvPicPr>
            <a:picLocks noChangeAspect="1"/>
          </p:cNvPicPr>
          <p:nvPr/>
        </p:nvPicPr>
        <p:blipFill>
          <a:blip r:embed="rId2"/>
          <a:stretch>
            <a:fillRect/>
          </a:stretch>
        </p:blipFill>
        <p:spPr>
          <a:xfrm>
            <a:off x="9422229" y="1211472"/>
            <a:ext cx="2611739" cy="2611739"/>
          </a:xfrm>
          <a:prstGeom prst="rect">
            <a:avLst/>
          </a:prstGeom>
          <a:ln>
            <a:noFill/>
          </a:ln>
          <a:effectLst>
            <a:softEdge rad="112500"/>
          </a:effectLst>
        </p:spPr>
      </p:pic>
      <p:pic>
        <p:nvPicPr>
          <p:cNvPr id="37" name="Imagen 36" descr="Alcaldia de Apulo  Cundinamarca">
            <a:extLst>
              <a:ext uri="{FF2B5EF4-FFF2-40B4-BE49-F238E27FC236}">
                <a16:creationId xmlns:a16="http://schemas.microsoft.com/office/drawing/2014/main" id="{5C69CCB3-8BAC-3C97-800D-F25A44CCFA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7405" y="133622"/>
            <a:ext cx="932204" cy="857803"/>
          </a:xfrm>
          <a:prstGeom prst="rect">
            <a:avLst/>
          </a:prstGeom>
          <a:noFill/>
          <a:ln>
            <a:noFill/>
          </a:ln>
        </p:spPr>
      </p:pic>
    </p:spTree>
    <p:extLst>
      <p:ext uri="{BB962C8B-B14F-4D97-AF65-F5344CB8AC3E}">
        <p14:creationId xmlns:p14="http://schemas.microsoft.com/office/powerpoint/2010/main" val="1904883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0B1321-72FA-A9CA-7278-E62CB448DEA4}"/>
              </a:ext>
            </a:extLst>
          </p:cNvPr>
          <p:cNvSpPr>
            <a:spLocks noGrp="1"/>
          </p:cNvSpPr>
          <p:nvPr>
            <p:ph type="ctrTitle"/>
          </p:nvPr>
        </p:nvSpPr>
        <p:spPr>
          <a:xfrm>
            <a:off x="874579" y="1353312"/>
            <a:ext cx="9966960" cy="3035808"/>
          </a:xfrm>
        </p:spPr>
        <p:txBody>
          <a:bodyPr/>
          <a:lstStyle/>
          <a:p>
            <a:r>
              <a:rPr lang="es-MX" dirty="0"/>
              <a:t>VULNERABILIDAD Y RIESGO</a:t>
            </a:r>
            <a:endParaRPr lang="es-CO" dirty="0"/>
          </a:p>
        </p:txBody>
      </p:sp>
      <p:sp>
        <p:nvSpPr>
          <p:cNvPr id="5" name="Subtítulo 4">
            <a:extLst>
              <a:ext uri="{FF2B5EF4-FFF2-40B4-BE49-F238E27FC236}">
                <a16:creationId xmlns:a16="http://schemas.microsoft.com/office/drawing/2014/main" id="{F6112EF9-09BD-6680-B0DF-23315F16A546}"/>
              </a:ext>
            </a:extLst>
          </p:cNvPr>
          <p:cNvSpPr>
            <a:spLocks noGrp="1"/>
          </p:cNvSpPr>
          <p:nvPr>
            <p:ph type="subTitle" idx="1"/>
          </p:nvPr>
        </p:nvSpPr>
        <p:spPr/>
        <p:txBody>
          <a:bodyPr/>
          <a:lstStyle/>
          <a:p>
            <a:pPr algn="r"/>
            <a:r>
              <a:rPr lang="es-MX" b="1" dirty="0"/>
              <a:t>ALCALDIA DE APULO-CUNDINAMARCA</a:t>
            </a:r>
            <a:endParaRPr lang="es-CO" b="1" dirty="0"/>
          </a:p>
          <a:p>
            <a:pPr algn="r"/>
            <a:endParaRPr lang="es-CO" dirty="0"/>
          </a:p>
        </p:txBody>
      </p:sp>
    </p:spTree>
    <p:extLst>
      <p:ext uri="{BB962C8B-B14F-4D97-AF65-F5344CB8AC3E}">
        <p14:creationId xmlns:p14="http://schemas.microsoft.com/office/powerpoint/2010/main" val="1883162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79748-2350-7C9E-F628-D8A23CA23F3C}"/>
              </a:ext>
            </a:extLst>
          </p:cNvPr>
          <p:cNvSpPr>
            <a:spLocks noGrp="1"/>
          </p:cNvSpPr>
          <p:nvPr>
            <p:ph type="title"/>
          </p:nvPr>
        </p:nvSpPr>
        <p:spPr>
          <a:xfrm>
            <a:off x="828533" y="178673"/>
            <a:ext cx="10058400" cy="1609344"/>
          </a:xfrm>
          <a:ln>
            <a:noFill/>
          </a:ln>
        </p:spPr>
        <p:txBody>
          <a:bodyPr>
            <a:noAutofit/>
          </a:bodyPr>
          <a:lstStyle/>
          <a:p>
            <a:r>
              <a:rPr lang="es-MX" sz="6000" dirty="0"/>
              <a:t>AMENAZAS NATURALES</a:t>
            </a:r>
            <a:endParaRPr lang="es-CO" sz="6000" dirty="0"/>
          </a:p>
        </p:txBody>
      </p:sp>
      <p:sp>
        <p:nvSpPr>
          <p:cNvPr id="31" name="Rectángulo: esquinas redondeadas 30">
            <a:extLst>
              <a:ext uri="{FF2B5EF4-FFF2-40B4-BE49-F238E27FC236}">
                <a16:creationId xmlns:a16="http://schemas.microsoft.com/office/drawing/2014/main" id="{8DCD0C1B-646E-60CA-9865-E7FC441FD337}"/>
              </a:ext>
            </a:extLst>
          </p:cNvPr>
          <p:cNvSpPr/>
          <p:nvPr/>
        </p:nvSpPr>
        <p:spPr>
          <a:xfrm>
            <a:off x="828532" y="1620453"/>
            <a:ext cx="3398639" cy="5841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solidFill>
                  <a:srgbClr val="000000"/>
                </a:solidFill>
                <a:effectLst/>
                <a:latin typeface="+mj-lt"/>
                <a:ea typeface="Calibri" panose="020F0502020204030204" pitchFamily="34" charset="0"/>
                <a:cs typeface="Times New Roman" panose="02020603050405020304" pitchFamily="18" charset="0"/>
              </a:rPr>
              <a:t>Amenazas por fenómenos hidrometeorológicos.</a:t>
            </a:r>
            <a:endParaRPr lang="es-CO" sz="2000" dirty="0">
              <a:latin typeface="+mj-lt"/>
            </a:endParaRPr>
          </a:p>
        </p:txBody>
      </p:sp>
      <p:sp>
        <p:nvSpPr>
          <p:cNvPr id="32" name="Rectángulo: esquinas redondeadas 31">
            <a:extLst>
              <a:ext uri="{FF2B5EF4-FFF2-40B4-BE49-F238E27FC236}">
                <a16:creationId xmlns:a16="http://schemas.microsoft.com/office/drawing/2014/main" id="{D6A1E376-02BB-10BF-7152-A7A35CCDD71E}"/>
              </a:ext>
            </a:extLst>
          </p:cNvPr>
          <p:cNvSpPr/>
          <p:nvPr/>
        </p:nvSpPr>
        <p:spPr>
          <a:xfrm>
            <a:off x="7264481" y="1620453"/>
            <a:ext cx="3398639" cy="5841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solidFill>
                  <a:srgbClr val="000000"/>
                </a:solidFill>
                <a:effectLst/>
                <a:latin typeface="+mj-lt"/>
                <a:ea typeface="Calibri" panose="020F0502020204030204" pitchFamily="34" charset="0"/>
                <a:cs typeface="Times New Roman" panose="02020603050405020304" pitchFamily="18" charset="0"/>
              </a:rPr>
              <a:t>Eventos de desastres 2010 – 2017</a:t>
            </a:r>
            <a:r>
              <a:rPr lang="es-CO" sz="1800" dirty="0">
                <a:solidFill>
                  <a:srgbClr val="000000"/>
                </a:solidFill>
                <a:effectLst/>
                <a:latin typeface="+mj-lt"/>
                <a:ea typeface="Calibri" panose="020F0502020204030204" pitchFamily="34" charset="0"/>
                <a:cs typeface="Times New Roman" panose="02020603050405020304" pitchFamily="18" charset="0"/>
              </a:rPr>
              <a:t>.</a:t>
            </a:r>
            <a:endParaRPr lang="es-CO" dirty="0">
              <a:latin typeface="+mj-lt"/>
            </a:endParaRPr>
          </a:p>
        </p:txBody>
      </p:sp>
      <p:pic>
        <p:nvPicPr>
          <p:cNvPr id="33" name="Imagen 32">
            <a:extLst>
              <a:ext uri="{FF2B5EF4-FFF2-40B4-BE49-F238E27FC236}">
                <a16:creationId xmlns:a16="http://schemas.microsoft.com/office/drawing/2014/main" id="{50905F31-285F-FA95-13DD-4F54074D0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157" y="2227027"/>
            <a:ext cx="3713370" cy="3807012"/>
          </a:xfrm>
          <a:prstGeom prst="rect">
            <a:avLst/>
          </a:prstGeom>
        </p:spPr>
      </p:pic>
      <p:sp>
        <p:nvSpPr>
          <p:cNvPr id="35" name="CuadroTexto 34">
            <a:extLst>
              <a:ext uri="{FF2B5EF4-FFF2-40B4-BE49-F238E27FC236}">
                <a16:creationId xmlns:a16="http://schemas.microsoft.com/office/drawing/2014/main" id="{C21A563E-545F-2463-4F4C-1034AB8E33B0}"/>
              </a:ext>
            </a:extLst>
          </p:cNvPr>
          <p:cNvSpPr txBox="1"/>
          <p:nvPr/>
        </p:nvSpPr>
        <p:spPr>
          <a:xfrm>
            <a:off x="89451" y="6164231"/>
            <a:ext cx="4876800" cy="584775"/>
          </a:xfrm>
          <a:prstGeom prst="rect">
            <a:avLst/>
          </a:prstGeom>
          <a:noFill/>
        </p:spPr>
        <p:txBody>
          <a:bodyPr wrap="square">
            <a:spAutoFit/>
          </a:bodyPr>
          <a:lstStyle/>
          <a:p>
            <a:pPr algn="ct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Fuente: DNP a partir de información en el IDEAM y SGC – 2016.</a:t>
            </a: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6" name="Imagen 35">
            <a:extLst>
              <a:ext uri="{FF2B5EF4-FFF2-40B4-BE49-F238E27FC236}">
                <a16:creationId xmlns:a16="http://schemas.microsoft.com/office/drawing/2014/main" id="{A02EA65A-581F-1070-668C-EF942DBE3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123" y="2762337"/>
            <a:ext cx="3152716" cy="2810767"/>
          </a:xfrm>
          <a:prstGeom prst="rect">
            <a:avLst/>
          </a:prstGeom>
        </p:spPr>
      </p:pic>
      <p:pic>
        <p:nvPicPr>
          <p:cNvPr id="37" name="Imagen 36">
            <a:extLst>
              <a:ext uri="{FF2B5EF4-FFF2-40B4-BE49-F238E27FC236}">
                <a16:creationId xmlns:a16="http://schemas.microsoft.com/office/drawing/2014/main" id="{835B29F1-C21D-C9F4-5C5E-4D1307CD9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839" y="3039743"/>
            <a:ext cx="3049281" cy="2654723"/>
          </a:xfrm>
          <a:prstGeom prst="rect">
            <a:avLst/>
          </a:prstGeom>
        </p:spPr>
      </p:pic>
      <p:sp>
        <p:nvSpPr>
          <p:cNvPr id="39" name="CuadroTexto 38">
            <a:extLst>
              <a:ext uri="{FF2B5EF4-FFF2-40B4-BE49-F238E27FC236}">
                <a16:creationId xmlns:a16="http://schemas.microsoft.com/office/drawing/2014/main" id="{0C8E07F7-9C96-B29B-B70C-E5309E01CC53}"/>
              </a:ext>
            </a:extLst>
          </p:cNvPr>
          <p:cNvSpPr txBox="1"/>
          <p:nvPr/>
        </p:nvSpPr>
        <p:spPr>
          <a:xfrm>
            <a:off x="6930886" y="5871844"/>
            <a:ext cx="5261113" cy="584775"/>
          </a:xfrm>
          <a:prstGeom prst="rect">
            <a:avLst/>
          </a:prstGeom>
          <a:noFill/>
        </p:spPr>
        <p:txBody>
          <a:bodyPr wrap="square">
            <a:spAutoFit/>
          </a:bodyPr>
          <a:lstStyle/>
          <a:p>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Fuente: DNP a partir de información en la Unidad Nacional para la Gestión del Riesgo de Desastres – 2017 </a:t>
            </a:r>
            <a:endParaRPr lang="es-CO"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1" name="Conector recto 40">
            <a:extLst>
              <a:ext uri="{FF2B5EF4-FFF2-40B4-BE49-F238E27FC236}">
                <a16:creationId xmlns:a16="http://schemas.microsoft.com/office/drawing/2014/main" id="{561AB1E5-6EE0-D2C7-55C2-A065341FDDDB}"/>
              </a:ext>
            </a:extLst>
          </p:cNvPr>
          <p:cNvCxnSpPr/>
          <p:nvPr/>
        </p:nvCxnSpPr>
        <p:spPr>
          <a:xfrm>
            <a:off x="5688123" y="1749768"/>
            <a:ext cx="0" cy="47068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813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7CCCAC71-627E-8017-081A-C6FEF3E941B4}"/>
              </a:ext>
            </a:extLst>
          </p:cNvPr>
          <p:cNvSpPr/>
          <p:nvPr/>
        </p:nvSpPr>
        <p:spPr>
          <a:xfrm>
            <a:off x="622852" y="967409"/>
            <a:ext cx="3167270" cy="6493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DESLIZAMIENTOS</a:t>
            </a:r>
            <a:endParaRPr lang="es-CO" dirty="0"/>
          </a:p>
        </p:txBody>
      </p:sp>
      <p:sp>
        <p:nvSpPr>
          <p:cNvPr id="5" name="Flecha: a la derecha 4">
            <a:extLst>
              <a:ext uri="{FF2B5EF4-FFF2-40B4-BE49-F238E27FC236}">
                <a16:creationId xmlns:a16="http://schemas.microsoft.com/office/drawing/2014/main" id="{B91027DE-2012-C59D-FAE7-E91F10D8825D}"/>
              </a:ext>
            </a:extLst>
          </p:cNvPr>
          <p:cNvSpPr/>
          <p:nvPr/>
        </p:nvSpPr>
        <p:spPr>
          <a:xfrm>
            <a:off x="3922644" y="1086677"/>
            <a:ext cx="556591" cy="41081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788B7102-872A-513E-36A2-9EF6B5CFFAD9}"/>
              </a:ext>
            </a:extLst>
          </p:cNvPr>
          <p:cNvSpPr/>
          <p:nvPr/>
        </p:nvSpPr>
        <p:spPr>
          <a:xfrm>
            <a:off x="4611757" y="788502"/>
            <a:ext cx="4505737" cy="10071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Estos s</a:t>
            </a:r>
            <a:r>
              <a:rPr lang="es-CO" sz="1600" dirty="0">
                <a:effectLst/>
                <a:latin typeface="Calibri" panose="020F0502020204030204" pitchFamily="34" charset="0"/>
                <a:ea typeface="Calibri" panose="020F0502020204030204" pitchFamily="34" charset="0"/>
                <a:cs typeface="Times New Roman" panose="02020603050405020304" pitchFamily="18" charset="0"/>
              </a:rPr>
              <a:t>e presentan en épocas de invierno en los meses de marzo a junio, siendo en varias ocasiones el primer mes los más fuertes causando este tipo de amenazas: </a:t>
            </a:r>
          </a:p>
          <a:p>
            <a:pPr algn="ctr"/>
            <a:endParaRPr lang="es-CO" dirty="0"/>
          </a:p>
        </p:txBody>
      </p:sp>
      <p:sp>
        <p:nvSpPr>
          <p:cNvPr id="7" name="Flecha: a la derecha 6">
            <a:extLst>
              <a:ext uri="{FF2B5EF4-FFF2-40B4-BE49-F238E27FC236}">
                <a16:creationId xmlns:a16="http://schemas.microsoft.com/office/drawing/2014/main" id="{ED8F2BA0-6CA9-6AB6-F17A-522FFC79CB53}"/>
              </a:ext>
            </a:extLst>
          </p:cNvPr>
          <p:cNvSpPr/>
          <p:nvPr/>
        </p:nvSpPr>
        <p:spPr>
          <a:xfrm rot="5400000">
            <a:off x="6877877" y="1875183"/>
            <a:ext cx="424070" cy="41081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3C1026AF-60E9-0E16-4027-7D4D0D822AFC}"/>
              </a:ext>
            </a:extLst>
          </p:cNvPr>
          <p:cNvSpPr/>
          <p:nvPr/>
        </p:nvSpPr>
        <p:spPr>
          <a:xfrm>
            <a:off x="4631634" y="2365515"/>
            <a:ext cx="4505737" cy="11131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es-CO" sz="1600" dirty="0">
                <a:effectLst/>
                <a:latin typeface="Calibri" panose="020F0502020204030204" pitchFamily="34" charset="0"/>
                <a:ea typeface="Times New Roman" panose="02020603050405020304" pitchFamily="18" charset="0"/>
                <a:cs typeface="Times New Roman" panose="02020603050405020304" pitchFamily="18" charset="0"/>
              </a:rPr>
              <a:t>Afectación a viviendas, Perdida de cultivos, Afectación en la economía, Afectación en las vías primarias, secundarias y terciarias, Cierre de vías </a:t>
            </a:r>
          </a:p>
          <a:p>
            <a:pPr algn="ctr"/>
            <a:endParaRPr lang="es-CO" dirty="0"/>
          </a:p>
        </p:txBody>
      </p:sp>
      <p:pic>
        <p:nvPicPr>
          <p:cNvPr id="9" name="Imagen 8">
            <a:extLst>
              <a:ext uri="{FF2B5EF4-FFF2-40B4-BE49-F238E27FC236}">
                <a16:creationId xmlns:a16="http://schemas.microsoft.com/office/drawing/2014/main" id="{C6B81FBF-104C-B15A-1526-31899638AAE6}"/>
              </a:ext>
            </a:extLst>
          </p:cNvPr>
          <p:cNvPicPr>
            <a:picLocks noChangeAspect="1"/>
          </p:cNvPicPr>
          <p:nvPr/>
        </p:nvPicPr>
        <p:blipFill rotWithShape="1">
          <a:blip r:embed="rId2">
            <a:extLst>
              <a:ext uri="{28A0092B-C50C-407E-A947-70E740481C1C}">
                <a14:useLocalDpi xmlns:a14="http://schemas.microsoft.com/office/drawing/2010/main" val="0"/>
              </a:ext>
            </a:extLst>
          </a:blip>
          <a:srcRect r="48890"/>
          <a:stretch/>
        </p:blipFill>
        <p:spPr>
          <a:xfrm>
            <a:off x="357808" y="1795668"/>
            <a:ext cx="4121427" cy="2441506"/>
          </a:xfrm>
          <a:prstGeom prst="rect">
            <a:avLst/>
          </a:prstGeom>
        </p:spPr>
      </p:pic>
      <p:pic>
        <p:nvPicPr>
          <p:cNvPr id="10" name="Imagen 9">
            <a:extLst>
              <a:ext uri="{FF2B5EF4-FFF2-40B4-BE49-F238E27FC236}">
                <a16:creationId xmlns:a16="http://schemas.microsoft.com/office/drawing/2014/main" id="{C598732F-A499-03C6-5BE4-C7746E532305}"/>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357808" y="4237174"/>
            <a:ext cx="4057168" cy="2583594"/>
          </a:xfrm>
          <a:prstGeom prst="rect">
            <a:avLst/>
          </a:prstGeom>
        </p:spPr>
      </p:pic>
      <p:pic>
        <p:nvPicPr>
          <p:cNvPr id="11" name="Imagen 10">
            <a:extLst>
              <a:ext uri="{FF2B5EF4-FFF2-40B4-BE49-F238E27FC236}">
                <a16:creationId xmlns:a16="http://schemas.microsoft.com/office/drawing/2014/main" id="{CE3F0344-BC11-3EED-4BAE-236B1109F1B1}"/>
              </a:ext>
            </a:extLst>
          </p:cNvPr>
          <p:cNvPicPr>
            <a:picLocks noChangeAspect="1"/>
          </p:cNvPicPr>
          <p:nvPr/>
        </p:nvPicPr>
        <p:blipFill>
          <a:blip r:embed="rId3"/>
          <a:stretch>
            <a:fillRect/>
          </a:stretch>
        </p:blipFill>
        <p:spPr>
          <a:xfrm>
            <a:off x="4786050" y="3701452"/>
            <a:ext cx="6292768" cy="2648276"/>
          </a:xfrm>
          <a:prstGeom prst="rect">
            <a:avLst/>
          </a:prstGeom>
        </p:spPr>
      </p:pic>
    </p:spTree>
    <p:extLst>
      <p:ext uri="{BB962C8B-B14F-4D97-AF65-F5344CB8AC3E}">
        <p14:creationId xmlns:p14="http://schemas.microsoft.com/office/powerpoint/2010/main" val="528087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9267B650-D73D-8003-CBE3-E8812B68B9EF}"/>
              </a:ext>
            </a:extLst>
          </p:cNvPr>
          <p:cNvSpPr/>
          <p:nvPr/>
        </p:nvSpPr>
        <p:spPr>
          <a:xfrm>
            <a:off x="331304" y="861389"/>
            <a:ext cx="3008244" cy="6758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SEQUIAS</a:t>
            </a:r>
            <a:endParaRPr lang="es-CO" dirty="0"/>
          </a:p>
        </p:txBody>
      </p:sp>
      <p:sp>
        <p:nvSpPr>
          <p:cNvPr id="5" name="Flecha: a la derecha 4">
            <a:extLst>
              <a:ext uri="{FF2B5EF4-FFF2-40B4-BE49-F238E27FC236}">
                <a16:creationId xmlns:a16="http://schemas.microsoft.com/office/drawing/2014/main" id="{E0983CE2-FC2A-034F-3C6E-683DD7BDD431}"/>
              </a:ext>
            </a:extLst>
          </p:cNvPr>
          <p:cNvSpPr/>
          <p:nvPr/>
        </p:nvSpPr>
        <p:spPr>
          <a:xfrm>
            <a:off x="3505200" y="1013788"/>
            <a:ext cx="516837" cy="3710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5E9B7D74-6D68-10F9-0F8A-061EED558DB5}"/>
              </a:ext>
            </a:extLst>
          </p:cNvPr>
          <p:cNvSpPr/>
          <p:nvPr/>
        </p:nvSpPr>
        <p:spPr>
          <a:xfrm>
            <a:off x="4108170" y="894519"/>
            <a:ext cx="3551584" cy="6758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Ocurre en los meses de baja precipitación como Agosto y Julio.</a:t>
            </a:r>
            <a:endParaRPr lang="es-CO" sz="1600" dirty="0"/>
          </a:p>
        </p:txBody>
      </p:sp>
      <p:sp>
        <p:nvSpPr>
          <p:cNvPr id="7" name="Flecha: a la derecha 6">
            <a:extLst>
              <a:ext uri="{FF2B5EF4-FFF2-40B4-BE49-F238E27FC236}">
                <a16:creationId xmlns:a16="http://schemas.microsoft.com/office/drawing/2014/main" id="{E607259D-E1BC-B829-CF76-287FD16DD42B}"/>
              </a:ext>
            </a:extLst>
          </p:cNvPr>
          <p:cNvSpPr/>
          <p:nvPr/>
        </p:nvSpPr>
        <p:spPr>
          <a:xfrm>
            <a:off x="7805522" y="1046918"/>
            <a:ext cx="437325" cy="37106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3DA07E20-C7D1-5147-F6C9-0173DB409767}"/>
              </a:ext>
            </a:extLst>
          </p:cNvPr>
          <p:cNvSpPr/>
          <p:nvPr/>
        </p:nvSpPr>
        <p:spPr>
          <a:xfrm>
            <a:off x="8388615" y="609594"/>
            <a:ext cx="3644359" cy="12457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D</a:t>
            </a:r>
            <a:r>
              <a:rPr lang="es-CO" sz="1600" dirty="0">
                <a:effectLst/>
                <a:latin typeface="Calibri" panose="020F0502020204030204" pitchFamily="34" charset="0"/>
                <a:ea typeface="Calibri" panose="020F0502020204030204" pitchFamily="34" charset="0"/>
                <a:cs typeface="Times New Roman" panose="02020603050405020304" pitchFamily="18" charset="0"/>
              </a:rPr>
              <a:t>onde el caudal del rio Apulo, Calandaima disminuyen y algunas de las quebradas desaparecen ocasionando la disminución de la producción agrícola y pecuaria</a:t>
            </a:r>
            <a:endParaRPr lang="es-CO" sz="1600" dirty="0"/>
          </a:p>
        </p:txBody>
      </p:sp>
      <p:sp>
        <p:nvSpPr>
          <p:cNvPr id="9" name="Flecha: hacia abajo 8">
            <a:extLst>
              <a:ext uri="{FF2B5EF4-FFF2-40B4-BE49-F238E27FC236}">
                <a16:creationId xmlns:a16="http://schemas.microsoft.com/office/drawing/2014/main" id="{E0558BE6-607E-43AD-FA1A-ABDFC62D9445}"/>
              </a:ext>
            </a:extLst>
          </p:cNvPr>
          <p:cNvSpPr/>
          <p:nvPr/>
        </p:nvSpPr>
        <p:spPr>
          <a:xfrm>
            <a:off x="10031896" y="1948069"/>
            <a:ext cx="543339" cy="43732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BE503924-E0F8-3055-5DED-116F21223987}"/>
              </a:ext>
            </a:extLst>
          </p:cNvPr>
          <p:cNvSpPr/>
          <p:nvPr/>
        </p:nvSpPr>
        <p:spPr>
          <a:xfrm>
            <a:off x="8481390" y="2466504"/>
            <a:ext cx="3551584" cy="7553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A</a:t>
            </a:r>
            <a:r>
              <a:rPr lang="es-CO" sz="1600" dirty="0">
                <a:effectLst/>
                <a:latin typeface="Calibri" panose="020F0502020204030204" pitchFamily="34" charset="0"/>
                <a:ea typeface="Calibri" panose="020F0502020204030204" pitchFamily="34" charset="0"/>
                <a:cs typeface="Times New Roman" panose="02020603050405020304" pitchFamily="18" charset="0"/>
              </a:rPr>
              <a:t>fectando en la fauna, flora y escasez en el servicio de acueducto en el casco urbano y rural.</a:t>
            </a:r>
          </a:p>
          <a:p>
            <a:pPr algn="ctr"/>
            <a:endParaRPr lang="es-CO" sz="1600" dirty="0"/>
          </a:p>
        </p:txBody>
      </p:sp>
      <p:sp>
        <p:nvSpPr>
          <p:cNvPr id="11" name="Flecha: hacia la izquierda 10">
            <a:extLst>
              <a:ext uri="{FF2B5EF4-FFF2-40B4-BE49-F238E27FC236}">
                <a16:creationId xmlns:a16="http://schemas.microsoft.com/office/drawing/2014/main" id="{C21ECB92-E22D-ED44-1FFB-CE0CD960752B}"/>
              </a:ext>
            </a:extLst>
          </p:cNvPr>
          <p:cNvSpPr/>
          <p:nvPr/>
        </p:nvSpPr>
        <p:spPr>
          <a:xfrm>
            <a:off x="7805522" y="2670313"/>
            <a:ext cx="463829" cy="371061"/>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pic>
        <p:nvPicPr>
          <p:cNvPr id="13" name="Imagen 12">
            <a:extLst>
              <a:ext uri="{FF2B5EF4-FFF2-40B4-BE49-F238E27FC236}">
                <a16:creationId xmlns:a16="http://schemas.microsoft.com/office/drawing/2014/main" id="{08ABE44A-8ADC-EBD3-5511-8683B048E6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9409" y="1948069"/>
            <a:ext cx="2136902" cy="1518970"/>
          </a:xfrm>
          <a:prstGeom prst="rect">
            <a:avLst/>
          </a:prstGeom>
          <a:ln>
            <a:noFill/>
          </a:ln>
          <a:effectLst>
            <a:softEdge rad="112500"/>
          </a:effectLst>
        </p:spPr>
      </p:pic>
      <p:pic>
        <p:nvPicPr>
          <p:cNvPr id="2" name="Imagen 1">
            <a:extLst>
              <a:ext uri="{FF2B5EF4-FFF2-40B4-BE49-F238E27FC236}">
                <a16:creationId xmlns:a16="http://schemas.microsoft.com/office/drawing/2014/main" id="{D7E243A9-03BA-3D99-A90A-7777B8DC63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7013" y="1924360"/>
            <a:ext cx="1989207" cy="1491905"/>
          </a:xfrm>
          <a:prstGeom prst="rect">
            <a:avLst/>
          </a:prstGeom>
          <a:ln>
            <a:noFill/>
          </a:ln>
          <a:effectLst>
            <a:softEdge rad="112500"/>
          </a:effectLst>
        </p:spPr>
      </p:pic>
      <p:sp>
        <p:nvSpPr>
          <p:cNvPr id="3" name="Rectángulo: esquinas redondeadas 2">
            <a:extLst>
              <a:ext uri="{FF2B5EF4-FFF2-40B4-BE49-F238E27FC236}">
                <a16:creationId xmlns:a16="http://schemas.microsoft.com/office/drawing/2014/main" id="{27C4EB2D-7DCD-8A0A-5DA5-844953EDF8E7}"/>
              </a:ext>
            </a:extLst>
          </p:cNvPr>
          <p:cNvSpPr/>
          <p:nvPr/>
        </p:nvSpPr>
        <p:spPr>
          <a:xfrm>
            <a:off x="331304" y="3670850"/>
            <a:ext cx="3008244" cy="6758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INCENDIOS FORESTALES</a:t>
            </a:r>
            <a:endParaRPr lang="es-CO" dirty="0"/>
          </a:p>
        </p:txBody>
      </p:sp>
      <p:sp>
        <p:nvSpPr>
          <p:cNvPr id="12" name="Flecha: a la derecha 11">
            <a:extLst>
              <a:ext uri="{FF2B5EF4-FFF2-40B4-BE49-F238E27FC236}">
                <a16:creationId xmlns:a16="http://schemas.microsoft.com/office/drawing/2014/main" id="{D7840D7D-F88C-4432-C8BE-322EBD3F7865}"/>
              </a:ext>
            </a:extLst>
          </p:cNvPr>
          <p:cNvSpPr/>
          <p:nvPr/>
        </p:nvSpPr>
        <p:spPr>
          <a:xfrm>
            <a:off x="3455475" y="3823249"/>
            <a:ext cx="516837" cy="3710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B8815744-5C3E-0E8B-E010-F19976A30445}"/>
              </a:ext>
            </a:extLst>
          </p:cNvPr>
          <p:cNvSpPr/>
          <p:nvPr/>
        </p:nvSpPr>
        <p:spPr>
          <a:xfrm>
            <a:off x="4026971" y="3528388"/>
            <a:ext cx="3551584" cy="9607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Ocurren en épocas de sequía a causa  de las fuertes olas de calor y fragmentos de vidrios o fogatas que dejan en los paseos.</a:t>
            </a:r>
            <a:endParaRPr lang="es-CO" sz="1600" dirty="0"/>
          </a:p>
        </p:txBody>
      </p:sp>
      <p:sp>
        <p:nvSpPr>
          <p:cNvPr id="15" name="Flecha: a la derecha 14">
            <a:extLst>
              <a:ext uri="{FF2B5EF4-FFF2-40B4-BE49-F238E27FC236}">
                <a16:creationId xmlns:a16="http://schemas.microsoft.com/office/drawing/2014/main" id="{6045A4EF-EEB1-B26B-B302-966CF3EE545C}"/>
              </a:ext>
            </a:extLst>
          </p:cNvPr>
          <p:cNvSpPr/>
          <p:nvPr/>
        </p:nvSpPr>
        <p:spPr>
          <a:xfrm>
            <a:off x="7679625" y="3844728"/>
            <a:ext cx="437325" cy="37106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5961291E-3894-5C23-DF97-32AA0F38BED1}"/>
              </a:ext>
            </a:extLst>
          </p:cNvPr>
          <p:cNvSpPr/>
          <p:nvPr/>
        </p:nvSpPr>
        <p:spPr>
          <a:xfrm>
            <a:off x="8388614" y="3346972"/>
            <a:ext cx="3644359" cy="12457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Causando amenazas y perdida de  flora y fauna que se encuentra en las zonas, perdida de cultivos, amenazas en viviendas  de las zonas rurales y contaminación</a:t>
            </a:r>
            <a:r>
              <a:rPr lang="es-CO" sz="18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600" dirty="0"/>
          </a:p>
        </p:txBody>
      </p:sp>
      <p:sp>
        <p:nvSpPr>
          <p:cNvPr id="17" name="Flecha: hacia abajo 16">
            <a:extLst>
              <a:ext uri="{FF2B5EF4-FFF2-40B4-BE49-F238E27FC236}">
                <a16:creationId xmlns:a16="http://schemas.microsoft.com/office/drawing/2014/main" id="{51A15641-A0A0-6971-E9E2-3F63EAD56F09}"/>
              </a:ext>
            </a:extLst>
          </p:cNvPr>
          <p:cNvSpPr/>
          <p:nvPr/>
        </p:nvSpPr>
        <p:spPr>
          <a:xfrm>
            <a:off x="10031895" y="4737654"/>
            <a:ext cx="543339" cy="43732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D3820CFA-3FF8-EA2A-E6F6-6FBD17CB6FFC}"/>
              </a:ext>
            </a:extLst>
          </p:cNvPr>
          <p:cNvSpPr/>
          <p:nvPr/>
        </p:nvSpPr>
        <p:spPr>
          <a:xfrm>
            <a:off x="8481390" y="5256089"/>
            <a:ext cx="3551584" cy="7553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P</a:t>
            </a:r>
            <a:r>
              <a:rPr lang="es-CO" sz="1600" dirty="0">
                <a:effectLst/>
                <a:latin typeface="Calibri" panose="020F0502020204030204" pitchFamily="34" charset="0"/>
                <a:ea typeface="Calibri" panose="020F0502020204030204" pitchFamily="34" charset="0"/>
                <a:cs typeface="Times New Roman" panose="02020603050405020304" pitchFamily="18" charset="0"/>
              </a:rPr>
              <a:t>or la generación de carbono negro y otros contaminantes que pueden incidir en deslizamientos de tierra.</a:t>
            </a:r>
          </a:p>
          <a:p>
            <a:pPr algn="ctr"/>
            <a:endParaRPr lang="es-CO" sz="1600" dirty="0"/>
          </a:p>
        </p:txBody>
      </p:sp>
      <p:sp>
        <p:nvSpPr>
          <p:cNvPr id="19" name="Flecha: hacia la izquierda 18">
            <a:extLst>
              <a:ext uri="{FF2B5EF4-FFF2-40B4-BE49-F238E27FC236}">
                <a16:creationId xmlns:a16="http://schemas.microsoft.com/office/drawing/2014/main" id="{B9117427-C8F2-3BEC-7025-9AC0D8950ABA}"/>
              </a:ext>
            </a:extLst>
          </p:cNvPr>
          <p:cNvSpPr/>
          <p:nvPr/>
        </p:nvSpPr>
        <p:spPr>
          <a:xfrm>
            <a:off x="7805522" y="5486404"/>
            <a:ext cx="463829" cy="371061"/>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pic>
        <p:nvPicPr>
          <p:cNvPr id="20" name="Imagen 19" descr="Una imagen de una montaña&#10;&#10;Descripción generada automáticamente con confianza media">
            <a:extLst>
              <a:ext uri="{FF2B5EF4-FFF2-40B4-BE49-F238E27FC236}">
                <a16:creationId xmlns:a16="http://schemas.microsoft.com/office/drawing/2014/main" id="{E822104C-D8A7-BF40-914A-9ECFB900360C}"/>
              </a:ext>
            </a:extLst>
          </p:cNvPr>
          <p:cNvPicPr>
            <a:picLocks noChangeAspect="1"/>
          </p:cNvPicPr>
          <p:nvPr/>
        </p:nvPicPr>
        <p:blipFill rotWithShape="1">
          <a:blip r:embed="rId4"/>
          <a:srcRect t="24791"/>
          <a:stretch/>
        </p:blipFill>
        <p:spPr>
          <a:xfrm>
            <a:off x="4108170" y="4750904"/>
            <a:ext cx="3178455" cy="19424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62152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ADD3CE75-5808-4AF6-61ED-EF2638F5CF16}"/>
              </a:ext>
            </a:extLst>
          </p:cNvPr>
          <p:cNvSpPr/>
          <p:nvPr/>
        </p:nvSpPr>
        <p:spPr>
          <a:xfrm>
            <a:off x="543338" y="808382"/>
            <a:ext cx="3127514" cy="6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mj-lt"/>
                <a:ea typeface="Calibri" panose="020F0502020204030204" pitchFamily="34" charset="0"/>
                <a:cs typeface="Times New Roman" panose="02020603050405020304" pitchFamily="18" charset="0"/>
              </a:rPr>
              <a:t>MEDIDAS DE MITIGACION  </a:t>
            </a:r>
            <a:endParaRPr lang="es-CO" sz="1800" dirty="0">
              <a:effectLst/>
              <a:latin typeface="+mj-lt"/>
              <a:ea typeface="Calibri" panose="020F0502020204030204" pitchFamily="34"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BF8E4E46-ED5D-EA66-4B61-374A47753B02}"/>
              </a:ext>
            </a:extLst>
          </p:cNvPr>
          <p:cNvSpPr/>
          <p:nvPr/>
        </p:nvSpPr>
        <p:spPr>
          <a:xfrm>
            <a:off x="3790120" y="940903"/>
            <a:ext cx="371061" cy="3710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EDE571EE-A539-D19B-23F5-001CA8DE67F4}"/>
              </a:ext>
            </a:extLst>
          </p:cNvPr>
          <p:cNvSpPr/>
          <p:nvPr/>
        </p:nvSpPr>
        <p:spPr>
          <a:xfrm>
            <a:off x="4240691" y="791814"/>
            <a:ext cx="3392555" cy="6692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Reubicación de viviendas  para la población  asentada en las orillas del  Rio Apulo.</a:t>
            </a:r>
            <a:endParaRPr lang="es-CO" sz="1600" dirty="0">
              <a:effectLst/>
              <a:latin typeface="+mj-lt"/>
              <a:ea typeface="Calibri" panose="020F0502020204030204" pitchFamily="34" charset="0"/>
              <a:cs typeface="Times New Roman" panose="02020603050405020304" pitchFamily="18" charset="0"/>
            </a:endParaRPr>
          </a:p>
        </p:txBody>
      </p:sp>
      <p:sp>
        <p:nvSpPr>
          <p:cNvPr id="7" name="Flecha: a la derecha 6">
            <a:extLst>
              <a:ext uri="{FF2B5EF4-FFF2-40B4-BE49-F238E27FC236}">
                <a16:creationId xmlns:a16="http://schemas.microsoft.com/office/drawing/2014/main" id="{D264032A-9790-E990-1B91-EF829BCD1A0D}"/>
              </a:ext>
            </a:extLst>
          </p:cNvPr>
          <p:cNvSpPr/>
          <p:nvPr/>
        </p:nvSpPr>
        <p:spPr>
          <a:xfrm>
            <a:off x="7712756" y="940902"/>
            <a:ext cx="371061" cy="371061"/>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25D7CF6F-00D8-94EB-5820-CC082498A67F}"/>
              </a:ext>
            </a:extLst>
          </p:cNvPr>
          <p:cNvSpPr/>
          <p:nvPr/>
        </p:nvSpPr>
        <p:spPr>
          <a:xfrm>
            <a:off x="8203085" y="2160100"/>
            <a:ext cx="3710615" cy="8282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C</a:t>
            </a:r>
            <a:r>
              <a:rPr lang="es-CO" sz="1600" dirty="0">
                <a:effectLst/>
                <a:latin typeface="Calibri" panose="020F0502020204030204" pitchFamily="34" charset="0"/>
                <a:ea typeface="Calibri" panose="020F0502020204030204" pitchFamily="34" charset="0"/>
                <a:cs typeface="Times New Roman" panose="02020603050405020304" pitchFamily="18" charset="0"/>
              </a:rPr>
              <a:t>onstantes monitoreos del cauce de los ríos principales  , invasión  a la gestión del riesgo.</a:t>
            </a:r>
            <a:endParaRPr lang="es-CO" sz="1600" dirty="0">
              <a:effectLst/>
              <a:latin typeface="+mj-lt"/>
              <a:ea typeface="Calibri" panose="020F0502020204030204" pitchFamily="34" charset="0"/>
              <a:cs typeface="Times New Roman" panose="02020603050405020304" pitchFamily="18" charset="0"/>
            </a:endParaRPr>
          </a:p>
        </p:txBody>
      </p:sp>
      <p:sp>
        <p:nvSpPr>
          <p:cNvPr id="9" name="Flecha: hacia abajo 8">
            <a:extLst>
              <a:ext uri="{FF2B5EF4-FFF2-40B4-BE49-F238E27FC236}">
                <a16:creationId xmlns:a16="http://schemas.microsoft.com/office/drawing/2014/main" id="{231AFFD2-6941-3ECB-5CA9-183A428C25B8}"/>
              </a:ext>
            </a:extLst>
          </p:cNvPr>
          <p:cNvSpPr/>
          <p:nvPr/>
        </p:nvSpPr>
        <p:spPr>
          <a:xfrm>
            <a:off x="9932500" y="1702901"/>
            <a:ext cx="410817" cy="34455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F4A2C93F-B02C-5E4B-0014-26CFF76BA63A}"/>
              </a:ext>
            </a:extLst>
          </p:cNvPr>
          <p:cNvSpPr/>
          <p:nvPr/>
        </p:nvSpPr>
        <p:spPr>
          <a:xfrm>
            <a:off x="4240684" y="2160100"/>
            <a:ext cx="3392555" cy="738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E</a:t>
            </a:r>
            <a:r>
              <a:rPr lang="es-CO" sz="1600" dirty="0">
                <a:effectLst/>
                <a:latin typeface="Calibri" panose="020F0502020204030204" pitchFamily="34" charset="0"/>
                <a:ea typeface="Calibri" panose="020F0502020204030204" pitchFamily="34" charset="0"/>
                <a:cs typeface="Times New Roman" panose="02020603050405020304" pitchFamily="18" charset="0"/>
              </a:rPr>
              <a:t>ntrega de reservorios y tanques de almacenamiento por medio de la CAR.</a:t>
            </a:r>
            <a:endParaRPr lang="es-CO" sz="1600" dirty="0">
              <a:effectLst/>
              <a:latin typeface="+mj-lt"/>
              <a:ea typeface="Calibri" panose="020F0502020204030204" pitchFamily="34" charset="0"/>
              <a:cs typeface="Times New Roman" panose="02020603050405020304" pitchFamily="18" charset="0"/>
            </a:endParaRPr>
          </a:p>
        </p:txBody>
      </p:sp>
      <p:sp>
        <p:nvSpPr>
          <p:cNvPr id="11" name="Rectángulo: esquinas redondeadas 10">
            <a:extLst>
              <a:ext uri="{FF2B5EF4-FFF2-40B4-BE49-F238E27FC236}">
                <a16:creationId xmlns:a16="http://schemas.microsoft.com/office/drawing/2014/main" id="{10DB4EEF-F0A9-ED1A-0B54-62D0806F416A}"/>
              </a:ext>
            </a:extLst>
          </p:cNvPr>
          <p:cNvSpPr/>
          <p:nvPr/>
        </p:nvSpPr>
        <p:spPr>
          <a:xfrm>
            <a:off x="8203085" y="781872"/>
            <a:ext cx="3445577" cy="8282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A</a:t>
            </a:r>
            <a:r>
              <a:rPr lang="es-CO" sz="1600" dirty="0">
                <a:effectLst/>
                <a:latin typeface="Calibri" panose="020F0502020204030204" pitchFamily="34" charset="0"/>
                <a:ea typeface="Calibri" panose="020F0502020204030204" pitchFamily="34" charset="0"/>
                <a:cs typeface="Times New Roman" panose="02020603050405020304" pitchFamily="18" charset="0"/>
              </a:rPr>
              <a:t>decuación hidráulica y recuperación ambiental del rio Apulo.</a:t>
            </a:r>
            <a:endParaRPr lang="es-CO" sz="1600" dirty="0"/>
          </a:p>
        </p:txBody>
      </p:sp>
      <p:sp>
        <p:nvSpPr>
          <p:cNvPr id="12" name="Flecha: hacia la izquierda 11">
            <a:extLst>
              <a:ext uri="{FF2B5EF4-FFF2-40B4-BE49-F238E27FC236}">
                <a16:creationId xmlns:a16="http://schemas.microsoft.com/office/drawing/2014/main" id="{023F544C-81DA-13A8-B220-8AACFF75FDE3}"/>
              </a:ext>
            </a:extLst>
          </p:cNvPr>
          <p:cNvSpPr/>
          <p:nvPr/>
        </p:nvSpPr>
        <p:spPr>
          <a:xfrm>
            <a:off x="7699501" y="2388700"/>
            <a:ext cx="371061" cy="371061"/>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3" name="Flecha: hacia la izquierda 12">
            <a:extLst>
              <a:ext uri="{FF2B5EF4-FFF2-40B4-BE49-F238E27FC236}">
                <a16:creationId xmlns:a16="http://schemas.microsoft.com/office/drawing/2014/main" id="{C1659927-BC3D-FED3-01DB-76103505B4BC}"/>
              </a:ext>
            </a:extLst>
          </p:cNvPr>
          <p:cNvSpPr/>
          <p:nvPr/>
        </p:nvSpPr>
        <p:spPr>
          <a:xfrm>
            <a:off x="3790108" y="2343973"/>
            <a:ext cx="371061" cy="371061"/>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208B606F-BF07-CE9E-85ED-2E8E42E52870}"/>
              </a:ext>
            </a:extLst>
          </p:cNvPr>
          <p:cNvSpPr/>
          <p:nvPr/>
        </p:nvSpPr>
        <p:spPr>
          <a:xfrm>
            <a:off x="543324" y="2237951"/>
            <a:ext cx="3127514" cy="6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M</a:t>
            </a:r>
            <a:r>
              <a:rPr lang="es-CO" sz="1600" dirty="0">
                <a:effectLst/>
                <a:latin typeface="Calibri" panose="020F0502020204030204" pitchFamily="34" charset="0"/>
                <a:ea typeface="Calibri" panose="020F0502020204030204" pitchFamily="34" charset="0"/>
                <a:cs typeface="Times New Roman" panose="02020603050405020304" pitchFamily="18" charset="0"/>
              </a:rPr>
              <a:t>ejoramiento en vías terciarias.</a:t>
            </a:r>
            <a:endParaRPr lang="es-CO" sz="1600" dirty="0">
              <a:effectLst/>
              <a:latin typeface="+mj-lt"/>
              <a:ea typeface="Calibri" panose="020F0502020204030204" pitchFamily="34" charset="0"/>
              <a:cs typeface="Times New Roman" panose="02020603050405020304" pitchFamily="18" charset="0"/>
            </a:endParaRPr>
          </a:p>
        </p:txBody>
      </p:sp>
      <p:sp>
        <p:nvSpPr>
          <p:cNvPr id="15" name="Flecha: hacia abajo 14">
            <a:extLst>
              <a:ext uri="{FF2B5EF4-FFF2-40B4-BE49-F238E27FC236}">
                <a16:creationId xmlns:a16="http://schemas.microsoft.com/office/drawing/2014/main" id="{513F587A-0FE5-787C-B153-7D09AF8F6444}"/>
              </a:ext>
            </a:extLst>
          </p:cNvPr>
          <p:cNvSpPr/>
          <p:nvPr/>
        </p:nvSpPr>
        <p:spPr>
          <a:xfrm>
            <a:off x="1901672" y="3021491"/>
            <a:ext cx="410817" cy="34455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39B7FFEF-98F5-D829-A7A6-5210B8F6796E}"/>
              </a:ext>
            </a:extLst>
          </p:cNvPr>
          <p:cNvSpPr/>
          <p:nvPr/>
        </p:nvSpPr>
        <p:spPr>
          <a:xfrm>
            <a:off x="543323" y="3429000"/>
            <a:ext cx="3498589" cy="8249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C</a:t>
            </a:r>
            <a:r>
              <a:rPr lang="es-CO" sz="1600" dirty="0">
                <a:effectLst/>
                <a:latin typeface="Calibri" panose="020F0502020204030204" pitchFamily="34" charset="0"/>
                <a:ea typeface="Calibri" panose="020F0502020204030204" pitchFamily="34" charset="0"/>
                <a:cs typeface="Times New Roman" panose="02020603050405020304" pitchFamily="18" charset="0"/>
              </a:rPr>
              <a:t>ensos para identificar población en riesgo de amenaza alto y medio  por inundaciones y deslizamientos.</a:t>
            </a:r>
          </a:p>
          <a:p>
            <a:r>
              <a:rPr lang="es-CO" sz="18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a:t>
            </a:r>
            <a:endParaRPr lang="es-CO" sz="1600" dirty="0">
              <a:effectLst/>
              <a:latin typeface="+mj-lt"/>
              <a:ea typeface="Calibri" panose="020F0502020204030204" pitchFamily="34" charset="0"/>
              <a:cs typeface="Times New Roman" panose="02020603050405020304" pitchFamily="18" charset="0"/>
            </a:endParaRPr>
          </a:p>
        </p:txBody>
      </p:sp>
      <p:sp>
        <p:nvSpPr>
          <p:cNvPr id="17" name="Flecha: a la derecha 16">
            <a:extLst>
              <a:ext uri="{FF2B5EF4-FFF2-40B4-BE49-F238E27FC236}">
                <a16:creationId xmlns:a16="http://schemas.microsoft.com/office/drawing/2014/main" id="{5C9B3086-54C6-EEAF-3759-B6812E39E982}"/>
              </a:ext>
            </a:extLst>
          </p:cNvPr>
          <p:cNvSpPr/>
          <p:nvPr/>
        </p:nvSpPr>
        <p:spPr>
          <a:xfrm>
            <a:off x="4200914" y="3655943"/>
            <a:ext cx="371061" cy="371061"/>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pic>
        <p:nvPicPr>
          <p:cNvPr id="18" name="Imagen 17">
            <a:extLst>
              <a:ext uri="{FF2B5EF4-FFF2-40B4-BE49-F238E27FC236}">
                <a16:creationId xmlns:a16="http://schemas.microsoft.com/office/drawing/2014/main" id="{32DBFA51-F837-FBDE-80C7-3B9DA30AAE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2185" y="3362734"/>
            <a:ext cx="1711380" cy="2200228"/>
          </a:xfrm>
          <a:prstGeom prst="rect">
            <a:avLst/>
          </a:prstGeom>
          <a:ln>
            <a:noFill/>
          </a:ln>
          <a:effectLst>
            <a:softEdge rad="112500"/>
          </a:effectLst>
        </p:spPr>
      </p:pic>
      <p:pic>
        <p:nvPicPr>
          <p:cNvPr id="19" name="Imagen 18">
            <a:extLst>
              <a:ext uri="{FF2B5EF4-FFF2-40B4-BE49-F238E27FC236}">
                <a16:creationId xmlns:a16="http://schemas.microsoft.com/office/drawing/2014/main" id="{93426D1D-A5D3-7903-7B70-DAD6B1B918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3775" y="5194852"/>
            <a:ext cx="2580614" cy="1583637"/>
          </a:xfrm>
          <a:prstGeom prst="rect">
            <a:avLst/>
          </a:prstGeom>
          <a:ln>
            <a:noFill/>
          </a:ln>
          <a:effectLst>
            <a:softEdge rad="112500"/>
          </a:effectLst>
        </p:spPr>
      </p:pic>
      <p:pic>
        <p:nvPicPr>
          <p:cNvPr id="20" name="Imagen 19">
            <a:extLst>
              <a:ext uri="{FF2B5EF4-FFF2-40B4-BE49-F238E27FC236}">
                <a16:creationId xmlns:a16="http://schemas.microsoft.com/office/drawing/2014/main" id="{0939E01B-60B7-58B8-C5B8-9D72DBD1AD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3210" y="3429000"/>
            <a:ext cx="1711380" cy="2133962"/>
          </a:xfrm>
          <a:prstGeom prst="rect">
            <a:avLst/>
          </a:prstGeom>
          <a:ln>
            <a:noFill/>
          </a:ln>
          <a:effectLst>
            <a:softEdge rad="112500"/>
          </a:effectLst>
        </p:spPr>
      </p:pic>
    </p:spTree>
    <p:extLst>
      <p:ext uri="{BB962C8B-B14F-4D97-AF65-F5344CB8AC3E}">
        <p14:creationId xmlns:p14="http://schemas.microsoft.com/office/powerpoint/2010/main" val="2206759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D1EE2BA9-1DD0-425D-5078-C0D5A2FEDDB2}"/>
              </a:ext>
            </a:extLst>
          </p:cNvPr>
          <p:cNvPicPr>
            <a:picLocks noChangeAspect="1"/>
          </p:cNvPicPr>
          <p:nvPr/>
        </p:nvPicPr>
        <p:blipFill>
          <a:blip r:embed="rId2"/>
          <a:stretch>
            <a:fillRect/>
          </a:stretch>
        </p:blipFill>
        <p:spPr>
          <a:xfrm>
            <a:off x="0" y="1"/>
            <a:ext cx="12192000" cy="6858000"/>
          </a:xfrm>
          <a:prstGeom prst="rect">
            <a:avLst/>
          </a:prstGeom>
        </p:spPr>
      </p:pic>
      <p:sp>
        <p:nvSpPr>
          <p:cNvPr id="2" name="Título 1">
            <a:extLst>
              <a:ext uri="{FF2B5EF4-FFF2-40B4-BE49-F238E27FC236}">
                <a16:creationId xmlns:a16="http://schemas.microsoft.com/office/drawing/2014/main" id="{6DAF40F7-5984-29C7-3734-0730856B4023}"/>
              </a:ext>
            </a:extLst>
          </p:cNvPr>
          <p:cNvSpPr>
            <a:spLocks noGrp="1"/>
          </p:cNvSpPr>
          <p:nvPr>
            <p:ph type="title"/>
          </p:nvPr>
        </p:nvSpPr>
        <p:spPr>
          <a:xfrm>
            <a:off x="327726" y="198782"/>
            <a:ext cx="10058400" cy="980793"/>
          </a:xfrm>
        </p:spPr>
        <p:txBody>
          <a:bodyPr/>
          <a:lstStyle/>
          <a:p>
            <a:r>
              <a:rPr lang="es-MX" dirty="0"/>
              <a:t>EVENTOS AMBIENTALES</a:t>
            </a:r>
            <a:endParaRPr lang="es-CO" dirty="0"/>
          </a:p>
        </p:txBody>
      </p:sp>
      <p:sp>
        <p:nvSpPr>
          <p:cNvPr id="4" name="Rectángulo: esquinas redondeadas 3">
            <a:extLst>
              <a:ext uri="{FF2B5EF4-FFF2-40B4-BE49-F238E27FC236}">
                <a16:creationId xmlns:a16="http://schemas.microsoft.com/office/drawing/2014/main" id="{DF5A253A-B90E-5EE9-22D6-F665BE7B0CD0}"/>
              </a:ext>
            </a:extLst>
          </p:cNvPr>
          <p:cNvSpPr/>
          <p:nvPr/>
        </p:nvSpPr>
        <p:spPr>
          <a:xfrm>
            <a:off x="291546" y="1285555"/>
            <a:ext cx="3167269" cy="5962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INCENDIOS FORESTALES</a:t>
            </a:r>
          </a:p>
        </p:txBody>
      </p:sp>
      <p:sp>
        <p:nvSpPr>
          <p:cNvPr id="5" name="Flecha: a la derecha 4">
            <a:extLst>
              <a:ext uri="{FF2B5EF4-FFF2-40B4-BE49-F238E27FC236}">
                <a16:creationId xmlns:a16="http://schemas.microsoft.com/office/drawing/2014/main" id="{B8FDA8FB-998D-2C30-C976-D1935261531F}"/>
              </a:ext>
            </a:extLst>
          </p:cNvPr>
          <p:cNvSpPr/>
          <p:nvPr/>
        </p:nvSpPr>
        <p:spPr>
          <a:xfrm>
            <a:off x="3556553" y="1406405"/>
            <a:ext cx="437321" cy="41081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A024AE1C-3CF2-5FD2-7273-0E90A85CD720}"/>
              </a:ext>
            </a:extLst>
          </p:cNvPr>
          <p:cNvSpPr/>
          <p:nvPr/>
        </p:nvSpPr>
        <p:spPr>
          <a:xfrm>
            <a:off x="4051852" y="1212680"/>
            <a:ext cx="3584715" cy="7155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Fue un evento muy importante de Incendio Forestal presentado en los Municipios de Apulo y Tocaima.</a:t>
            </a:r>
            <a:endParaRPr lang="es-CO" sz="1600" dirty="0"/>
          </a:p>
        </p:txBody>
      </p:sp>
      <p:sp>
        <p:nvSpPr>
          <p:cNvPr id="7" name="Flecha: a la derecha 6">
            <a:extLst>
              <a:ext uri="{FF2B5EF4-FFF2-40B4-BE49-F238E27FC236}">
                <a16:creationId xmlns:a16="http://schemas.microsoft.com/office/drawing/2014/main" id="{48C3CF8D-5DCF-03B6-B88B-2EEDAB0A0468}"/>
              </a:ext>
            </a:extLst>
          </p:cNvPr>
          <p:cNvSpPr/>
          <p:nvPr/>
        </p:nvSpPr>
        <p:spPr>
          <a:xfrm>
            <a:off x="7748404" y="1375003"/>
            <a:ext cx="437321" cy="41081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915D8EC2-FB5B-EB46-B9A4-847090B90EE8}"/>
              </a:ext>
            </a:extLst>
          </p:cNvPr>
          <p:cNvSpPr/>
          <p:nvPr/>
        </p:nvSpPr>
        <p:spPr>
          <a:xfrm>
            <a:off x="8225753" y="1232499"/>
            <a:ext cx="3584715" cy="7155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n las veredas: Naranjal y </a:t>
            </a:r>
            <a:r>
              <a:rPr lang="es-CO" sz="1600" dirty="0" err="1">
                <a:effectLst/>
                <a:latin typeface="Arial" panose="020B0604020202020204" pitchFamily="34" charset="0"/>
                <a:ea typeface="Arial" panose="020B0604020202020204" pitchFamily="34" charset="0"/>
                <a:cs typeface="Times New Roman" panose="02020603050405020304" pitchFamily="18" charset="0"/>
              </a:rPr>
              <a:t>Guacana</a:t>
            </a:r>
            <a:r>
              <a:rPr lang="es-CO" sz="1600" dirty="0">
                <a:effectLst/>
                <a:latin typeface="Arial" panose="020B0604020202020204" pitchFamily="34" charset="0"/>
                <a:ea typeface="Arial" panose="020B0604020202020204" pitchFamily="34" charset="0"/>
                <a:cs typeface="Times New Roman" panose="02020603050405020304" pitchFamily="18" charset="0"/>
              </a:rPr>
              <a:t> (Apulo) y Vásquez en (Tocaima). Altura: 914 msnm.</a:t>
            </a:r>
            <a:endParaRPr lang="es-CO" sz="1600" dirty="0"/>
          </a:p>
        </p:txBody>
      </p:sp>
      <p:sp>
        <p:nvSpPr>
          <p:cNvPr id="9" name="Flecha: hacia abajo 8">
            <a:extLst>
              <a:ext uri="{FF2B5EF4-FFF2-40B4-BE49-F238E27FC236}">
                <a16:creationId xmlns:a16="http://schemas.microsoft.com/office/drawing/2014/main" id="{8F06D67D-35B4-0B79-099F-87A2EB7EE35A}"/>
              </a:ext>
            </a:extLst>
          </p:cNvPr>
          <p:cNvSpPr/>
          <p:nvPr/>
        </p:nvSpPr>
        <p:spPr>
          <a:xfrm>
            <a:off x="9856034" y="2076435"/>
            <a:ext cx="477079" cy="27829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5442CD4A-FB94-1F42-F143-B8ED9B1A6E86}"/>
              </a:ext>
            </a:extLst>
          </p:cNvPr>
          <p:cNvSpPr/>
          <p:nvPr/>
        </p:nvSpPr>
        <p:spPr>
          <a:xfrm>
            <a:off x="8251665" y="2424470"/>
            <a:ext cx="3584715" cy="7155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El incendio ocurrió el día sábado 30 de Julio de 2016 y termina el día 02 de agosto de 2016</a:t>
            </a:r>
            <a:r>
              <a:rPr lang="es-CO" sz="1800" dirty="0">
                <a:effectLst/>
                <a:latin typeface="Arial" panose="020B0604020202020204" pitchFamily="34" charset="0"/>
                <a:ea typeface="Arial" panose="020B0604020202020204" pitchFamily="34" charset="0"/>
                <a:cs typeface="Times New Roman" panose="02020603050405020304" pitchFamily="18" charset="0"/>
              </a:rPr>
              <a:t>.</a:t>
            </a:r>
          </a:p>
          <a:p>
            <a:pPr algn="ctr"/>
            <a:endParaRPr lang="es-CO" sz="1600" dirty="0"/>
          </a:p>
        </p:txBody>
      </p:sp>
      <p:sp>
        <p:nvSpPr>
          <p:cNvPr id="11" name="Flecha: hacia la izquierda 10">
            <a:extLst>
              <a:ext uri="{FF2B5EF4-FFF2-40B4-BE49-F238E27FC236}">
                <a16:creationId xmlns:a16="http://schemas.microsoft.com/office/drawing/2014/main" id="{16EABFC6-BA4E-B73C-F2EF-6FD7D491DDF7}"/>
              </a:ext>
            </a:extLst>
          </p:cNvPr>
          <p:cNvSpPr/>
          <p:nvPr/>
        </p:nvSpPr>
        <p:spPr>
          <a:xfrm>
            <a:off x="7795751" y="2519546"/>
            <a:ext cx="385700" cy="410817"/>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41DE509E-8F08-3B42-634F-1851BF628579}"/>
              </a:ext>
            </a:extLst>
          </p:cNvPr>
          <p:cNvSpPr/>
          <p:nvPr/>
        </p:nvSpPr>
        <p:spPr>
          <a:xfrm>
            <a:off x="4164226" y="2431848"/>
            <a:ext cx="3584715" cy="6028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n las Coordenadas: N 990400, E 939955.</a:t>
            </a:r>
          </a:p>
          <a:p>
            <a:pPr algn="ctr"/>
            <a:endParaRPr lang="es-CO" sz="1600" dirty="0"/>
          </a:p>
        </p:txBody>
      </p:sp>
      <p:sp>
        <p:nvSpPr>
          <p:cNvPr id="13" name="Flecha: hacia la izquierda 12">
            <a:extLst>
              <a:ext uri="{FF2B5EF4-FFF2-40B4-BE49-F238E27FC236}">
                <a16:creationId xmlns:a16="http://schemas.microsoft.com/office/drawing/2014/main" id="{111D90B4-8846-2B55-63C6-4D89CE50149D}"/>
              </a:ext>
            </a:extLst>
          </p:cNvPr>
          <p:cNvSpPr/>
          <p:nvPr/>
        </p:nvSpPr>
        <p:spPr>
          <a:xfrm>
            <a:off x="3717420" y="2498115"/>
            <a:ext cx="324946" cy="41081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692B93C1-8297-EBE9-6161-9DDDB919C27A}"/>
              </a:ext>
            </a:extLst>
          </p:cNvPr>
          <p:cNvSpPr/>
          <p:nvPr/>
        </p:nvSpPr>
        <p:spPr>
          <a:xfrm>
            <a:off x="340976" y="2372177"/>
            <a:ext cx="3231604" cy="6028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Este suceso fue atendido por:</a:t>
            </a:r>
            <a:endParaRPr lang="es-CO" sz="1600" dirty="0"/>
          </a:p>
        </p:txBody>
      </p:sp>
      <p:sp>
        <p:nvSpPr>
          <p:cNvPr id="15" name="Flecha: hacia abajo 14">
            <a:extLst>
              <a:ext uri="{FF2B5EF4-FFF2-40B4-BE49-F238E27FC236}">
                <a16:creationId xmlns:a16="http://schemas.microsoft.com/office/drawing/2014/main" id="{E5ADF4A7-593A-0E55-7BB2-B760A00D665E}"/>
              </a:ext>
            </a:extLst>
          </p:cNvPr>
          <p:cNvSpPr/>
          <p:nvPr/>
        </p:nvSpPr>
        <p:spPr>
          <a:xfrm>
            <a:off x="1616762" y="3087582"/>
            <a:ext cx="516835" cy="37780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972090D4-B29E-EE10-0C29-387714CE75B6}"/>
              </a:ext>
            </a:extLst>
          </p:cNvPr>
          <p:cNvSpPr/>
          <p:nvPr/>
        </p:nvSpPr>
        <p:spPr>
          <a:xfrm>
            <a:off x="72351" y="3577922"/>
            <a:ext cx="3500229" cy="13916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L</a:t>
            </a:r>
            <a:r>
              <a:rPr lang="es-CO" sz="1600" dirty="0">
                <a:effectLst/>
                <a:latin typeface="Arial" panose="020B0604020202020204" pitchFamily="34" charset="0"/>
                <a:ea typeface="Arial" panose="020B0604020202020204" pitchFamily="34" charset="0"/>
                <a:cs typeface="Times New Roman" panose="02020603050405020304" pitchFamily="18" charset="0"/>
              </a:rPr>
              <a:t>os cuerpos de bomberos de Tocaima y Agua de Dios, Brigada de Prevención y Atención de Emergencias Ambientales de la Corporación Autónoma Regional – CAR.</a:t>
            </a:r>
            <a:endParaRPr lang="es-CO" sz="1600" dirty="0"/>
          </a:p>
        </p:txBody>
      </p:sp>
      <p:sp>
        <p:nvSpPr>
          <p:cNvPr id="17" name="Flecha: a la derecha 16">
            <a:extLst>
              <a:ext uri="{FF2B5EF4-FFF2-40B4-BE49-F238E27FC236}">
                <a16:creationId xmlns:a16="http://schemas.microsoft.com/office/drawing/2014/main" id="{0F08180F-6412-EE81-3338-4F7A40AFED60}"/>
              </a:ext>
            </a:extLst>
          </p:cNvPr>
          <p:cNvSpPr/>
          <p:nvPr/>
        </p:nvSpPr>
        <p:spPr>
          <a:xfrm>
            <a:off x="3661232" y="4068328"/>
            <a:ext cx="437321" cy="41081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096597B8-4701-D2A1-C6F6-99875D797380}"/>
              </a:ext>
            </a:extLst>
          </p:cNvPr>
          <p:cNvSpPr/>
          <p:nvPr/>
        </p:nvSpPr>
        <p:spPr>
          <a:xfrm>
            <a:off x="4143406" y="3866280"/>
            <a:ext cx="3584715" cy="8977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Ejercito Nacional con apoyo aéreo (Fuerza Aérea), Policía Nacional y comunidad en general. </a:t>
            </a:r>
            <a:endParaRPr lang="es-CO" sz="1600" dirty="0"/>
          </a:p>
        </p:txBody>
      </p:sp>
      <p:sp>
        <p:nvSpPr>
          <p:cNvPr id="19" name="Flecha: a la derecha 18">
            <a:extLst>
              <a:ext uri="{FF2B5EF4-FFF2-40B4-BE49-F238E27FC236}">
                <a16:creationId xmlns:a16="http://schemas.microsoft.com/office/drawing/2014/main" id="{E98611AD-776B-A1DC-5A57-8AB8AD66BC47}"/>
              </a:ext>
            </a:extLst>
          </p:cNvPr>
          <p:cNvSpPr/>
          <p:nvPr/>
        </p:nvSpPr>
        <p:spPr>
          <a:xfrm>
            <a:off x="7817119" y="4109770"/>
            <a:ext cx="437321" cy="41081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022A1012-A91F-CC02-BD5C-C338A91BBE26}"/>
              </a:ext>
            </a:extLst>
          </p:cNvPr>
          <p:cNvSpPr/>
          <p:nvPr/>
        </p:nvSpPr>
        <p:spPr>
          <a:xfrm>
            <a:off x="8375101" y="3891052"/>
            <a:ext cx="3584715" cy="8977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Arial" panose="020B0604020202020204" pitchFamily="34" charset="0"/>
              </a:rPr>
              <a:t>Las especies que fueron afectadas son las asociadas al ecosistema de bosque seco tropical (Bs-T).</a:t>
            </a:r>
            <a:endParaRPr lang="es-CO" sz="1600" dirty="0"/>
          </a:p>
        </p:txBody>
      </p:sp>
      <p:sp>
        <p:nvSpPr>
          <p:cNvPr id="21" name="Flecha: hacia abajo 20">
            <a:extLst>
              <a:ext uri="{FF2B5EF4-FFF2-40B4-BE49-F238E27FC236}">
                <a16:creationId xmlns:a16="http://schemas.microsoft.com/office/drawing/2014/main" id="{6F02ACD5-4144-9F81-A921-2535AB3E0BE8}"/>
              </a:ext>
            </a:extLst>
          </p:cNvPr>
          <p:cNvSpPr/>
          <p:nvPr/>
        </p:nvSpPr>
        <p:spPr>
          <a:xfrm>
            <a:off x="9909040" y="4821806"/>
            <a:ext cx="516835" cy="434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6DFD5182-B67C-7D40-AE76-95A5E8E0D33C}"/>
              </a:ext>
            </a:extLst>
          </p:cNvPr>
          <p:cNvSpPr/>
          <p:nvPr/>
        </p:nvSpPr>
        <p:spPr>
          <a:xfrm>
            <a:off x="8540755" y="5288838"/>
            <a:ext cx="3584715" cy="8977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latin typeface="Arial" panose="020B0604020202020204" pitchFamily="34" charset="0"/>
                <a:ea typeface="Arial" panose="020B0604020202020204" pitchFamily="34" charset="0"/>
              </a:rPr>
              <a:t>E</a:t>
            </a:r>
            <a:r>
              <a:rPr lang="es-CO" sz="1600" dirty="0">
                <a:effectLst/>
                <a:latin typeface="Arial" panose="020B0604020202020204" pitchFamily="34" charset="0"/>
                <a:ea typeface="Arial" panose="020B0604020202020204" pitchFamily="34" charset="0"/>
              </a:rPr>
              <a:t>ntre las que se encuentra </a:t>
            </a:r>
            <a:r>
              <a:rPr lang="es-CO" sz="1600" i="1" dirty="0">
                <a:effectLst/>
                <a:latin typeface="Arial" panose="020B0604020202020204" pitchFamily="34" charset="0"/>
                <a:ea typeface="Arial" panose="020B0604020202020204" pitchFamily="34" charset="0"/>
              </a:rPr>
              <a:t>Orla/</a:t>
            </a:r>
            <a:r>
              <a:rPr lang="es-CO" sz="1600" i="1" dirty="0" err="1">
                <a:effectLst/>
                <a:latin typeface="Arial" panose="020B0604020202020204" pitchFamily="34" charset="0"/>
                <a:ea typeface="Arial" panose="020B0604020202020204" pitchFamily="34" charset="0"/>
              </a:rPr>
              <a:t>is</a:t>
            </a:r>
            <a:r>
              <a:rPr lang="es-CO" sz="1600" i="1" dirty="0">
                <a:effectLst/>
                <a:latin typeface="Arial" panose="020B0604020202020204" pitchFamily="34" charset="0"/>
                <a:ea typeface="Arial" panose="020B0604020202020204" pitchFamily="34" charset="0"/>
              </a:rPr>
              <a:t> </a:t>
            </a:r>
            <a:r>
              <a:rPr lang="es-CO" sz="1600" i="1" dirty="0" err="1">
                <a:effectLst/>
                <a:latin typeface="Arial" panose="020B0604020202020204" pitchFamily="34" charset="0"/>
                <a:ea typeface="Arial" panose="020B0604020202020204" pitchFamily="34" charset="0"/>
              </a:rPr>
              <a:t>columbiana</a:t>
            </a:r>
            <a:r>
              <a:rPr lang="es-CO" sz="1600" dirty="0">
                <a:effectLst/>
                <a:latin typeface="Arial" panose="020B0604020202020204" pitchFamily="34" charset="0"/>
                <a:ea typeface="Arial" panose="020B0604020202020204" pitchFamily="34" charset="0"/>
              </a:rPr>
              <a:t> (Guacharaca colombiana</a:t>
            </a:r>
            <a:r>
              <a:rPr lang="es-CO" sz="1600" i="1" dirty="0">
                <a:effectLst/>
                <a:latin typeface="Arial" panose="020B0604020202020204" pitchFamily="34" charset="0"/>
                <a:ea typeface="Arial" panose="020B0604020202020204" pitchFamily="34" charset="0"/>
              </a:rPr>
              <a:t>), </a:t>
            </a:r>
            <a:r>
              <a:rPr lang="es-CO" sz="1600" i="1" dirty="0" err="1">
                <a:effectLst/>
                <a:latin typeface="Arial" panose="020B0604020202020204" pitchFamily="34" charset="0"/>
                <a:ea typeface="Arial" panose="020B0604020202020204" pitchFamily="34" charset="0"/>
              </a:rPr>
              <a:t>Myiarchus</a:t>
            </a:r>
            <a:r>
              <a:rPr lang="es-CO" sz="1600" i="1" dirty="0">
                <a:effectLst/>
                <a:latin typeface="Arial" panose="020B0604020202020204" pitchFamily="34" charset="0"/>
                <a:ea typeface="Arial" panose="020B0604020202020204" pitchFamily="34" charset="0"/>
              </a:rPr>
              <a:t> </a:t>
            </a:r>
            <a:r>
              <a:rPr lang="es-CO" sz="1600" i="1" dirty="0" err="1">
                <a:effectLst/>
                <a:latin typeface="Arial" panose="020B0604020202020204" pitchFamily="34" charset="0"/>
                <a:ea typeface="Arial" panose="020B0604020202020204" pitchFamily="34" charset="0"/>
              </a:rPr>
              <a:t>apicalis</a:t>
            </a:r>
            <a:r>
              <a:rPr lang="es-CO" sz="1600" dirty="0">
                <a:effectLst/>
                <a:latin typeface="Arial" panose="020B0604020202020204" pitchFamily="34" charset="0"/>
                <a:ea typeface="Arial" panose="020B0604020202020204" pitchFamily="34" charset="0"/>
              </a:rPr>
              <a:t> (</a:t>
            </a:r>
            <a:r>
              <a:rPr lang="es-CO" sz="1600" dirty="0" err="1">
                <a:effectLst/>
                <a:latin typeface="Arial" panose="020B0604020202020204" pitchFamily="34" charset="0"/>
                <a:ea typeface="Arial" panose="020B0604020202020204" pitchFamily="34" charset="0"/>
              </a:rPr>
              <a:t>Copeton</a:t>
            </a:r>
            <a:r>
              <a:rPr lang="es-CO" sz="1600" dirty="0">
                <a:effectLst/>
                <a:latin typeface="Arial" panose="020B0604020202020204" pitchFamily="34" charset="0"/>
                <a:ea typeface="Arial" panose="020B0604020202020204" pitchFamily="34" charset="0"/>
              </a:rPr>
              <a:t> apical).</a:t>
            </a:r>
            <a:endParaRPr lang="es-CO" sz="1600" dirty="0"/>
          </a:p>
        </p:txBody>
      </p:sp>
      <p:sp>
        <p:nvSpPr>
          <p:cNvPr id="23" name="Flecha: hacia la izquierda 22">
            <a:extLst>
              <a:ext uri="{FF2B5EF4-FFF2-40B4-BE49-F238E27FC236}">
                <a16:creationId xmlns:a16="http://schemas.microsoft.com/office/drawing/2014/main" id="{D3583406-B19D-B996-6683-814D41F32782}"/>
              </a:ext>
            </a:extLst>
          </p:cNvPr>
          <p:cNvSpPr/>
          <p:nvPr/>
        </p:nvSpPr>
        <p:spPr>
          <a:xfrm>
            <a:off x="7989401" y="5573089"/>
            <a:ext cx="385700" cy="410817"/>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9C07D94A-3039-BE68-1BB1-8FB037EE0113}"/>
              </a:ext>
            </a:extLst>
          </p:cNvPr>
          <p:cNvSpPr/>
          <p:nvPr/>
        </p:nvSpPr>
        <p:spPr>
          <a:xfrm>
            <a:off x="4143405" y="5329597"/>
            <a:ext cx="3584715" cy="10049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i="1" dirty="0" err="1">
                <a:effectLst/>
                <a:latin typeface="Arial" panose="020B0604020202020204" pitchFamily="34" charset="0"/>
                <a:ea typeface="Arial" panose="020B0604020202020204" pitchFamily="34" charset="0"/>
              </a:rPr>
              <a:t>Crypturel</a:t>
            </a:r>
            <a:r>
              <a:rPr lang="es-CO" sz="1600" i="1" dirty="0">
                <a:effectLst/>
                <a:latin typeface="Arial" panose="020B0604020202020204" pitchFamily="34" charset="0"/>
                <a:ea typeface="Arial" panose="020B0604020202020204" pitchFamily="34" charset="0"/>
              </a:rPr>
              <a:t>/</a:t>
            </a:r>
            <a:r>
              <a:rPr lang="es-CO" sz="1600" i="1" dirty="0" err="1">
                <a:effectLst/>
                <a:latin typeface="Arial" panose="020B0604020202020204" pitchFamily="34" charset="0"/>
                <a:ea typeface="Arial" panose="020B0604020202020204" pitchFamily="34" charset="0"/>
              </a:rPr>
              <a:t>us</a:t>
            </a:r>
            <a:r>
              <a:rPr lang="es-CO" sz="1600" i="1" dirty="0">
                <a:effectLst/>
                <a:latin typeface="Arial" panose="020B0604020202020204" pitchFamily="34" charset="0"/>
                <a:ea typeface="Arial" panose="020B0604020202020204" pitchFamily="34" charset="0"/>
              </a:rPr>
              <a:t> </a:t>
            </a:r>
            <a:r>
              <a:rPr lang="es-CO" sz="1600" i="1" dirty="0" err="1">
                <a:effectLst/>
                <a:latin typeface="Arial" panose="020B0604020202020204" pitchFamily="34" charset="0"/>
                <a:ea typeface="Arial" panose="020B0604020202020204" pitchFamily="34" charset="0"/>
              </a:rPr>
              <a:t>erythropus</a:t>
            </a:r>
            <a:r>
              <a:rPr lang="es-CO" sz="1600" dirty="0">
                <a:effectLst/>
                <a:latin typeface="Arial" panose="020B0604020202020204" pitchFamily="34" charset="0"/>
                <a:ea typeface="Arial" panose="020B0604020202020204" pitchFamily="34" charset="0"/>
              </a:rPr>
              <a:t> (Perdiz de patas rojas), Boa constrictor (Boa), </a:t>
            </a:r>
            <a:r>
              <a:rPr lang="es-CO" sz="1600" i="1" dirty="0" err="1">
                <a:effectLst/>
                <a:latin typeface="Arial" panose="020B0604020202020204" pitchFamily="34" charset="0"/>
                <a:ea typeface="Arial" panose="020B0604020202020204" pitchFamily="34" charset="0"/>
              </a:rPr>
              <a:t>Myrmecophaga</a:t>
            </a:r>
            <a:r>
              <a:rPr lang="es-CO" sz="1600" i="1" dirty="0">
                <a:effectLst/>
                <a:latin typeface="Arial" panose="020B0604020202020204" pitchFamily="34" charset="0"/>
                <a:ea typeface="Arial" panose="020B0604020202020204" pitchFamily="34" charset="0"/>
              </a:rPr>
              <a:t> </a:t>
            </a:r>
            <a:r>
              <a:rPr lang="es-CO" sz="1600" i="1" dirty="0" err="1">
                <a:effectLst/>
                <a:latin typeface="Arial" panose="020B0604020202020204" pitchFamily="34" charset="0"/>
                <a:ea typeface="Arial" panose="020B0604020202020204" pitchFamily="34" charset="0"/>
              </a:rPr>
              <a:t>tridactyla</a:t>
            </a:r>
            <a:r>
              <a:rPr lang="es-CO" sz="1600" dirty="0">
                <a:effectLst/>
                <a:latin typeface="Arial" panose="020B0604020202020204" pitchFamily="34" charset="0"/>
                <a:ea typeface="Arial" panose="020B0604020202020204" pitchFamily="34" charset="0"/>
              </a:rPr>
              <a:t> (Oso hormiguero).</a:t>
            </a:r>
            <a:endParaRPr lang="es-CO" sz="1600" dirty="0"/>
          </a:p>
        </p:txBody>
      </p:sp>
      <p:sp>
        <p:nvSpPr>
          <p:cNvPr id="25" name="Flecha: hacia la izquierda 24">
            <a:extLst>
              <a:ext uri="{FF2B5EF4-FFF2-40B4-BE49-F238E27FC236}">
                <a16:creationId xmlns:a16="http://schemas.microsoft.com/office/drawing/2014/main" id="{212DD34D-EE1C-A07A-CE1A-6E4F4376AE92}"/>
              </a:ext>
            </a:extLst>
          </p:cNvPr>
          <p:cNvSpPr/>
          <p:nvPr/>
        </p:nvSpPr>
        <p:spPr>
          <a:xfrm>
            <a:off x="3687819" y="5592276"/>
            <a:ext cx="324946" cy="41081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9ED39C2F-A70E-D6C3-8621-C20C4921DA6F}"/>
              </a:ext>
            </a:extLst>
          </p:cNvPr>
          <p:cNvSpPr/>
          <p:nvPr/>
        </p:nvSpPr>
        <p:spPr>
          <a:xfrm>
            <a:off x="327727" y="5592276"/>
            <a:ext cx="3244854" cy="7422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s-CO" sz="1600" i="1" dirty="0">
                <a:effectLst/>
                <a:latin typeface="Arial" panose="020B0604020202020204" pitchFamily="34" charset="0"/>
                <a:ea typeface="Arial" panose="020B0604020202020204" pitchFamily="34" charset="0"/>
                <a:cs typeface="Arial" panose="020B0604020202020204" pitchFamily="34" charset="0"/>
              </a:rPr>
              <a:t>Mustela </a:t>
            </a:r>
            <a:r>
              <a:rPr lang="es-CO" sz="1600" i="1" dirty="0" err="1">
                <a:effectLst/>
                <a:latin typeface="Arial" panose="020B0604020202020204" pitchFamily="34" charset="0"/>
                <a:ea typeface="Arial" panose="020B0604020202020204" pitchFamily="34" charset="0"/>
                <a:cs typeface="Arial" panose="020B0604020202020204" pitchFamily="34" charset="0"/>
              </a:rPr>
              <a:t>frenata</a:t>
            </a:r>
            <a:r>
              <a:rPr lang="es-CO" sz="1600" dirty="0">
                <a:effectLst/>
                <a:latin typeface="Arial" panose="020B0604020202020204" pitchFamily="34" charset="0"/>
                <a:ea typeface="Arial" panose="020B0604020202020204" pitchFamily="34" charset="0"/>
                <a:cs typeface="Arial" panose="020B0604020202020204" pitchFamily="34" charset="0"/>
              </a:rPr>
              <a:t> (Comadreja) y </a:t>
            </a:r>
            <a:r>
              <a:rPr lang="es-CO" sz="1600" i="1" dirty="0" err="1">
                <a:effectLst/>
                <a:latin typeface="Arial" panose="020B0604020202020204" pitchFamily="34" charset="0"/>
                <a:ea typeface="Arial" panose="020B0604020202020204" pitchFamily="34" charset="0"/>
                <a:cs typeface="Arial" panose="020B0604020202020204" pitchFamily="34" charset="0"/>
              </a:rPr>
              <a:t>Dasypus</a:t>
            </a:r>
            <a:r>
              <a:rPr lang="es-CO" sz="1600" i="1" dirty="0">
                <a:latin typeface="Arial" panose="020B0604020202020204" pitchFamily="34" charset="0"/>
                <a:ea typeface="Arial" panose="020B0604020202020204" pitchFamily="34" charset="0"/>
                <a:cs typeface="Arial" panose="020B0604020202020204" pitchFamily="34" charset="0"/>
              </a:rPr>
              <a:t> </a:t>
            </a:r>
            <a:r>
              <a:rPr lang="es-CO" sz="1600" i="1" dirty="0" err="1">
                <a:effectLst/>
                <a:latin typeface="Arial" panose="020B0604020202020204" pitchFamily="34" charset="0"/>
                <a:ea typeface="Arial" panose="020B0604020202020204" pitchFamily="34" charset="0"/>
                <a:cs typeface="Arial" panose="020B0604020202020204" pitchFamily="34" charset="0"/>
              </a:rPr>
              <a:t>novemcinctus</a:t>
            </a:r>
            <a:r>
              <a:rPr lang="es-CO" sz="1600" dirty="0">
                <a:effectLst/>
                <a:latin typeface="Arial" panose="020B0604020202020204" pitchFamily="34" charset="0"/>
                <a:ea typeface="Arial" panose="020B0604020202020204" pitchFamily="34" charset="0"/>
                <a:cs typeface="Arial" panose="020B0604020202020204" pitchFamily="34" charset="0"/>
              </a:rPr>
              <a:t> (Armadillo).</a:t>
            </a: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77703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23F8F298-B890-F596-D2AF-75674CF778A2}"/>
              </a:ext>
            </a:extLst>
          </p:cNvPr>
          <p:cNvSpPr/>
          <p:nvPr/>
        </p:nvSpPr>
        <p:spPr>
          <a:xfrm>
            <a:off x="66252" y="675860"/>
            <a:ext cx="3306419" cy="689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INCENDIO FORESTAL ANDAGLARES APULO</a:t>
            </a:r>
          </a:p>
        </p:txBody>
      </p:sp>
      <p:sp>
        <p:nvSpPr>
          <p:cNvPr id="5" name="Flecha: a la derecha 4">
            <a:extLst>
              <a:ext uri="{FF2B5EF4-FFF2-40B4-BE49-F238E27FC236}">
                <a16:creationId xmlns:a16="http://schemas.microsoft.com/office/drawing/2014/main" id="{50F9DCFA-4EB3-57D0-671E-32A50EF32B92}"/>
              </a:ext>
            </a:extLst>
          </p:cNvPr>
          <p:cNvSpPr/>
          <p:nvPr/>
        </p:nvSpPr>
        <p:spPr>
          <a:xfrm>
            <a:off x="3443899" y="828259"/>
            <a:ext cx="397565" cy="38431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91B493EF-280B-FCF2-538C-16296C3EBAF0}"/>
              </a:ext>
            </a:extLst>
          </p:cNvPr>
          <p:cNvSpPr/>
          <p:nvPr/>
        </p:nvSpPr>
        <p:spPr>
          <a:xfrm>
            <a:off x="3932562" y="675860"/>
            <a:ext cx="3657604" cy="689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Bomberos La mesa, reporta incendio forestal en el municipio de Apulo, vereda Palenque, sector El Diamante</a:t>
            </a:r>
            <a:endParaRPr lang="es-CO" sz="1600" dirty="0"/>
          </a:p>
        </p:txBody>
      </p:sp>
      <p:sp>
        <p:nvSpPr>
          <p:cNvPr id="7" name="Flecha: a la derecha 6">
            <a:extLst>
              <a:ext uri="{FF2B5EF4-FFF2-40B4-BE49-F238E27FC236}">
                <a16:creationId xmlns:a16="http://schemas.microsoft.com/office/drawing/2014/main" id="{63B56E49-7BE8-95FD-B9DD-7684878FD772}"/>
              </a:ext>
            </a:extLst>
          </p:cNvPr>
          <p:cNvSpPr/>
          <p:nvPr/>
        </p:nvSpPr>
        <p:spPr>
          <a:xfrm>
            <a:off x="7681264" y="828258"/>
            <a:ext cx="397565" cy="38431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9A69BCEF-7210-230D-F27F-E62309BE7973}"/>
              </a:ext>
            </a:extLst>
          </p:cNvPr>
          <p:cNvSpPr/>
          <p:nvPr/>
        </p:nvSpPr>
        <p:spPr>
          <a:xfrm>
            <a:off x="8150057" y="566526"/>
            <a:ext cx="3922652" cy="9077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I</a:t>
            </a:r>
            <a:r>
              <a:rPr lang="es-CO" sz="1600" dirty="0">
                <a:effectLst/>
                <a:latin typeface="Arial" panose="020B0604020202020204" pitchFamily="34" charset="0"/>
                <a:ea typeface="Arial" panose="020B0604020202020204" pitchFamily="34" charset="0"/>
                <a:cs typeface="Times New Roman" panose="02020603050405020304" pitchFamily="18" charset="0"/>
              </a:rPr>
              <a:t>niciado presuntamente por quema de basuras, hacia las 12:30 horas del día de hoy 11/01/2020, y liquidado a las 14.50 del mismo día. </a:t>
            </a:r>
            <a:endParaRPr lang="es-CO" sz="1600" dirty="0"/>
          </a:p>
        </p:txBody>
      </p:sp>
      <p:sp>
        <p:nvSpPr>
          <p:cNvPr id="9" name="Flecha: hacia abajo 8">
            <a:extLst>
              <a:ext uri="{FF2B5EF4-FFF2-40B4-BE49-F238E27FC236}">
                <a16:creationId xmlns:a16="http://schemas.microsoft.com/office/drawing/2014/main" id="{CC2BEEAA-CF73-B0BA-179F-A094A9551570}"/>
              </a:ext>
            </a:extLst>
          </p:cNvPr>
          <p:cNvSpPr/>
          <p:nvPr/>
        </p:nvSpPr>
        <p:spPr>
          <a:xfrm>
            <a:off x="9872844" y="1504122"/>
            <a:ext cx="477078" cy="33130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04A0ACF7-D5A6-65CF-3A61-9804548ED17C}"/>
              </a:ext>
            </a:extLst>
          </p:cNvPr>
          <p:cNvSpPr/>
          <p:nvPr/>
        </p:nvSpPr>
        <p:spPr>
          <a:xfrm>
            <a:off x="8282581" y="1865246"/>
            <a:ext cx="3657604" cy="689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D</a:t>
            </a:r>
            <a:r>
              <a:rPr lang="es-CO" sz="1600" dirty="0">
                <a:effectLst/>
                <a:latin typeface="Arial" panose="020B0604020202020204" pitchFamily="34" charset="0"/>
                <a:ea typeface="Arial" panose="020B0604020202020204" pitchFamily="34" charset="0"/>
                <a:cs typeface="Times New Roman" panose="02020603050405020304" pitchFamily="18" charset="0"/>
              </a:rPr>
              <a:t>ejando afectación de 1,5 Has de pastizales.</a:t>
            </a:r>
            <a:endParaRPr lang="es-CO" sz="1600" dirty="0"/>
          </a:p>
        </p:txBody>
      </p:sp>
      <p:sp>
        <p:nvSpPr>
          <p:cNvPr id="11" name="Flecha: hacia la izquierda 10">
            <a:extLst>
              <a:ext uri="{FF2B5EF4-FFF2-40B4-BE49-F238E27FC236}">
                <a16:creationId xmlns:a16="http://schemas.microsoft.com/office/drawing/2014/main" id="{7084FF16-4EE1-05D3-18E5-D75E9F332A00}"/>
              </a:ext>
            </a:extLst>
          </p:cNvPr>
          <p:cNvSpPr/>
          <p:nvPr/>
        </p:nvSpPr>
        <p:spPr>
          <a:xfrm>
            <a:off x="7782284" y="2014330"/>
            <a:ext cx="296545" cy="384313"/>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BEF25A5B-E4AC-57A5-5152-08BBB58E76DA}"/>
              </a:ext>
            </a:extLst>
          </p:cNvPr>
          <p:cNvSpPr/>
          <p:nvPr/>
        </p:nvSpPr>
        <p:spPr>
          <a:xfrm>
            <a:off x="4022804" y="1562100"/>
            <a:ext cx="3657604" cy="12887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Atendieron: bomberos La Mesa, con 4 unidades y 1 vehículo de intervención rápida; Policía nacional, 4 unidades y 5 voluntarios de la comunidad. </a:t>
            </a:r>
          </a:p>
          <a:p>
            <a:pPr algn="ctr"/>
            <a:endParaRPr lang="es-CO" sz="1600" dirty="0"/>
          </a:p>
        </p:txBody>
      </p:sp>
      <p:pic>
        <p:nvPicPr>
          <p:cNvPr id="13" name="Imagen 12" descr="Imagen que contiene hombre, joven, sostener, pelota&#10;&#10;Descripción generada automáticamente">
            <a:extLst>
              <a:ext uri="{FF2B5EF4-FFF2-40B4-BE49-F238E27FC236}">
                <a16:creationId xmlns:a16="http://schemas.microsoft.com/office/drawing/2014/main" id="{A9C5A2B6-2320-C247-A711-94BE8289E015}"/>
              </a:ext>
            </a:extLst>
          </p:cNvPr>
          <p:cNvPicPr>
            <a:picLocks noChangeAspect="1"/>
          </p:cNvPicPr>
          <p:nvPr/>
        </p:nvPicPr>
        <p:blipFill>
          <a:blip r:embed="rId2"/>
          <a:stretch>
            <a:fillRect/>
          </a:stretch>
        </p:blipFill>
        <p:spPr>
          <a:xfrm>
            <a:off x="103138" y="1504122"/>
            <a:ext cx="2080568" cy="1702904"/>
          </a:xfrm>
          <a:prstGeom prst="rect">
            <a:avLst/>
          </a:prstGeom>
        </p:spPr>
      </p:pic>
      <p:pic>
        <p:nvPicPr>
          <p:cNvPr id="14" name="Imagen 13" descr="Tabla&#10;&#10;Descripción generada automáticamente">
            <a:extLst>
              <a:ext uri="{FF2B5EF4-FFF2-40B4-BE49-F238E27FC236}">
                <a16:creationId xmlns:a16="http://schemas.microsoft.com/office/drawing/2014/main" id="{EB7A73E0-EADB-EE47-BE70-92E128E0A5DE}"/>
              </a:ext>
            </a:extLst>
          </p:cNvPr>
          <p:cNvPicPr>
            <a:picLocks noChangeAspect="1"/>
          </p:cNvPicPr>
          <p:nvPr/>
        </p:nvPicPr>
        <p:blipFill>
          <a:blip r:embed="rId3"/>
          <a:stretch>
            <a:fillRect/>
          </a:stretch>
        </p:blipFill>
        <p:spPr>
          <a:xfrm>
            <a:off x="2183706" y="1504122"/>
            <a:ext cx="1788160" cy="1732724"/>
          </a:xfrm>
          <a:prstGeom prst="rect">
            <a:avLst/>
          </a:prstGeom>
        </p:spPr>
      </p:pic>
      <p:sp>
        <p:nvSpPr>
          <p:cNvPr id="2" name="Rectángulo: esquinas redondeadas 1">
            <a:extLst>
              <a:ext uri="{FF2B5EF4-FFF2-40B4-BE49-F238E27FC236}">
                <a16:creationId xmlns:a16="http://schemas.microsoft.com/office/drawing/2014/main" id="{FE9E35F8-7D8F-E68B-FF64-8B79CF124F79}"/>
              </a:ext>
            </a:extLst>
          </p:cNvPr>
          <p:cNvSpPr/>
          <p:nvPr/>
        </p:nvSpPr>
        <p:spPr>
          <a:xfrm>
            <a:off x="8633777" y="3236846"/>
            <a:ext cx="3432289" cy="689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INCENDIO FORESTAL EN EL CERRO GUACANA</a:t>
            </a:r>
          </a:p>
        </p:txBody>
      </p:sp>
      <p:sp>
        <p:nvSpPr>
          <p:cNvPr id="3" name="Flecha: hacia la izquierda 2">
            <a:extLst>
              <a:ext uri="{FF2B5EF4-FFF2-40B4-BE49-F238E27FC236}">
                <a16:creationId xmlns:a16="http://schemas.microsoft.com/office/drawing/2014/main" id="{2ECD0258-BF6B-2E69-0561-774516A10C08}"/>
              </a:ext>
            </a:extLst>
          </p:cNvPr>
          <p:cNvSpPr/>
          <p:nvPr/>
        </p:nvSpPr>
        <p:spPr>
          <a:xfrm>
            <a:off x="8282581" y="3429000"/>
            <a:ext cx="296545" cy="384313"/>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52BC7BBD-0DCA-FF29-5EFB-686980266109}"/>
              </a:ext>
            </a:extLst>
          </p:cNvPr>
          <p:cNvSpPr/>
          <p:nvPr/>
        </p:nvSpPr>
        <p:spPr>
          <a:xfrm>
            <a:off x="4570326" y="3045513"/>
            <a:ext cx="3657604" cy="11512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600" dirty="0">
                <a:latin typeface="Arial" panose="020B0604020202020204" pitchFamily="34" charset="0"/>
                <a:ea typeface="Arial" panose="020B0604020202020204" pitchFamily="34" charset="0"/>
                <a:cs typeface="Times New Roman" panose="02020603050405020304" pitchFamily="18" charset="0"/>
              </a:rPr>
              <a:t>I</a:t>
            </a:r>
            <a:r>
              <a:rPr lang="es-ES_tradnl" sz="1600" dirty="0">
                <a:effectLst/>
                <a:latin typeface="Arial" panose="020B0604020202020204" pitchFamily="34" charset="0"/>
                <a:ea typeface="Arial" panose="020B0604020202020204" pitchFamily="34" charset="0"/>
                <a:cs typeface="Times New Roman" panose="02020603050405020304" pitchFamily="18" charset="0"/>
              </a:rPr>
              <a:t>niciado por causas desconocidas a las 13:00 horas del día 06/08/2016 y liquidado a las 21:00 horas del día 08/08/2016, atendido por los cuerpos de bomberos de Tocaima, </a:t>
            </a:r>
            <a:endParaRPr lang="es-CO" sz="1600" dirty="0"/>
          </a:p>
        </p:txBody>
      </p:sp>
      <p:sp>
        <p:nvSpPr>
          <p:cNvPr id="16" name="Flecha: hacia la izquierda 15">
            <a:extLst>
              <a:ext uri="{FF2B5EF4-FFF2-40B4-BE49-F238E27FC236}">
                <a16:creationId xmlns:a16="http://schemas.microsoft.com/office/drawing/2014/main" id="{53E936C7-39C3-B330-561B-C59CEE19CE7F}"/>
              </a:ext>
            </a:extLst>
          </p:cNvPr>
          <p:cNvSpPr/>
          <p:nvPr/>
        </p:nvSpPr>
        <p:spPr>
          <a:xfrm>
            <a:off x="4131079" y="3541646"/>
            <a:ext cx="296545" cy="384313"/>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9F752628-0B90-FE8E-7252-BA475F92BDA0}"/>
              </a:ext>
            </a:extLst>
          </p:cNvPr>
          <p:cNvSpPr/>
          <p:nvPr/>
        </p:nvSpPr>
        <p:spPr>
          <a:xfrm>
            <a:off x="354904" y="3346175"/>
            <a:ext cx="3657604" cy="689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07000"/>
              </a:lnSpc>
              <a:spcAft>
                <a:spcPts val="800"/>
              </a:spcAft>
              <a:tabLst>
                <a:tab pos="3070860" algn="l"/>
              </a:tabLst>
            </a:pPr>
            <a:r>
              <a:rPr lang="es-ES_tradnl" sz="1600" dirty="0">
                <a:effectLst/>
                <a:latin typeface="Arial" panose="020B0604020202020204" pitchFamily="34" charset="0"/>
                <a:ea typeface="Arial" panose="020B0604020202020204" pitchFamily="34" charset="0"/>
                <a:cs typeface="Times New Roman" panose="02020603050405020304" pitchFamily="18" charset="0"/>
              </a:rPr>
              <a:t>La Mesa, Mesitas y Agua de Dios, Brigada de prevención y Atención de Emergencias Ambientales de la CAR.</a:t>
            </a: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Flecha: hacia abajo 18">
            <a:extLst>
              <a:ext uri="{FF2B5EF4-FFF2-40B4-BE49-F238E27FC236}">
                <a16:creationId xmlns:a16="http://schemas.microsoft.com/office/drawing/2014/main" id="{01C13852-6EC3-366C-4DE6-A0A4719735EE}"/>
              </a:ext>
            </a:extLst>
          </p:cNvPr>
          <p:cNvSpPr/>
          <p:nvPr/>
        </p:nvSpPr>
        <p:spPr>
          <a:xfrm>
            <a:off x="1798947" y="4101544"/>
            <a:ext cx="477078" cy="33130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03E1E5EB-818D-A8ED-09ED-12405FD4EB86}"/>
              </a:ext>
            </a:extLst>
          </p:cNvPr>
          <p:cNvSpPr/>
          <p:nvPr/>
        </p:nvSpPr>
        <p:spPr>
          <a:xfrm>
            <a:off x="354904" y="4528935"/>
            <a:ext cx="3657604" cy="689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600" dirty="0">
                <a:effectLst/>
                <a:latin typeface="Arial" panose="020B0604020202020204" pitchFamily="34" charset="0"/>
                <a:ea typeface="Arial" panose="020B0604020202020204" pitchFamily="34" charset="0"/>
                <a:cs typeface="Times New Roman" panose="02020603050405020304" pitchFamily="18" charset="0"/>
              </a:rPr>
              <a:t>Ejercicio Nacional con apoyo aéreo (Fuerza Aérea) y comunidad en general.</a:t>
            </a:r>
            <a:endParaRPr lang="es-CO" sz="1600" dirty="0"/>
          </a:p>
        </p:txBody>
      </p:sp>
      <p:sp>
        <p:nvSpPr>
          <p:cNvPr id="21" name="Flecha: a la derecha 20">
            <a:extLst>
              <a:ext uri="{FF2B5EF4-FFF2-40B4-BE49-F238E27FC236}">
                <a16:creationId xmlns:a16="http://schemas.microsoft.com/office/drawing/2014/main" id="{68821272-80A2-6E52-D82C-57FA244F00A8}"/>
              </a:ext>
            </a:extLst>
          </p:cNvPr>
          <p:cNvSpPr/>
          <p:nvPr/>
        </p:nvSpPr>
        <p:spPr>
          <a:xfrm>
            <a:off x="4066728" y="4681334"/>
            <a:ext cx="397565" cy="38431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890768E8-ED06-9CF2-FBE6-16A4602DADE9}"/>
              </a:ext>
            </a:extLst>
          </p:cNvPr>
          <p:cNvSpPr/>
          <p:nvPr/>
        </p:nvSpPr>
        <p:spPr>
          <a:xfrm>
            <a:off x="4518513" y="4528933"/>
            <a:ext cx="3657604" cy="689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La extensión total del área afectada por el incendio forestal es de 118,9 ha aproximadamente.</a:t>
            </a:r>
            <a:endParaRPr lang="es-CO" sz="1600" dirty="0"/>
          </a:p>
        </p:txBody>
      </p:sp>
      <p:sp>
        <p:nvSpPr>
          <p:cNvPr id="23" name="Flecha: a la derecha 22">
            <a:extLst>
              <a:ext uri="{FF2B5EF4-FFF2-40B4-BE49-F238E27FC236}">
                <a16:creationId xmlns:a16="http://schemas.microsoft.com/office/drawing/2014/main" id="{E2A80495-43B4-CE5D-83CD-5EFEFD8F8736}"/>
              </a:ext>
            </a:extLst>
          </p:cNvPr>
          <p:cNvSpPr/>
          <p:nvPr/>
        </p:nvSpPr>
        <p:spPr>
          <a:xfrm>
            <a:off x="8236212" y="4681332"/>
            <a:ext cx="397565" cy="38431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9879EC12-FB86-D5E4-D224-62C6E7BAF6F4}"/>
              </a:ext>
            </a:extLst>
          </p:cNvPr>
          <p:cNvSpPr/>
          <p:nvPr/>
        </p:nvSpPr>
        <p:spPr>
          <a:xfrm>
            <a:off x="8682122" y="4134681"/>
            <a:ext cx="3383944" cy="14776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U</a:t>
            </a:r>
            <a:r>
              <a:rPr lang="es-CO" sz="1600" dirty="0">
                <a:effectLst/>
                <a:latin typeface="Arial" panose="020B0604020202020204" pitchFamily="34" charset="0"/>
                <a:ea typeface="Arial" panose="020B0604020202020204" pitchFamily="34" charset="0"/>
                <a:cs typeface="Times New Roman" panose="02020603050405020304" pitchFamily="18" charset="0"/>
              </a:rPr>
              <a:t>bicada en las veredas Salcedo y Naranjal del municipio de Apulo, con un área de 105,62 ha equivalente al 88,81%, </a:t>
            </a:r>
            <a:r>
              <a:rPr lang="es-CO" sz="1600" dirty="0" err="1">
                <a:effectLst/>
                <a:latin typeface="Arial" panose="020B0604020202020204" pitchFamily="34" charset="0"/>
                <a:ea typeface="Arial" panose="020B0604020202020204" pitchFamily="34" charset="0"/>
                <a:cs typeface="Times New Roman" panose="02020603050405020304" pitchFamily="18" charset="0"/>
              </a:rPr>
              <a:t>Guacaná</a:t>
            </a:r>
            <a:r>
              <a:rPr lang="es-CO" sz="1600" dirty="0">
                <a:effectLst/>
                <a:latin typeface="Arial" panose="020B0604020202020204" pitchFamily="34" charset="0"/>
                <a:ea typeface="Arial" panose="020B0604020202020204" pitchFamily="34" charset="0"/>
                <a:cs typeface="Times New Roman" panose="02020603050405020304" pitchFamily="18" charset="0"/>
              </a:rPr>
              <a:t> y Vásquez del municipio de Tocaima </a:t>
            </a:r>
            <a:endParaRPr lang="es-CO" sz="1600" dirty="0"/>
          </a:p>
        </p:txBody>
      </p:sp>
      <p:pic>
        <p:nvPicPr>
          <p:cNvPr id="25" name="Imagen 24" descr="Mapa&#10;&#10;Descripción generada automáticamente con confianza media">
            <a:extLst>
              <a:ext uri="{FF2B5EF4-FFF2-40B4-BE49-F238E27FC236}">
                <a16:creationId xmlns:a16="http://schemas.microsoft.com/office/drawing/2014/main" id="{52DCAD61-ADCF-4B9F-C568-4BA4C93D3A69}"/>
              </a:ext>
            </a:extLst>
          </p:cNvPr>
          <p:cNvPicPr>
            <a:picLocks noChangeAspect="1"/>
          </p:cNvPicPr>
          <p:nvPr/>
        </p:nvPicPr>
        <p:blipFill>
          <a:blip r:embed="rId4"/>
          <a:stretch>
            <a:fillRect/>
          </a:stretch>
        </p:blipFill>
        <p:spPr>
          <a:xfrm>
            <a:off x="1272921" y="5286276"/>
            <a:ext cx="2790342" cy="1460427"/>
          </a:xfrm>
          <a:prstGeom prst="rect">
            <a:avLst/>
          </a:prstGeom>
        </p:spPr>
      </p:pic>
      <p:pic>
        <p:nvPicPr>
          <p:cNvPr id="26" name="Imagen 25" descr="Una imagen de una montaña&#10;&#10;Descripción generada automáticamente con confianza media">
            <a:extLst>
              <a:ext uri="{FF2B5EF4-FFF2-40B4-BE49-F238E27FC236}">
                <a16:creationId xmlns:a16="http://schemas.microsoft.com/office/drawing/2014/main" id="{E822104C-D8A7-BF40-914A-9ECFB900360C}"/>
              </a:ext>
            </a:extLst>
          </p:cNvPr>
          <p:cNvPicPr>
            <a:picLocks noChangeAspect="1"/>
          </p:cNvPicPr>
          <p:nvPr/>
        </p:nvPicPr>
        <p:blipFill rotWithShape="1">
          <a:blip r:embed="rId5"/>
          <a:srcRect t="24791"/>
          <a:stretch/>
        </p:blipFill>
        <p:spPr>
          <a:xfrm>
            <a:off x="4281487" y="5358628"/>
            <a:ext cx="3629025" cy="1404645"/>
          </a:xfrm>
          <a:prstGeom prst="rect">
            <a:avLst/>
          </a:prstGeom>
        </p:spPr>
      </p:pic>
    </p:spTree>
    <p:extLst>
      <p:ext uri="{BB962C8B-B14F-4D97-AF65-F5344CB8AC3E}">
        <p14:creationId xmlns:p14="http://schemas.microsoft.com/office/powerpoint/2010/main" val="882799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15D5661-4238-69E2-2F3A-DD52EA3D728F}"/>
              </a:ext>
            </a:extLst>
          </p:cNvPr>
          <p:cNvSpPr/>
          <p:nvPr/>
        </p:nvSpPr>
        <p:spPr>
          <a:xfrm>
            <a:off x="331302" y="629479"/>
            <a:ext cx="2875722" cy="5565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INCENDIO FORESTAL VEREDA GUACAMAYA</a:t>
            </a:r>
          </a:p>
        </p:txBody>
      </p:sp>
      <p:sp>
        <p:nvSpPr>
          <p:cNvPr id="3" name="Flecha: a la derecha 2">
            <a:extLst>
              <a:ext uri="{FF2B5EF4-FFF2-40B4-BE49-F238E27FC236}">
                <a16:creationId xmlns:a16="http://schemas.microsoft.com/office/drawing/2014/main" id="{D2D27BFE-74DE-6E3D-A335-152E4746B97D}"/>
              </a:ext>
            </a:extLst>
          </p:cNvPr>
          <p:cNvSpPr/>
          <p:nvPr/>
        </p:nvSpPr>
        <p:spPr>
          <a:xfrm>
            <a:off x="3260031" y="752061"/>
            <a:ext cx="278298" cy="32467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A1AA5FD9-17CC-E0F5-CD81-6FB8EB505438}"/>
              </a:ext>
            </a:extLst>
          </p:cNvPr>
          <p:cNvSpPr/>
          <p:nvPr/>
        </p:nvSpPr>
        <p:spPr>
          <a:xfrm>
            <a:off x="3604585" y="430696"/>
            <a:ext cx="3790127" cy="9541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I</a:t>
            </a:r>
            <a:r>
              <a:rPr lang="es-CO" sz="1600" dirty="0">
                <a:effectLst/>
                <a:latin typeface="Arial" panose="020B0604020202020204" pitchFamily="34" charset="0"/>
                <a:ea typeface="Arial" panose="020B0604020202020204" pitchFamily="34" charset="0"/>
                <a:cs typeface="Times New Roman" panose="02020603050405020304" pitchFamily="18" charset="0"/>
              </a:rPr>
              <a:t>niciado a las 13:00 horas del día 06/09/2019, liquidado a las 12:05 horas del día 08/09/2019 causas desconocidas. </a:t>
            </a:r>
            <a:endParaRPr lang="es-CO" sz="1600" dirty="0"/>
          </a:p>
        </p:txBody>
      </p:sp>
      <p:sp>
        <p:nvSpPr>
          <p:cNvPr id="5" name="Flecha: a la derecha 4">
            <a:extLst>
              <a:ext uri="{FF2B5EF4-FFF2-40B4-BE49-F238E27FC236}">
                <a16:creationId xmlns:a16="http://schemas.microsoft.com/office/drawing/2014/main" id="{4C82ED35-32B7-CB48-C834-7FD9824E10A9}"/>
              </a:ext>
            </a:extLst>
          </p:cNvPr>
          <p:cNvSpPr/>
          <p:nvPr/>
        </p:nvSpPr>
        <p:spPr>
          <a:xfrm>
            <a:off x="7460971" y="752060"/>
            <a:ext cx="331302" cy="32467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ADF52BA0-71E3-6151-1410-99A24056E423}"/>
              </a:ext>
            </a:extLst>
          </p:cNvPr>
          <p:cNvSpPr/>
          <p:nvPr/>
        </p:nvSpPr>
        <p:spPr>
          <a:xfrm>
            <a:off x="7885045" y="536713"/>
            <a:ext cx="3975653" cy="7553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Atendido por el cuerpo de bomberos del municipio de la mesa con 3 unidades y un vehículo con desplazamiento rápido</a:t>
            </a:r>
            <a:endParaRPr lang="es-CO" sz="1600" dirty="0"/>
          </a:p>
        </p:txBody>
      </p:sp>
      <p:sp>
        <p:nvSpPr>
          <p:cNvPr id="7" name="Flecha: hacia abajo 6">
            <a:extLst>
              <a:ext uri="{FF2B5EF4-FFF2-40B4-BE49-F238E27FC236}">
                <a16:creationId xmlns:a16="http://schemas.microsoft.com/office/drawing/2014/main" id="{97BAD24A-2A63-C25D-DF8D-1443971F2808}"/>
              </a:ext>
            </a:extLst>
          </p:cNvPr>
          <p:cNvSpPr/>
          <p:nvPr/>
        </p:nvSpPr>
        <p:spPr>
          <a:xfrm>
            <a:off x="9700592" y="1384850"/>
            <a:ext cx="344557" cy="2716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AF50D0F1-4627-19C0-AC34-7E8F02D84DB5}"/>
              </a:ext>
            </a:extLst>
          </p:cNvPr>
          <p:cNvSpPr/>
          <p:nvPr/>
        </p:nvSpPr>
        <p:spPr>
          <a:xfrm>
            <a:off x="7885045" y="1749286"/>
            <a:ext cx="4081668" cy="9806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Brigada de Prevención y Atención de Emergencias Ambientales de la Corporación Autónoma Regional – CAR con 5 unidades y la comunidad.  </a:t>
            </a:r>
          </a:p>
          <a:p>
            <a:pPr algn="ctr"/>
            <a:endParaRPr lang="es-CO" sz="1600" dirty="0"/>
          </a:p>
        </p:txBody>
      </p:sp>
      <p:sp>
        <p:nvSpPr>
          <p:cNvPr id="9" name="Flecha: hacia la izquierda 8">
            <a:extLst>
              <a:ext uri="{FF2B5EF4-FFF2-40B4-BE49-F238E27FC236}">
                <a16:creationId xmlns:a16="http://schemas.microsoft.com/office/drawing/2014/main" id="{DC619436-3B89-A80F-3599-52BCE0271599}"/>
              </a:ext>
            </a:extLst>
          </p:cNvPr>
          <p:cNvSpPr/>
          <p:nvPr/>
        </p:nvSpPr>
        <p:spPr>
          <a:xfrm>
            <a:off x="7460971" y="2045803"/>
            <a:ext cx="294862" cy="427384"/>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A9B7837-CEFB-671E-762A-35AC98E6CA51}"/>
              </a:ext>
            </a:extLst>
          </p:cNvPr>
          <p:cNvSpPr/>
          <p:nvPr/>
        </p:nvSpPr>
        <p:spPr>
          <a:xfrm>
            <a:off x="3260031" y="1656521"/>
            <a:ext cx="4200940" cy="12059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La extensión total del área afectada por el incendio forestal es de 49,08 hectáreas aproximadamente, ubicada el 99,14 % equivalente a 48,7 hectáreas en la vereda Palenque.</a:t>
            </a:r>
            <a:endParaRPr lang="es-CO" sz="1600" dirty="0"/>
          </a:p>
        </p:txBody>
      </p:sp>
      <p:sp>
        <p:nvSpPr>
          <p:cNvPr id="11" name="Flecha: hacia la izquierda 10">
            <a:extLst>
              <a:ext uri="{FF2B5EF4-FFF2-40B4-BE49-F238E27FC236}">
                <a16:creationId xmlns:a16="http://schemas.microsoft.com/office/drawing/2014/main" id="{EACDF2E7-AC46-C8E0-F7D7-49EF068304A6}"/>
              </a:ext>
            </a:extLst>
          </p:cNvPr>
          <p:cNvSpPr/>
          <p:nvPr/>
        </p:nvSpPr>
        <p:spPr>
          <a:xfrm>
            <a:off x="2900563" y="2025924"/>
            <a:ext cx="294862" cy="427384"/>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D95959E9-C221-E8E8-A974-BDA9E6587F81}"/>
              </a:ext>
            </a:extLst>
          </p:cNvPr>
          <p:cNvSpPr/>
          <p:nvPr/>
        </p:nvSpPr>
        <p:spPr>
          <a:xfrm>
            <a:off x="52176" y="1749286"/>
            <a:ext cx="2816084" cy="12059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l restante 0,86% equivalente a 0,4 hectáreas se ubica en la vereda Naranjal del municipio de Apulo.</a:t>
            </a:r>
            <a:endParaRPr lang="es-CO" sz="1600" dirty="0"/>
          </a:p>
        </p:txBody>
      </p:sp>
      <p:pic>
        <p:nvPicPr>
          <p:cNvPr id="13" name="Imagen 12" descr="Mapa&#10;&#10;Descripción generada automáticamente">
            <a:extLst>
              <a:ext uri="{FF2B5EF4-FFF2-40B4-BE49-F238E27FC236}">
                <a16:creationId xmlns:a16="http://schemas.microsoft.com/office/drawing/2014/main" id="{8D32A54C-4E34-494E-BE1B-5EF4A2FEA259}"/>
              </a:ext>
            </a:extLst>
          </p:cNvPr>
          <p:cNvPicPr>
            <a:picLocks noChangeAspect="1"/>
          </p:cNvPicPr>
          <p:nvPr/>
        </p:nvPicPr>
        <p:blipFill>
          <a:blip r:embed="rId2"/>
          <a:stretch>
            <a:fillRect/>
          </a:stretch>
        </p:blipFill>
        <p:spPr>
          <a:xfrm>
            <a:off x="1674961" y="3425685"/>
            <a:ext cx="3685540" cy="2893695"/>
          </a:xfrm>
          <a:prstGeom prst="rect">
            <a:avLst/>
          </a:prstGeom>
        </p:spPr>
      </p:pic>
      <p:pic>
        <p:nvPicPr>
          <p:cNvPr id="14" name="Imagen 13" descr="Mapa&#10;&#10;Descripción generada automáticamente">
            <a:extLst>
              <a:ext uri="{FF2B5EF4-FFF2-40B4-BE49-F238E27FC236}">
                <a16:creationId xmlns:a16="http://schemas.microsoft.com/office/drawing/2014/main" id="{8D32A54C-4E34-494E-BE1B-5EF4A2FEA259}"/>
              </a:ext>
            </a:extLst>
          </p:cNvPr>
          <p:cNvPicPr>
            <a:picLocks noChangeAspect="1"/>
          </p:cNvPicPr>
          <p:nvPr/>
        </p:nvPicPr>
        <p:blipFill>
          <a:blip r:embed="rId2"/>
          <a:stretch>
            <a:fillRect/>
          </a:stretch>
        </p:blipFill>
        <p:spPr>
          <a:xfrm>
            <a:off x="5611216" y="3414255"/>
            <a:ext cx="3699510" cy="2905125"/>
          </a:xfrm>
          <a:prstGeom prst="rect">
            <a:avLst/>
          </a:prstGeom>
        </p:spPr>
      </p:pic>
    </p:spTree>
    <p:extLst>
      <p:ext uri="{BB962C8B-B14F-4D97-AF65-F5344CB8AC3E}">
        <p14:creationId xmlns:p14="http://schemas.microsoft.com/office/powerpoint/2010/main" val="302301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24EA4171-E196-03E9-2F28-AA348ED6B90D}"/>
              </a:ext>
            </a:extLst>
          </p:cNvPr>
          <p:cNvSpPr/>
          <p:nvPr/>
        </p:nvSpPr>
        <p:spPr>
          <a:xfrm>
            <a:off x="234736" y="828262"/>
            <a:ext cx="2875722" cy="5565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INCENDIO FORESTAL</a:t>
            </a:r>
          </a:p>
        </p:txBody>
      </p:sp>
      <p:sp>
        <p:nvSpPr>
          <p:cNvPr id="3" name="Flecha: a la derecha 2">
            <a:extLst>
              <a:ext uri="{FF2B5EF4-FFF2-40B4-BE49-F238E27FC236}">
                <a16:creationId xmlns:a16="http://schemas.microsoft.com/office/drawing/2014/main" id="{52AA695F-8C7B-3E15-1E1C-4FC9A90B8F36}"/>
              </a:ext>
            </a:extLst>
          </p:cNvPr>
          <p:cNvSpPr/>
          <p:nvPr/>
        </p:nvSpPr>
        <p:spPr>
          <a:xfrm>
            <a:off x="3220277" y="895355"/>
            <a:ext cx="318052" cy="33130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D179B285-D9FB-1C86-5103-31212D77F540}"/>
              </a:ext>
            </a:extLst>
          </p:cNvPr>
          <p:cNvSpPr/>
          <p:nvPr/>
        </p:nvSpPr>
        <p:spPr>
          <a:xfrm>
            <a:off x="3631095" y="555249"/>
            <a:ext cx="3975655" cy="9872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600" dirty="0">
                <a:latin typeface="Arial" panose="020B0604020202020204" pitchFamily="34" charset="0"/>
                <a:ea typeface="Arial" panose="020B0604020202020204" pitchFamily="34" charset="0"/>
                <a:cs typeface="Times New Roman" panose="02020603050405020304" pitchFamily="18" charset="0"/>
              </a:rPr>
              <a:t>E</a:t>
            </a:r>
            <a:r>
              <a:rPr lang="es-ES_tradnl" sz="1600" dirty="0">
                <a:effectLst/>
                <a:latin typeface="Arial" panose="020B0604020202020204" pitchFamily="34" charset="0"/>
                <a:ea typeface="Arial" panose="020B0604020202020204" pitchFamily="34" charset="0"/>
                <a:cs typeface="Times New Roman" panose="02020603050405020304" pitchFamily="18" charset="0"/>
              </a:rPr>
              <a:t>n jurisdicción del municipio de Apulo veredas Salcedos y Naranjal y Tocaima veredas Guacana y Vásquez, Departamento de Cundinamarca.</a:t>
            </a:r>
            <a:endParaRPr lang="es-CO" sz="1600" dirty="0"/>
          </a:p>
        </p:txBody>
      </p:sp>
      <p:sp>
        <p:nvSpPr>
          <p:cNvPr id="5" name="Flecha: a la derecha 4">
            <a:extLst>
              <a:ext uri="{FF2B5EF4-FFF2-40B4-BE49-F238E27FC236}">
                <a16:creationId xmlns:a16="http://schemas.microsoft.com/office/drawing/2014/main" id="{2BFCCF7A-FE40-5CDA-58FB-FFECA9859BE1}"/>
              </a:ext>
            </a:extLst>
          </p:cNvPr>
          <p:cNvSpPr/>
          <p:nvPr/>
        </p:nvSpPr>
        <p:spPr>
          <a:xfrm>
            <a:off x="7646510" y="874652"/>
            <a:ext cx="318052" cy="33130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128BB94C-FA1A-8FA4-5C82-EECEE63C29A7}"/>
              </a:ext>
            </a:extLst>
          </p:cNvPr>
          <p:cNvSpPr/>
          <p:nvPr/>
        </p:nvSpPr>
        <p:spPr>
          <a:xfrm>
            <a:off x="8103024" y="662923"/>
            <a:ext cx="3644345" cy="771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600" dirty="0">
                <a:latin typeface="Arial" panose="020B0604020202020204" pitchFamily="34" charset="0"/>
                <a:ea typeface="Arial" panose="020B0604020202020204" pitchFamily="34" charset="0"/>
                <a:cs typeface="Times New Roman" panose="02020603050405020304" pitchFamily="18" charset="0"/>
              </a:rPr>
              <a:t>L</a:t>
            </a:r>
            <a:r>
              <a:rPr lang="es-ES_tradnl" sz="1600" dirty="0">
                <a:effectLst/>
                <a:latin typeface="Arial" panose="020B0604020202020204" pitchFamily="34" charset="0"/>
                <a:ea typeface="Arial" panose="020B0604020202020204" pitchFamily="34" charset="0"/>
                <a:cs typeface="Times New Roman" panose="02020603050405020304" pitchFamily="18" charset="0"/>
              </a:rPr>
              <a:t>a cual comprende una extensión de 118,9 ha aproximadamente a una altura entre 700msnm y 831 msnm.</a:t>
            </a:r>
            <a:endParaRPr lang="es-CO" sz="1600" dirty="0"/>
          </a:p>
        </p:txBody>
      </p:sp>
      <p:sp>
        <p:nvSpPr>
          <p:cNvPr id="9" name="Rectángulo: esquinas redondeadas 8">
            <a:extLst>
              <a:ext uri="{FF2B5EF4-FFF2-40B4-BE49-F238E27FC236}">
                <a16:creationId xmlns:a16="http://schemas.microsoft.com/office/drawing/2014/main" id="{E8249AB0-5EC8-839C-F6B8-D695039195EC}"/>
              </a:ext>
            </a:extLst>
          </p:cNvPr>
          <p:cNvSpPr/>
          <p:nvPr/>
        </p:nvSpPr>
        <p:spPr>
          <a:xfrm>
            <a:off x="8871647" y="2036904"/>
            <a:ext cx="2875722" cy="8779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800" dirty="0">
                <a:effectLst/>
                <a:ea typeface="Arial" panose="020B0604020202020204" pitchFamily="34" charset="0"/>
                <a:cs typeface="Times New Roman" panose="02020603050405020304" pitchFamily="18" charset="0"/>
              </a:rPr>
              <a:t>INCENDIO FORESTAL EN EL CERRO GUACANA</a:t>
            </a:r>
            <a:endParaRPr lang="es-CO" sz="1600" dirty="0"/>
          </a:p>
        </p:txBody>
      </p:sp>
      <p:sp>
        <p:nvSpPr>
          <p:cNvPr id="11" name="Rectángulo: esquinas redondeadas 10">
            <a:extLst>
              <a:ext uri="{FF2B5EF4-FFF2-40B4-BE49-F238E27FC236}">
                <a16:creationId xmlns:a16="http://schemas.microsoft.com/office/drawing/2014/main" id="{B1091262-ABBE-58C8-6E9F-3F92020DA4CE}"/>
              </a:ext>
            </a:extLst>
          </p:cNvPr>
          <p:cNvSpPr/>
          <p:nvPr/>
        </p:nvSpPr>
        <p:spPr>
          <a:xfrm>
            <a:off x="4434507" y="1982239"/>
            <a:ext cx="3975655" cy="9872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600" dirty="0">
                <a:latin typeface="Arial" panose="020B0604020202020204" pitchFamily="34" charset="0"/>
                <a:ea typeface="Arial" panose="020B0604020202020204" pitchFamily="34" charset="0"/>
                <a:cs typeface="Times New Roman" panose="02020603050405020304" pitchFamily="18" charset="0"/>
              </a:rPr>
              <a:t>I</a:t>
            </a:r>
            <a:r>
              <a:rPr lang="es-ES_tradnl" sz="1600" dirty="0">
                <a:effectLst/>
                <a:latin typeface="Arial" panose="020B0604020202020204" pitchFamily="34" charset="0"/>
                <a:ea typeface="Arial" panose="020B0604020202020204" pitchFamily="34" charset="0"/>
                <a:cs typeface="Times New Roman" panose="02020603050405020304" pitchFamily="18" charset="0"/>
              </a:rPr>
              <a:t>niciado por causas desconocidas a las 13:00 horas del sábado 30/07/2016 y liquidado a las 15:00 horas del día 02/08/2016.</a:t>
            </a:r>
            <a:endParaRPr lang="es-CO" sz="1600" dirty="0"/>
          </a:p>
        </p:txBody>
      </p:sp>
      <p:sp>
        <p:nvSpPr>
          <p:cNvPr id="13" name="Rectángulo: esquinas redondeadas 12">
            <a:extLst>
              <a:ext uri="{FF2B5EF4-FFF2-40B4-BE49-F238E27FC236}">
                <a16:creationId xmlns:a16="http://schemas.microsoft.com/office/drawing/2014/main" id="{AE57B2EA-DFFA-3369-02BF-B13301403DF3}"/>
              </a:ext>
            </a:extLst>
          </p:cNvPr>
          <p:cNvSpPr/>
          <p:nvPr/>
        </p:nvSpPr>
        <p:spPr>
          <a:xfrm>
            <a:off x="176281" y="1946417"/>
            <a:ext cx="3796741" cy="11164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600" dirty="0">
                <a:latin typeface="Arial" panose="020B0604020202020204" pitchFamily="34" charset="0"/>
                <a:ea typeface="Arial" panose="020B0604020202020204" pitchFamily="34" charset="0"/>
                <a:cs typeface="Times New Roman" panose="02020603050405020304" pitchFamily="18" charset="0"/>
              </a:rPr>
              <a:t>A</a:t>
            </a:r>
            <a:r>
              <a:rPr lang="es-ES_tradnl" sz="1600" dirty="0">
                <a:effectLst/>
                <a:latin typeface="Arial" panose="020B0604020202020204" pitchFamily="34" charset="0"/>
                <a:ea typeface="Arial" panose="020B0604020202020204" pitchFamily="34" charset="0"/>
                <a:cs typeface="Times New Roman" panose="02020603050405020304" pitchFamily="18" charset="0"/>
              </a:rPr>
              <a:t>tendido por los cuerpos de bomberos de Tocaima y Agua de Dios, Brigada de Prevención y Atención de Empresas Ambientales de la CAR. </a:t>
            </a:r>
            <a:endParaRPr lang="es-CO" sz="1600" dirty="0"/>
          </a:p>
        </p:txBody>
      </p:sp>
      <p:sp>
        <p:nvSpPr>
          <p:cNvPr id="14" name="Flecha: hacia abajo 13">
            <a:extLst>
              <a:ext uri="{FF2B5EF4-FFF2-40B4-BE49-F238E27FC236}">
                <a16:creationId xmlns:a16="http://schemas.microsoft.com/office/drawing/2014/main" id="{42A345BB-D4A1-3762-8FCC-8FCEA20A3CEB}"/>
              </a:ext>
            </a:extLst>
          </p:cNvPr>
          <p:cNvSpPr/>
          <p:nvPr/>
        </p:nvSpPr>
        <p:spPr>
          <a:xfrm>
            <a:off x="1646590" y="3135800"/>
            <a:ext cx="463826" cy="33461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63037FD2-C73F-F046-BF34-EA4C33E3B30E}"/>
              </a:ext>
            </a:extLst>
          </p:cNvPr>
          <p:cNvSpPr/>
          <p:nvPr/>
        </p:nvSpPr>
        <p:spPr>
          <a:xfrm>
            <a:off x="176281" y="3510172"/>
            <a:ext cx="3644344" cy="8100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1600" dirty="0">
                <a:effectLst/>
                <a:latin typeface="Arial" panose="020B0604020202020204" pitchFamily="34" charset="0"/>
                <a:ea typeface="Arial" panose="020B0604020202020204" pitchFamily="34" charset="0"/>
                <a:cs typeface="Times New Roman" panose="02020603050405020304" pitchFamily="18" charset="0"/>
              </a:rPr>
              <a:t>Ejercito Nacional con apoyo aéreo (Fuerza Aérea), Policía Nacional y comunidad en general.</a:t>
            </a:r>
            <a:endParaRPr lang="es-CO" sz="1600" dirty="0"/>
          </a:p>
        </p:txBody>
      </p:sp>
      <p:sp>
        <p:nvSpPr>
          <p:cNvPr id="16" name="Flecha: hacia la izquierda 15">
            <a:extLst>
              <a:ext uri="{FF2B5EF4-FFF2-40B4-BE49-F238E27FC236}">
                <a16:creationId xmlns:a16="http://schemas.microsoft.com/office/drawing/2014/main" id="{801467AD-5965-5E2B-D8CD-C1C70901C9DF}"/>
              </a:ext>
            </a:extLst>
          </p:cNvPr>
          <p:cNvSpPr/>
          <p:nvPr/>
        </p:nvSpPr>
        <p:spPr>
          <a:xfrm>
            <a:off x="8484708" y="2306917"/>
            <a:ext cx="274981" cy="3379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lecha: hacia la izquierda 16">
            <a:extLst>
              <a:ext uri="{FF2B5EF4-FFF2-40B4-BE49-F238E27FC236}">
                <a16:creationId xmlns:a16="http://schemas.microsoft.com/office/drawing/2014/main" id="{205FFF11-DEC9-D41C-D160-FD713DCB7E12}"/>
              </a:ext>
            </a:extLst>
          </p:cNvPr>
          <p:cNvSpPr/>
          <p:nvPr/>
        </p:nvSpPr>
        <p:spPr>
          <a:xfrm>
            <a:off x="4045227" y="2335699"/>
            <a:ext cx="274981" cy="337930"/>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8" name="Flecha: a la derecha 17">
            <a:extLst>
              <a:ext uri="{FF2B5EF4-FFF2-40B4-BE49-F238E27FC236}">
                <a16:creationId xmlns:a16="http://schemas.microsoft.com/office/drawing/2014/main" id="{A6C1BD71-E856-8D18-0029-C14EFE52E0CA}"/>
              </a:ext>
            </a:extLst>
          </p:cNvPr>
          <p:cNvSpPr/>
          <p:nvPr/>
        </p:nvSpPr>
        <p:spPr>
          <a:xfrm>
            <a:off x="3927265" y="3749538"/>
            <a:ext cx="318052" cy="33130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pic>
        <p:nvPicPr>
          <p:cNvPr id="20" name="Imagen 19" descr="Imagen que contiene Mapa&#10;&#10;Descripción generada automáticamente">
            <a:extLst>
              <a:ext uri="{FF2B5EF4-FFF2-40B4-BE49-F238E27FC236}">
                <a16:creationId xmlns:a16="http://schemas.microsoft.com/office/drawing/2014/main" id="{F4B94F84-E5D6-7749-9AD9-19E9403B1F4A}"/>
              </a:ext>
            </a:extLst>
          </p:cNvPr>
          <p:cNvPicPr>
            <a:picLocks noChangeAspect="1"/>
          </p:cNvPicPr>
          <p:nvPr/>
        </p:nvPicPr>
        <p:blipFill>
          <a:blip r:embed="rId2"/>
          <a:stretch>
            <a:fillRect/>
          </a:stretch>
        </p:blipFill>
        <p:spPr>
          <a:xfrm>
            <a:off x="4320208" y="3347835"/>
            <a:ext cx="3825875" cy="2305050"/>
          </a:xfrm>
          <a:prstGeom prst="rect">
            <a:avLst/>
          </a:prstGeom>
          <a:ln>
            <a:noFill/>
          </a:ln>
          <a:effectLst>
            <a:outerShdw blurRad="190500" algn="tl" rotWithShape="0">
              <a:srgbClr val="000000">
                <a:alpha val="70000"/>
              </a:srgbClr>
            </a:outerShdw>
          </a:effectLst>
        </p:spPr>
      </p:pic>
      <p:pic>
        <p:nvPicPr>
          <p:cNvPr id="21" name="Imagen 20" descr="Imagen que contiene montaña, agua, frente, hombre&#10;&#10;Descripción generada automáticamente">
            <a:extLst>
              <a:ext uri="{FF2B5EF4-FFF2-40B4-BE49-F238E27FC236}">
                <a16:creationId xmlns:a16="http://schemas.microsoft.com/office/drawing/2014/main" id="{5F3EB4B2-DFC2-7A93-F613-5ACB9C2AD1E2}"/>
              </a:ext>
            </a:extLst>
          </p:cNvPr>
          <p:cNvPicPr>
            <a:picLocks noChangeAspect="1"/>
          </p:cNvPicPr>
          <p:nvPr/>
        </p:nvPicPr>
        <p:blipFill>
          <a:blip r:embed="rId3"/>
          <a:stretch>
            <a:fillRect/>
          </a:stretch>
        </p:blipFill>
        <p:spPr>
          <a:xfrm>
            <a:off x="8295866" y="4084571"/>
            <a:ext cx="3825875" cy="1965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0203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886B0B70-D2B7-8003-28BF-51163D3A7D87}"/>
              </a:ext>
            </a:extLst>
          </p:cNvPr>
          <p:cNvSpPr/>
          <p:nvPr/>
        </p:nvSpPr>
        <p:spPr>
          <a:xfrm>
            <a:off x="940909" y="1179438"/>
            <a:ext cx="2213113" cy="5168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SISMO</a:t>
            </a:r>
            <a:endParaRPr lang="es-CO" dirty="0"/>
          </a:p>
        </p:txBody>
      </p:sp>
      <p:sp>
        <p:nvSpPr>
          <p:cNvPr id="3" name="Flecha: a la derecha 2">
            <a:extLst>
              <a:ext uri="{FF2B5EF4-FFF2-40B4-BE49-F238E27FC236}">
                <a16:creationId xmlns:a16="http://schemas.microsoft.com/office/drawing/2014/main" id="{9DE17345-ECA5-EBC4-7238-314092813745}"/>
              </a:ext>
            </a:extLst>
          </p:cNvPr>
          <p:cNvSpPr/>
          <p:nvPr/>
        </p:nvSpPr>
        <p:spPr>
          <a:xfrm>
            <a:off x="3296477" y="1245702"/>
            <a:ext cx="384313" cy="291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AB990D89-CA46-E895-5764-305B7440076F}"/>
              </a:ext>
            </a:extLst>
          </p:cNvPr>
          <p:cNvSpPr/>
          <p:nvPr/>
        </p:nvSpPr>
        <p:spPr>
          <a:xfrm>
            <a:off x="3770245" y="1133058"/>
            <a:ext cx="2690192" cy="5168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CO" sz="1600" dirty="0">
                <a:effectLst/>
                <a:latin typeface="Arial" panose="020B0604020202020204" pitchFamily="34" charset="0"/>
                <a:ea typeface="Arial" panose="020B0604020202020204" pitchFamily="34" charset="0"/>
                <a:cs typeface="Times New Roman" panose="02020603050405020304" pitchFamily="18" charset="0"/>
              </a:rPr>
              <a:t>2 sismos de magnitud 2 o superior.</a:t>
            </a:r>
          </a:p>
        </p:txBody>
      </p:sp>
      <p:sp>
        <p:nvSpPr>
          <p:cNvPr id="5" name="Flecha: a la derecha 4">
            <a:extLst>
              <a:ext uri="{FF2B5EF4-FFF2-40B4-BE49-F238E27FC236}">
                <a16:creationId xmlns:a16="http://schemas.microsoft.com/office/drawing/2014/main" id="{4C445917-A083-B1D9-4242-C9C17BB1C30F}"/>
              </a:ext>
            </a:extLst>
          </p:cNvPr>
          <p:cNvSpPr/>
          <p:nvPr/>
        </p:nvSpPr>
        <p:spPr>
          <a:xfrm>
            <a:off x="6579704" y="1245702"/>
            <a:ext cx="384313" cy="29154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1FC705EC-EAA1-47C8-E19F-39C9BE8D7548}"/>
              </a:ext>
            </a:extLst>
          </p:cNvPr>
          <p:cNvSpPr/>
          <p:nvPr/>
        </p:nvSpPr>
        <p:spPr>
          <a:xfrm>
            <a:off x="7076660" y="967405"/>
            <a:ext cx="3670853" cy="8613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CO" sz="1600" dirty="0">
                <a:effectLst/>
                <a:latin typeface="Arial" panose="020B0604020202020204" pitchFamily="34" charset="0"/>
                <a:ea typeface="Arial" panose="020B0604020202020204" pitchFamily="34" charset="0"/>
                <a:cs typeface="Times New Roman" panose="02020603050405020304" pitchFamily="18" charset="0"/>
              </a:rPr>
              <a:t>Lunes, 07 de Marzo del 2022. En los últimos 7 días, Apulo tuvo 2 sismos de magnitud 2.0 o superior.</a:t>
            </a:r>
          </a:p>
        </p:txBody>
      </p:sp>
      <p:sp>
        <p:nvSpPr>
          <p:cNvPr id="7" name="Flecha: hacia abajo 6">
            <a:extLst>
              <a:ext uri="{FF2B5EF4-FFF2-40B4-BE49-F238E27FC236}">
                <a16:creationId xmlns:a16="http://schemas.microsoft.com/office/drawing/2014/main" id="{98E7E751-2AF5-229D-0D1A-FF236151B5CB}"/>
              </a:ext>
            </a:extLst>
          </p:cNvPr>
          <p:cNvSpPr/>
          <p:nvPr/>
        </p:nvSpPr>
        <p:spPr>
          <a:xfrm>
            <a:off x="8739807" y="2027580"/>
            <a:ext cx="344556" cy="344558"/>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D6B23FE3-B8FA-B2EB-6C48-BE86B3788DA9}"/>
              </a:ext>
            </a:extLst>
          </p:cNvPr>
          <p:cNvSpPr/>
          <p:nvPr/>
        </p:nvSpPr>
        <p:spPr>
          <a:xfrm>
            <a:off x="7248937" y="2570920"/>
            <a:ext cx="3670853" cy="5698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endParaRPr lang="es-CO" sz="18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800"/>
              </a:spcAft>
            </a:pPr>
            <a:r>
              <a:rPr lang="es-CO" sz="1800" dirty="0">
                <a:effectLst/>
                <a:latin typeface="Arial" panose="020B0604020202020204" pitchFamily="34" charset="0"/>
                <a:ea typeface="Arial" panose="020B0604020202020204" pitchFamily="34" charset="0"/>
                <a:cs typeface="Times New Roman" panose="02020603050405020304" pitchFamily="18" charset="0"/>
              </a:rPr>
              <a:t>3 sismos de magnitud inferior a 2.</a:t>
            </a:r>
          </a:p>
          <a:p>
            <a:pPr algn="ctr">
              <a:lnSpc>
                <a:spcPct val="107000"/>
              </a:lnSpc>
              <a:spcAft>
                <a:spcPts val="800"/>
              </a:spcAft>
            </a:pP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Flecha: hacia la izquierda 8">
            <a:extLst>
              <a:ext uri="{FF2B5EF4-FFF2-40B4-BE49-F238E27FC236}">
                <a16:creationId xmlns:a16="http://schemas.microsoft.com/office/drawing/2014/main" id="{E2F5B178-9B19-B9F2-2E88-75DBCECD757B}"/>
              </a:ext>
            </a:extLst>
          </p:cNvPr>
          <p:cNvSpPr/>
          <p:nvPr/>
        </p:nvSpPr>
        <p:spPr>
          <a:xfrm>
            <a:off x="6755289" y="2703441"/>
            <a:ext cx="384313" cy="304800"/>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9B9B3C91-27D7-A4A8-4C29-B6C7A788FDE0}"/>
              </a:ext>
            </a:extLst>
          </p:cNvPr>
          <p:cNvSpPr/>
          <p:nvPr/>
        </p:nvSpPr>
        <p:spPr>
          <a:xfrm>
            <a:off x="3853066" y="2372138"/>
            <a:ext cx="2802835" cy="10204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CO" sz="1600" dirty="0">
                <a:effectLst/>
                <a:latin typeface="Arial" panose="020B0604020202020204" pitchFamily="34" charset="0"/>
                <a:ea typeface="Arial" panose="020B0604020202020204" pitchFamily="34" charset="0"/>
                <a:cs typeface="Times New Roman" panose="02020603050405020304" pitchFamily="18" charset="0"/>
              </a:rPr>
              <a:t>También hubo 3 temblores pequeños por debajo de la magnitud 2.0 que la gente normalmente no siente.</a:t>
            </a:r>
          </a:p>
        </p:txBody>
      </p:sp>
      <p:sp>
        <p:nvSpPr>
          <p:cNvPr id="11" name="Flecha: hacia la izquierda 10">
            <a:extLst>
              <a:ext uri="{FF2B5EF4-FFF2-40B4-BE49-F238E27FC236}">
                <a16:creationId xmlns:a16="http://schemas.microsoft.com/office/drawing/2014/main" id="{B953AE24-293E-FBCB-9034-57A06966AF41}"/>
              </a:ext>
            </a:extLst>
          </p:cNvPr>
          <p:cNvSpPr/>
          <p:nvPr/>
        </p:nvSpPr>
        <p:spPr>
          <a:xfrm>
            <a:off x="3369365" y="2766391"/>
            <a:ext cx="384313" cy="304800"/>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E7DA1AF0-3097-58D6-31E4-9D6909D11C9B}"/>
              </a:ext>
            </a:extLst>
          </p:cNvPr>
          <p:cNvSpPr/>
          <p:nvPr/>
        </p:nvSpPr>
        <p:spPr>
          <a:xfrm>
            <a:off x="894523" y="2584174"/>
            <a:ext cx="2385390" cy="7156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En cuanto a movimientos sísmicos.</a:t>
            </a:r>
            <a:endParaRPr lang="es-CO" sz="1600" dirty="0"/>
          </a:p>
        </p:txBody>
      </p:sp>
      <p:sp>
        <p:nvSpPr>
          <p:cNvPr id="16" name="Flecha: hacia abajo 15">
            <a:extLst>
              <a:ext uri="{FF2B5EF4-FFF2-40B4-BE49-F238E27FC236}">
                <a16:creationId xmlns:a16="http://schemas.microsoft.com/office/drawing/2014/main" id="{0B3F7253-7C47-2AEA-0898-D05A86A7B192}"/>
              </a:ext>
            </a:extLst>
          </p:cNvPr>
          <p:cNvSpPr/>
          <p:nvPr/>
        </p:nvSpPr>
        <p:spPr>
          <a:xfrm>
            <a:off x="1974574" y="3578087"/>
            <a:ext cx="344556" cy="344558"/>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11CF1E1D-D776-7A5A-3152-03DF947A8AC4}"/>
              </a:ext>
            </a:extLst>
          </p:cNvPr>
          <p:cNvSpPr/>
          <p:nvPr/>
        </p:nvSpPr>
        <p:spPr>
          <a:xfrm>
            <a:off x="639417" y="4091609"/>
            <a:ext cx="3071192" cy="10204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A</a:t>
            </a:r>
            <a:r>
              <a:rPr lang="es-CO" sz="1600" dirty="0">
                <a:effectLst/>
                <a:latin typeface="Arial" panose="020B0604020202020204" pitchFamily="34" charset="0"/>
                <a:ea typeface="Arial" panose="020B0604020202020204" pitchFamily="34" charset="0"/>
                <a:cs typeface="Times New Roman" panose="02020603050405020304" pitchFamily="18" charset="0"/>
              </a:rPr>
              <a:t>corde con INGEOMINAS, el municipio de Apulo está catalogado dentro del rango de isoaceleraciones media.</a:t>
            </a:r>
            <a:endParaRPr lang="es-CO" sz="1600" dirty="0"/>
          </a:p>
        </p:txBody>
      </p:sp>
      <p:sp>
        <p:nvSpPr>
          <p:cNvPr id="18" name="Flecha: a la derecha 17">
            <a:extLst>
              <a:ext uri="{FF2B5EF4-FFF2-40B4-BE49-F238E27FC236}">
                <a16:creationId xmlns:a16="http://schemas.microsoft.com/office/drawing/2014/main" id="{49CBDFFF-EB26-A8E9-FF8E-6E4B747C5E8D}"/>
              </a:ext>
            </a:extLst>
          </p:cNvPr>
          <p:cNvSpPr/>
          <p:nvPr/>
        </p:nvSpPr>
        <p:spPr>
          <a:xfrm>
            <a:off x="3912702" y="4465981"/>
            <a:ext cx="318053" cy="27167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BBC83DDB-AFCE-ABC3-35D2-F149F940D5F8}"/>
              </a:ext>
            </a:extLst>
          </p:cNvPr>
          <p:cNvSpPr/>
          <p:nvPr/>
        </p:nvSpPr>
        <p:spPr>
          <a:xfrm>
            <a:off x="4379843" y="4227443"/>
            <a:ext cx="3071192" cy="7487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s decir, de factibilidad moderada y movimientos telúricos.</a:t>
            </a:r>
          </a:p>
        </p:txBody>
      </p:sp>
      <p:pic>
        <p:nvPicPr>
          <p:cNvPr id="21" name="Imagen 20">
            <a:extLst>
              <a:ext uri="{FF2B5EF4-FFF2-40B4-BE49-F238E27FC236}">
                <a16:creationId xmlns:a16="http://schemas.microsoft.com/office/drawing/2014/main" id="{F0E22090-57E7-3959-DF3C-259D36293B35}"/>
              </a:ext>
            </a:extLst>
          </p:cNvPr>
          <p:cNvPicPr>
            <a:picLocks noChangeAspect="1"/>
          </p:cNvPicPr>
          <p:nvPr/>
        </p:nvPicPr>
        <p:blipFill>
          <a:blip r:embed="rId2"/>
          <a:stretch>
            <a:fillRect/>
          </a:stretch>
        </p:blipFill>
        <p:spPr>
          <a:xfrm>
            <a:off x="8224419" y="3717238"/>
            <a:ext cx="2105025" cy="2171700"/>
          </a:xfrm>
          <a:prstGeom prst="rect">
            <a:avLst/>
          </a:prstGeom>
          <a:ln>
            <a:noFill/>
          </a:ln>
          <a:effectLst>
            <a:softEdge rad="112500"/>
          </a:effectLst>
        </p:spPr>
      </p:pic>
    </p:spTree>
    <p:extLst>
      <p:ext uri="{BB962C8B-B14F-4D97-AF65-F5344CB8AC3E}">
        <p14:creationId xmlns:p14="http://schemas.microsoft.com/office/powerpoint/2010/main" val="259400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A2C4C-3E35-A4B8-61D7-42FDE9E16378}"/>
              </a:ext>
            </a:extLst>
          </p:cNvPr>
          <p:cNvSpPr>
            <a:spLocks noGrp="1"/>
          </p:cNvSpPr>
          <p:nvPr>
            <p:ph type="title"/>
          </p:nvPr>
        </p:nvSpPr>
        <p:spPr>
          <a:xfrm>
            <a:off x="1013790" y="285090"/>
            <a:ext cx="10058400" cy="1145385"/>
          </a:xfrm>
        </p:spPr>
        <p:txBody>
          <a:bodyPr/>
          <a:lstStyle/>
          <a:p>
            <a:pPr algn="ctr"/>
            <a:r>
              <a:rPr lang="es-MX" dirty="0"/>
              <a:t>PRECIPITACION</a:t>
            </a:r>
            <a:endParaRPr lang="es-CO" dirty="0"/>
          </a:p>
        </p:txBody>
      </p:sp>
      <p:sp>
        <p:nvSpPr>
          <p:cNvPr id="10" name="Marcador de texto 9">
            <a:extLst>
              <a:ext uri="{FF2B5EF4-FFF2-40B4-BE49-F238E27FC236}">
                <a16:creationId xmlns:a16="http://schemas.microsoft.com/office/drawing/2014/main" id="{513EE502-7D95-DB9F-C5BC-C180CBCCFE56}"/>
              </a:ext>
            </a:extLst>
          </p:cNvPr>
          <p:cNvSpPr>
            <a:spLocks noGrp="1"/>
          </p:cNvSpPr>
          <p:nvPr>
            <p:ph type="body" idx="1"/>
          </p:nvPr>
        </p:nvSpPr>
        <p:spPr>
          <a:xfrm>
            <a:off x="450574" y="1902732"/>
            <a:ext cx="5374154" cy="640080"/>
          </a:xfrm>
        </p:spPr>
        <p:txBody>
          <a:bodyPr>
            <a:noAutofit/>
          </a:bodyPr>
          <a:lstStyle/>
          <a:p>
            <a:pPr marL="342900" indent="-342900">
              <a:buFont typeface="Arial" panose="020B0604020202020204" pitchFamily="34" charset="0"/>
              <a:buChar char="•"/>
            </a:pPr>
            <a:r>
              <a:rPr lang="es-MX" sz="1800" b="0" dirty="0">
                <a:solidFill>
                  <a:schemeClr val="tx1"/>
                </a:solidFill>
                <a:latin typeface="Times New Roman" panose="02020603050405020304" pitchFamily="18" charset="0"/>
                <a:cs typeface="Times New Roman" panose="02020603050405020304" pitchFamily="18" charset="0"/>
              </a:rPr>
              <a:t>Con respecto a las temporadas de lluvia se logro deducir que hay dos temporadas, donde los mayores registros se dan en los meses de:</a:t>
            </a:r>
            <a:endParaRPr lang="es-CO" sz="1800" b="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BF3B9494-E732-C543-AAAC-34C44F996B80}"/>
              </a:ext>
            </a:extLst>
          </p:cNvPr>
          <p:cNvSpPr>
            <a:spLocks noGrp="1"/>
          </p:cNvSpPr>
          <p:nvPr>
            <p:ph sz="half" idx="2"/>
          </p:nvPr>
        </p:nvSpPr>
        <p:spPr/>
        <p:txBody>
          <a:bodyPr/>
          <a:lstStyle/>
          <a:p>
            <a:endParaRPr lang="es-MX" dirty="0"/>
          </a:p>
          <a:p>
            <a:endParaRPr lang="es-CO" dirty="0"/>
          </a:p>
        </p:txBody>
      </p:sp>
      <p:sp>
        <p:nvSpPr>
          <p:cNvPr id="11" name="Marcador de texto 10">
            <a:extLst>
              <a:ext uri="{FF2B5EF4-FFF2-40B4-BE49-F238E27FC236}">
                <a16:creationId xmlns:a16="http://schemas.microsoft.com/office/drawing/2014/main" id="{162BBF28-83A5-CF31-6287-DFD09DE09368}"/>
              </a:ext>
            </a:extLst>
          </p:cNvPr>
          <p:cNvSpPr>
            <a:spLocks noGrp="1"/>
          </p:cNvSpPr>
          <p:nvPr>
            <p:ph type="body" sz="quarter" idx="3"/>
          </p:nvPr>
        </p:nvSpPr>
        <p:spPr>
          <a:xfrm>
            <a:off x="6986546" y="1630863"/>
            <a:ext cx="4754880" cy="911949"/>
          </a:xfrm>
        </p:spPr>
        <p:txBody>
          <a:bodyPr>
            <a:normAutofit/>
          </a:bodyPr>
          <a:lstStyle/>
          <a:p>
            <a:pPr marL="342900" indent="-342900">
              <a:buFont typeface="Arial" panose="020B0604020202020204" pitchFamily="34" charset="0"/>
              <a:buChar char="•"/>
            </a:pPr>
            <a:r>
              <a:rPr lang="es-MX" sz="1800" b="0" dirty="0">
                <a:solidFill>
                  <a:schemeClr val="tx1"/>
                </a:solidFill>
                <a:latin typeface="Times New Roman" panose="02020603050405020304" pitchFamily="18" charset="0"/>
                <a:cs typeface="Times New Roman" panose="02020603050405020304" pitchFamily="18" charset="0"/>
              </a:rPr>
              <a:t>Los meses donde se presentan menor registro de precipitación son:</a:t>
            </a:r>
            <a:endParaRPr lang="es-CO" sz="1800" b="0" dirty="0">
              <a:solidFill>
                <a:schemeClr val="tx1"/>
              </a:solidFill>
              <a:latin typeface="Times New Roman" panose="02020603050405020304" pitchFamily="18"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D86A1A7B-2C2A-3B4B-DBA7-6E92544436FC}"/>
              </a:ext>
            </a:extLst>
          </p:cNvPr>
          <p:cNvSpPr/>
          <p:nvPr/>
        </p:nvSpPr>
        <p:spPr>
          <a:xfrm>
            <a:off x="640941" y="3026501"/>
            <a:ext cx="2496710" cy="13781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Arial" panose="020B0604020202020204" pitchFamily="34" charset="0"/>
              <a:buChar char="•"/>
            </a:pPr>
            <a:r>
              <a:rPr lang="es-MX" dirty="0">
                <a:latin typeface="Times New Roman" panose="02020603050405020304" pitchFamily="18" charset="0"/>
                <a:cs typeface="Times New Roman" panose="02020603050405020304" pitchFamily="18" charset="0"/>
              </a:rPr>
              <a:t>Marzo</a:t>
            </a:r>
          </a:p>
          <a:p>
            <a:pPr marL="285750" indent="-285750" algn="ctr">
              <a:buFont typeface="Arial" panose="020B0604020202020204" pitchFamily="34" charset="0"/>
              <a:buChar char="•"/>
            </a:pPr>
            <a:r>
              <a:rPr lang="es-MX" dirty="0">
                <a:latin typeface="Times New Roman" panose="02020603050405020304" pitchFamily="18" charset="0"/>
                <a:cs typeface="Times New Roman" panose="02020603050405020304" pitchFamily="18" charset="0"/>
              </a:rPr>
              <a:t>Abril</a:t>
            </a:r>
          </a:p>
          <a:p>
            <a:pPr marL="285750" indent="-285750" algn="ctr">
              <a:buFont typeface="Arial" panose="020B0604020202020204" pitchFamily="34" charset="0"/>
              <a:buChar char="•"/>
            </a:pPr>
            <a:r>
              <a:rPr lang="es-MX" dirty="0">
                <a:latin typeface="Times New Roman" panose="02020603050405020304" pitchFamily="18" charset="0"/>
                <a:cs typeface="Times New Roman" panose="02020603050405020304" pitchFamily="18" charset="0"/>
              </a:rPr>
              <a:t>Mayo</a:t>
            </a:r>
            <a:endParaRPr lang="es-CO" dirty="0">
              <a:latin typeface="Times New Roman" panose="02020603050405020304" pitchFamily="18" charset="0"/>
              <a:cs typeface="Times New Roman" panose="02020603050405020304" pitchFamily="18" charset="0"/>
            </a:endParaRPr>
          </a:p>
        </p:txBody>
      </p:sp>
      <p:sp>
        <p:nvSpPr>
          <p:cNvPr id="5" name="Rectángulo: esquinas redondeadas 4">
            <a:extLst>
              <a:ext uri="{FF2B5EF4-FFF2-40B4-BE49-F238E27FC236}">
                <a16:creationId xmlns:a16="http://schemas.microsoft.com/office/drawing/2014/main" id="{EC74C0E5-9BE2-F797-6175-32F6FC5D88E4}"/>
              </a:ext>
            </a:extLst>
          </p:cNvPr>
          <p:cNvSpPr/>
          <p:nvPr/>
        </p:nvSpPr>
        <p:spPr>
          <a:xfrm>
            <a:off x="3292469" y="3015582"/>
            <a:ext cx="2377440" cy="13634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Arial" panose="020B0604020202020204" pitchFamily="34" charset="0"/>
              <a:buChar char="•"/>
            </a:pPr>
            <a:r>
              <a:rPr lang="es-MX" dirty="0">
                <a:latin typeface="Times New Roman" panose="02020603050405020304" pitchFamily="18" charset="0"/>
                <a:cs typeface="Times New Roman" panose="02020603050405020304" pitchFamily="18" charset="0"/>
              </a:rPr>
              <a:t>Noviembre </a:t>
            </a:r>
          </a:p>
          <a:p>
            <a:pPr marL="285750" indent="-285750" algn="ctr">
              <a:buFont typeface="Arial" panose="020B0604020202020204" pitchFamily="34" charset="0"/>
              <a:buChar char="•"/>
            </a:pPr>
            <a:r>
              <a:rPr lang="es-MX" dirty="0">
                <a:latin typeface="Times New Roman" panose="02020603050405020304" pitchFamily="18" charset="0"/>
                <a:cs typeface="Times New Roman" panose="02020603050405020304" pitchFamily="18" charset="0"/>
              </a:rPr>
              <a:t>Diciembre</a:t>
            </a:r>
            <a:endParaRPr lang="es-CO" dirty="0">
              <a:latin typeface="Times New Roman" panose="02020603050405020304" pitchFamily="18" charset="0"/>
              <a:cs typeface="Times New Roman" panose="02020603050405020304" pitchFamily="18" charset="0"/>
            </a:endParaRPr>
          </a:p>
        </p:txBody>
      </p:sp>
      <p:sp>
        <p:nvSpPr>
          <p:cNvPr id="13" name="Marcador de contenido 12">
            <a:extLst>
              <a:ext uri="{FF2B5EF4-FFF2-40B4-BE49-F238E27FC236}">
                <a16:creationId xmlns:a16="http://schemas.microsoft.com/office/drawing/2014/main" id="{74CE0B6D-5865-258F-208B-80C8FEB33AAC}"/>
              </a:ext>
            </a:extLst>
          </p:cNvPr>
          <p:cNvSpPr>
            <a:spLocks noGrp="1"/>
          </p:cNvSpPr>
          <p:nvPr>
            <p:ph sz="quarter" idx="4"/>
          </p:nvPr>
        </p:nvSpPr>
        <p:spPr>
          <a:xfrm>
            <a:off x="7576268" y="3187769"/>
            <a:ext cx="2674620" cy="13634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latin typeface="Times New Roman" panose="02020603050405020304" pitchFamily="18" charset="0"/>
                <a:cs typeface="Times New Roman" panose="02020603050405020304" pitchFamily="18" charset="0"/>
              </a:rPr>
              <a:t>Julio</a:t>
            </a:r>
          </a:p>
          <a:p>
            <a:pPr algn="ctr"/>
            <a:r>
              <a:rPr lang="es-MX" dirty="0">
                <a:latin typeface="Times New Roman" panose="02020603050405020304" pitchFamily="18" charset="0"/>
                <a:cs typeface="Times New Roman" panose="02020603050405020304" pitchFamily="18" charset="0"/>
              </a:rPr>
              <a:t>Agosto</a:t>
            </a:r>
            <a:endParaRPr lang="es-CO" dirty="0">
              <a:latin typeface="Times New Roman" panose="02020603050405020304" pitchFamily="18" charset="0"/>
              <a:cs typeface="Times New Roman" panose="02020603050405020304" pitchFamily="18" charset="0"/>
            </a:endParaRPr>
          </a:p>
        </p:txBody>
      </p:sp>
      <p:sp>
        <p:nvSpPr>
          <p:cNvPr id="14" name="Rectángulo: esquinas redondeadas 13">
            <a:extLst>
              <a:ext uri="{FF2B5EF4-FFF2-40B4-BE49-F238E27FC236}">
                <a16:creationId xmlns:a16="http://schemas.microsoft.com/office/drawing/2014/main" id="{C6B490ED-FC1F-1E2B-C32C-2ABB07C2B37F}"/>
              </a:ext>
            </a:extLst>
          </p:cNvPr>
          <p:cNvSpPr/>
          <p:nvPr/>
        </p:nvSpPr>
        <p:spPr>
          <a:xfrm>
            <a:off x="1331711" y="4579410"/>
            <a:ext cx="3611879" cy="13781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latin typeface="Times New Roman" panose="02020603050405020304" pitchFamily="18" charset="0"/>
                <a:cs typeface="Times New Roman" panose="02020603050405020304" pitchFamily="18" charset="0"/>
              </a:rPr>
              <a:t>En algunos meses se incluye el mes de:</a:t>
            </a:r>
          </a:p>
          <a:p>
            <a:pPr algn="ctr"/>
            <a:endParaRPr lang="es-MX"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es-MX" dirty="0">
                <a:latin typeface="Times New Roman" panose="02020603050405020304" pitchFamily="18" charset="0"/>
                <a:cs typeface="Times New Roman" panose="02020603050405020304" pitchFamily="18" charset="0"/>
              </a:rPr>
              <a:t>Octubre</a:t>
            </a:r>
            <a:endParaRPr lang="es-CO" dirty="0">
              <a:latin typeface="Times New Roman" panose="02020603050405020304" pitchFamily="18" charset="0"/>
              <a:cs typeface="Times New Roman" panose="02020603050405020304" pitchFamily="18" charset="0"/>
            </a:endParaRPr>
          </a:p>
        </p:txBody>
      </p:sp>
      <p:cxnSp>
        <p:nvCxnSpPr>
          <p:cNvPr id="16" name="Conector recto 15">
            <a:extLst>
              <a:ext uri="{FF2B5EF4-FFF2-40B4-BE49-F238E27FC236}">
                <a16:creationId xmlns:a16="http://schemas.microsoft.com/office/drawing/2014/main" id="{3579F683-4BCD-F4DF-2426-3DD42CC61210}"/>
              </a:ext>
            </a:extLst>
          </p:cNvPr>
          <p:cNvCxnSpPr>
            <a:cxnSpLocks/>
          </p:cNvCxnSpPr>
          <p:nvPr/>
        </p:nvCxnSpPr>
        <p:spPr>
          <a:xfrm>
            <a:off x="6255026" y="1762539"/>
            <a:ext cx="0" cy="193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F0D3123-0059-CD58-4BAB-9F12BB232B9A}"/>
              </a:ext>
            </a:extLst>
          </p:cNvPr>
          <p:cNvCxnSpPr>
            <a:cxnSpLocks/>
          </p:cNvCxnSpPr>
          <p:nvPr/>
        </p:nvCxnSpPr>
        <p:spPr>
          <a:xfrm>
            <a:off x="6255026" y="4214229"/>
            <a:ext cx="0" cy="2332345"/>
          </a:xfrm>
          <a:prstGeom prst="line">
            <a:avLst/>
          </a:prstGeom>
        </p:spPr>
        <p:style>
          <a:lnRef idx="1">
            <a:schemeClr val="accent1"/>
          </a:lnRef>
          <a:fillRef idx="0">
            <a:schemeClr val="accent1"/>
          </a:fillRef>
          <a:effectRef idx="0">
            <a:schemeClr val="accent1"/>
          </a:effectRef>
          <a:fontRef idx="minor">
            <a:schemeClr val="tx1"/>
          </a:fontRef>
        </p:style>
      </p:cxnSp>
      <p:sp>
        <p:nvSpPr>
          <p:cNvPr id="21" name="Diagrama de flujo: conector 20">
            <a:extLst>
              <a:ext uri="{FF2B5EF4-FFF2-40B4-BE49-F238E27FC236}">
                <a16:creationId xmlns:a16="http://schemas.microsoft.com/office/drawing/2014/main" id="{C3A77C6F-714E-28C9-A781-E125BFA0C247}"/>
              </a:ext>
            </a:extLst>
          </p:cNvPr>
          <p:cNvSpPr/>
          <p:nvPr/>
        </p:nvSpPr>
        <p:spPr>
          <a:xfrm>
            <a:off x="6149011" y="3803357"/>
            <a:ext cx="212029" cy="238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2" name="Conector recto 21">
            <a:extLst>
              <a:ext uri="{FF2B5EF4-FFF2-40B4-BE49-F238E27FC236}">
                <a16:creationId xmlns:a16="http://schemas.microsoft.com/office/drawing/2014/main" id="{68B3D1C9-42EB-BF5F-E5FE-A5EE73E58326}"/>
              </a:ext>
            </a:extLst>
          </p:cNvPr>
          <p:cNvCxnSpPr>
            <a:cxnSpLocks/>
          </p:cNvCxnSpPr>
          <p:nvPr/>
        </p:nvCxnSpPr>
        <p:spPr>
          <a:xfrm>
            <a:off x="139148" y="1500528"/>
            <a:ext cx="26190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7C666FCB-132A-1023-AFE4-CAEF767E4577}"/>
              </a:ext>
            </a:extLst>
          </p:cNvPr>
          <p:cNvCxnSpPr>
            <a:cxnSpLocks/>
          </p:cNvCxnSpPr>
          <p:nvPr/>
        </p:nvCxnSpPr>
        <p:spPr>
          <a:xfrm>
            <a:off x="3137650" y="1500528"/>
            <a:ext cx="2958350" cy="18110"/>
          </a:xfrm>
          <a:prstGeom prst="line">
            <a:avLst/>
          </a:prstGeom>
        </p:spPr>
        <p:style>
          <a:lnRef idx="1">
            <a:schemeClr val="accent1"/>
          </a:lnRef>
          <a:fillRef idx="0">
            <a:schemeClr val="accent1"/>
          </a:fillRef>
          <a:effectRef idx="0">
            <a:schemeClr val="accent1"/>
          </a:effectRef>
          <a:fontRef idx="minor">
            <a:schemeClr val="tx1"/>
          </a:fontRef>
        </p:style>
      </p:cxnSp>
      <p:sp>
        <p:nvSpPr>
          <p:cNvPr id="26" name="Diagrama de flujo: conector 25">
            <a:extLst>
              <a:ext uri="{FF2B5EF4-FFF2-40B4-BE49-F238E27FC236}">
                <a16:creationId xmlns:a16="http://schemas.microsoft.com/office/drawing/2014/main" id="{83D7F715-50A6-EB15-CD1F-459848EDF701}"/>
              </a:ext>
            </a:extLst>
          </p:cNvPr>
          <p:cNvSpPr/>
          <p:nvPr/>
        </p:nvSpPr>
        <p:spPr>
          <a:xfrm>
            <a:off x="2852734" y="1399298"/>
            <a:ext cx="168837" cy="21326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Diagrama de flujo: conector 27">
            <a:extLst>
              <a:ext uri="{FF2B5EF4-FFF2-40B4-BE49-F238E27FC236}">
                <a16:creationId xmlns:a16="http://schemas.microsoft.com/office/drawing/2014/main" id="{E65469F9-4B22-110D-83EF-C385D322BF8B}"/>
              </a:ext>
            </a:extLst>
          </p:cNvPr>
          <p:cNvSpPr/>
          <p:nvPr/>
        </p:nvSpPr>
        <p:spPr>
          <a:xfrm>
            <a:off x="6149011" y="1424714"/>
            <a:ext cx="168836" cy="18784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2" name="Conector recto 31">
            <a:extLst>
              <a:ext uri="{FF2B5EF4-FFF2-40B4-BE49-F238E27FC236}">
                <a16:creationId xmlns:a16="http://schemas.microsoft.com/office/drawing/2014/main" id="{EDD20D89-03BA-2CE9-ED95-E73DA35620AC}"/>
              </a:ext>
            </a:extLst>
          </p:cNvPr>
          <p:cNvCxnSpPr>
            <a:cxnSpLocks/>
          </p:cNvCxnSpPr>
          <p:nvPr/>
        </p:nvCxnSpPr>
        <p:spPr>
          <a:xfrm>
            <a:off x="6573078" y="1534147"/>
            <a:ext cx="26071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A449606-5801-14EB-8BE7-29F6509015D8}"/>
              </a:ext>
            </a:extLst>
          </p:cNvPr>
          <p:cNvCxnSpPr>
            <a:cxnSpLocks/>
          </p:cNvCxnSpPr>
          <p:nvPr/>
        </p:nvCxnSpPr>
        <p:spPr>
          <a:xfrm flipV="1">
            <a:off x="9621078" y="1520353"/>
            <a:ext cx="2437870" cy="6039"/>
          </a:xfrm>
          <a:prstGeom prst="line">
            <a:avLst/>
          </a:prstGeom>
        </p:spPr>
        <p:style>
          <a:lnRef idx="1">
            <a:schemeClr val="accent1"/>
          </a:lnRef>
          <a:fillRef idx="0">
            <a:schemeClr val="accent1"/>
          </a:fillRef>
          <a:effectRef idx="0">
            <a:schemeClr val="accent1"/>
          </a:effectRef>
          <a:fontRef idx="minor">
            <a:schemeClr val="tx1"/>
          </a:fontRef>
        </p:style>
      </p:cxnSp>
      <p:sp>
        <p:nvSpPr>
          <p:cNvPr id="39" name="Diagrama de flujo: conector 38">
            <a:extLst>
              <a:ext uri="{FF2B5EF4-FFF2-40B4-BE49-F238E27FC236}">
                <a16:creationId xmlns:a16="http://schemas.microsoft.com/office/drawing/2014/main" id="{9F8EC780-D4B3-B869-4DBE-1BD116305A48}"/>
              </a:ext>
            </a:extLst>
          </p:cNvPr>
          <p:cNvSpPr/>
          <p:nvPr/>
        </p:nvSpPr>
        <p:spPr>
          <a:xfrm>
            <a:off x="9293216" y="1459285"/>
            <a:ext cx="212029" cy="18784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Diagrama de flujo: conector 39">
            <a:extLst>
              <a:ext uri="{FF2B5EF4-FFF2-40B4-BE49-F238E27FC236}">
                <a16:creationId xmlns:a16="http://schemas.microsoft.com/office/drawing/2014/main" id="{527A187B-5AEB-F2F5-E1E3-1CCF85F762F8}"/>
              </a:ext>
            </a:extLst>
          </p:cNvPr>
          <p:cNvSpPr/>
          <p:nvPr/>
        </p:nvSpPr>
        <p:spPr>
          <a:xfrm>
            <a:off x="2852734" y="1399297"/>
            <a:ext cx="212029" cy="238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50" name="Picture 2" descr="Personaje De Dibujos Animados Que Corre En La Precipitación Nube Linda En  El Ejemplo De Los Vidrios Stock de ilustración - Ilustración de lindo,  tarde: 88496082">
            <a:extLst>
              <a:ext uri="{FF2B5EF4-FFF2-40B4-BE49-F238E27FC236}">
                <a16:creationId xmlns:a16="http://schemas.microsoft.com/office/drawing/2014/main" id="{FE1655C6-9E60-4B7A-AFE8-53E257FEA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68" y="164655"/>
            <a:ext cx="1119794" cy="10288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Imagen 41">
            <a:extLst>
              <a:ext uri="{FF2B5EF4-FFF2-40B4-BE49-F238E27FC236}">
                <a16:creationId xmlns:a16="http://schemas.microsoft.com/office/drawing/2014/main" id="{3CFC7476-84B4-37A2-85BF-8D4D57334294}"/>
              </a:ext>
            </a:extLst>
          </p:cNvPr>
          <p:cNvPicPr>
            <a:picLocks noChangeAspect="1"/>
          </p:cNvPicPr>
          <p:nvPr/>
        </p:nvPicPr>
        <p:blipFill>
          <a:blip r:embed="rId3"/>
          <a:stretch>
            <a:fillRect/>
          </a:stretch>
        </p:blipFill>
        <p:spPr>
          <a:xfrm>
            <a:off x="9172493" y="4666247"/>
            <a:ext cx="2156790" cy="1620996"/>
          </a:xfrm>
          <a:prstGeom prst="rect">
            <a:avLst/>
          </a:prstGeom>
          <a:ln>
            <a:noFill/>
          </a:ln>
          <a:effectLst>
            <a:softEdge rad="112500"/>
          </a:effectLst>
        </p:spPr>
      </p:pic>
      <p:pic>
        <p:nvPicPr>
          <p:cNvPr id="43" name="Imagen 42" descr="Alcaldia de Apulo  Cundinamarca">
            <a:extLst>
              <a:ext uri="{FF2B5EF4-FFF2-40B4-BE49-F238E27FC236}">
                <a16:creationId xmlns:a16="http://schemas.microsoft.com/office/drawing/2014/main" id="{6A77BC94-C33D-3857-25B6-AC7335DFBD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26744" y="147860"/>
            <a:ext cx="932204" cy="857803"/>
          </a:xfrm>
          <a:prstGeom prst="rect">
            <a:avLst/>
          </a:prstGeom>
          <a:noFill/>
          <a:ln>
            <a:noFill/>
          </a:ln>
        </p:spPr>
      </p:pic>
    </p:spTree>
    <p:extLst>
      <p:ext uri="{BB962C8B-B14F-4D97-AF65-F5344CB8AC3E}">
        <p14:creationId xmlns:p14="http://schemas.microsoft.com/office/powerpoint/2010/main" val="2620365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31A355FF-842A-3270-C087-77BF29A710BA}"/>
              </a:ext>
            </a:extLst>
          </p:cNvPr>
          <p:cNvSpPr/>
          <p:nvPr/>
        </p:nvSpPr>
        <p:spPr>
          <a:xfrm>
            <a:off x="344555" y="523457"/>
            <a:ext cx="3127513" cy="5830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INUNDACIONES</a:t>
            </a:r>
            <a:endParaRPr lang="es-CO" dirty="0"/>
          </a:p>
        </p:txBody>
      </p:sp>
      <p:sp>
        <p:nvSpPr>
          <p:cNvPr id="3" name="Flecha: a la derecha 2">
            <a:extLst>
              <a:ext uri="{FF2B5EF4-FFF2-40B4-BE49-F238E27FC236}">
                <a16:creationId xmlns:a16="http://schemas.microsoft.com/office/drawing/2014/main" id="{714F3F41-B2B7-DF89-4005-9165EF4E893B}"/>
              </a:ext>
            </a:extLst>
          </p:cNvPr>
          <p:cNvSpPr/>
          <p:nvPr/>
        </p:nvSpPr>
        <p:spPr>
          <a:xfrm>
            <a:off x="3591324" y="669229"/>
            <a:ext cx="331304" cy="42406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C01D0252-7869-E3C8-80CA-53F08BC4C55E}"/>
              </a:ext>
            </a:extLst>
          </p:cNvPr>
          <p:cNvSpPr/>
          <p:nvPr/>
        </p:nvSpPr>
        <p:spPr>
          <a:xfrm>
            <a:off x="4015422" y="556599"/>
            <a:ext cx="3260036" cy="7023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rPr>
              <a:t>Emergencia por desbordamiento del río Apulo en el año 2015.</a:t>
            </a:r>
            <a:endParaRPr lang="es-CO" sz="1600" dirty="0"/>
          </a:p>
        </p:txBody>
      </p:sp>
      <p:sp>
        <p:nvSpPr>
          <p:cNvPr id="5" name="Flecha: a la derecha 4">
            <a:extLst>
              <a:ext uri="{FF2B5EF4-FFF2-40B4-BE49-F238E27FC236}">
                <a16:creationId xmlns:a16="http://schemas.microsoft.com/office/drawing/2014/main" id="{1FC1B051-0F6C-D307-4B71-C97B8CCD3BB2}"/>
              </a:ext>
            </a:extLst>
          </p:cNvPr>
          <p:cNvSpPr/>
          <p:nvPr/>
        </p:nvSpPr>
        <p:spPr>
          <a:xfrm>
            <a:off x="7441111" y="695748"/>
            <a:ext cx="331304" cy="42406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38283151-C248-0A93-F5A9-D6FCB8DE9CF8}"/>
              </a:ext>
            </a:extLst>
          </p:cNvPr>
          <p:cNvSpPr/>
          <p:nvPr/>
        </p:nvSpPr>
        <p:spPr>
          <a:xfrm>
            <a:off x="7878429" y="556595"/>
            <a:ext cx="3432309" cy="7023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rPr>
              <a:t>P</a:t>
            </a:r>
            <a:r>
              <a:rPr lang="es-CO" sz="1600" dirty="0">
                <a:effectLst/>
                <a:latin typeface="Arial" panose="020B0604020202020204" pitchFamily="34" charset="0"/>
                <a:ea typeface="Arial" panose="020B0604020202020204" pitchFamily="34" charset="0"/>
              </a:rPr>
              <a:t>resentada por incremento en las precipitaciones en el casco urbano del municipio de Apulo .</a:t>
            </a:r>
            <a:endParaRPr lang="es-CO" sz="1600" dirty="0"/>
          </a:p>
        </p:txBody>
      </p:sp>
      <p:sp>
        <p:nvSpPr>
          <p:cNvPr id="7" name="Flecha: hacia abajo 6">
            <a:extLst>
              <a:ext uri="{FF2B5EF4-FFF2-40B4-BE49-F238E27FC236}">
                <a16:creationId xmlns:a16="http://schemas.microsoft.com/office/drawing/2014/main" id="{650034FB-7403-D689-1F3E-6A91691A7A7D}"/>
              </a:ext>
            </a:extLst>
          </p:cNvPr>
          <p:cNvSpPr/>
          <p:nvPr/>
        </p:nvSpPr>
        <p:spPr>
          <a:xfrm>
            <a:off x="9283162" y="1398107"/>
            <a:ext cx="424069" cy="291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280DE58D-C952-4F15-D4AA-65D24A500131}"/>
              </a:ext>
            </a:extLst>
          </p:cNvPr>
          <p:cNvSpPr/>
          <p:nvPr/>
        </p:nvSpPr>
        <p:spPr>
          <a:xfrm>
            <a:off x="8077197" y="1765858"/>
            <a:ext cx="3432309" cy="80838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Arial" panose="020B0604020202020204" pitchFamily="34" charset="0"/>
              <a:cs typeface="Arial" panose="020B0604020202020204" pitchFamily="34" charset="0"/>
            </a:endParaRPr>
          </a:p>
          <a:p>
            <a:pPr algn="ctr"/>
            <a:r>
              <a:rPr lang="es-CO" sz="1600" dirty="0">
                <a:latin typeface="Arial" panose="020B0604020202020204" pitchFamily="34" charset="0"/>
                <a:ea typeface="Arial" panose="020B0604020202020204" pitchFamily="34" charset="0"/>
                <a:cs typeface="Arial" panose="020B0604020202020204" pitchFamily="34" charset="0"/>
              </a:rPr>
              <a:t>En el b</a:t>
            </a:r>
            <a:r>
              <a:rPr lang="es-CO" sz="1600" dirty="0">
                <a:effectLst/>
                <a:latin typeface="Arial" panose="020B0604020202020204" pitchFamily="34" charset="0"/>
                <a:ea typeface="Arial" panose="020B0604020202020204" pitchFamily="34" charset="0"/>
                <a:cs typeface="Arial" panose="020B0604020202020204" pitchFamily="34" charset="0"/>
              </a:rPr>
              <a:t>arrio El Campin, generando un nivel de riesgo alto., en las coordenadas N 991575, E 942912.</a:t>
            </a: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a:p>
            <a:pPr algn="ctr"/>
            <a:endParaRPr lang="es-CO" sz="1600" dirty="0"/>
          </a:p>
        </p:txBody>
      </p:sp>
      <p:sp>
        <p:nvSpPr>
          <p:cNvPr id="9" name="Flecha: hacia la izquierda 8">
            <a:extLst>
              <a:ext uri="{FF2B5EF4-FFF2-40B4-BE49-F238E27FC236}">
                <a16:creationId xmlns:a16="http://schemas.microsoft.com/office/drawing/2014/main" id="{9E4BDE4B-45B3-69B0-D892-6D62B9CCFC12}"/>
              </a:ext>
            </a:extLst>
          </p:cNvPr>
          <p:cNvSpPr/>
          <p:nvPr/>
        </p:nvSpPr>
        <p:spPr>
          <a:xfrm>
            <a:off x="7484206" y="1944758"/>
            <a:ext cx="331304" cy="42406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A32E68AE-3574-4B4E-C583-8E53344CB751}"/>
              </a:ext>
            </a:extLst>
          </p:cNvPr>
          <p:cNvSpPr/>
          <p:nvPr/>
        </p:nvSpPr>
        <p:spPr>
          <a:xfrm>
            <a:off x="4114804" y="1769166"/>
            <a:ext cx="3260036" cy="7023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Las zonas en peligro de inundación están localizadas en tres sectores:</a:t>
            </a:r>
            <a:endParaRPr lang="es-CO" sz="1600" dirty="0"/>
          </a:p>
        </p:txBody>
      </p:sp>
      <p:sp>
        <p:nvSpPr>
          <p:cNvPr id="11" name="Flecha: hacia la izquierda 10">
            <a:extLst>
              <a:ext uri="{FF2B5EF4-FFF2-40B4-BE49-F238E27FC236}">
                <a16:creationId xmlns:a16="http://schemas.microsoft.com/office/drawing/2014/main" id="{3F455BD8-9297-32CA-04BF-355A6103371D}"/>
              </a:ext>
            </a:extLst>
          </p:cNvPr>
          <p:cNvSpPr/>
          <p:nvPr/>
        </p:nvSpPr>
        <p:spPr>
          <a:xfrm>
            <a:off x="3680790" y="1958016"/>
            <a:ext cx="331304" cy="424068"/>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4192547A-8797-D50E-5E8F-04B40F9F6455}"/>
              </a:ext>
            </a:extLst>
          </p:cNvPr>
          <p:cNvSpPr/>
          <p:nvPr/>
        </p:nvSpPr>
        <p:spPr>
          <a:xfrm>
            <a:off x="221973" y="1576987"/>
            <a:ext cx="3372675" cy="12059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l primero se ubica en límites de las veredas Naranjal y Palenque, en el punto de intersección entre el río Apulo y la quebrada La Yegüera.</a:t>
            </a:r>
            <a:endParaRPr lang="es-CO" sz="1600" dirty="0"/>
          </a:p>
        </p:txBody>
      </p:sp>
      <p:sp>
        <p:nvSpPr>
          <p:cNvPr id="13" name="Flecha: hacia abajo 12">
            <a:extLst>
              <a:ext uri="{FF2B5EF4-FFF2-40B4-BE49-F238E27FC236}">
                <a16:creationId xmlns:a16="http://schemas.microsoft.com/office/drawing/2014/main" id="{D303B659-FD34-4092-8DB7-E4A05589B076}"/>
              </a:ext>
            </a:extLst>
          </p:cNvPr>
          <p:cNvSpPr/>
          <p:nvPr/>
        </p:nvSpPr>
        <p:spPr>
          <a:xfrm>
            <a:off x="1696275" y="2875710"/>
            <a:ext cx="424069" cy="29154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0806BB76-6CB6-AC48-3EBC-41F82B3D0556}"/>
              </a:ext>
            </a:extLst>
          </p:cNvPr>
          <p:cNvSpPr/>
          <p:nvPr/>
        </p:nvSpPr>
        <p:spPr>
          <a:xfrm>
            <a:off x="253508" y="3215204"/>
            <a:ext cx="3339550" cy="12059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l segundo bordeando el lado derecho del casco urbano en el punto de intersección entre los ríos Bogotá y Apulo, bordeando Palenque, Socotá y El Trueno.</a:t>
            </a:r>
            <a:endParaRPr lang="es-CO" sz="1600" dirty="0"/>
          </a:p>
        </p:txBody>
      </p:sp>
      <p:sp>
        <p:nvSpPr>
          <p:cNvPr id="15" name="Flecha: a la derecha 14">
            <a:extLst>
              <a:ext uri="{FF2B5EF4-FFF2-40B4-BE49-F238E27FC236}">
                <a16:creationId xmlns:a16="http://schemas.microsoft.com/office/drawing/2014/main" id="{2CE14361-F1F6-E9AA-055D-E44770797422}"/>
              </a:ext>
            </a:extLst>
          </p:cNvPr>
          <p:cNvSpPr/>
          <p:nvPr/>
        </p:nvSpPr>
        <p:spPr>
          <a:xfrm>
            <a:off x="3755555" y="3606143"/>
            <a:ext cx="331304" cy="42406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BEBF2DB2-C548-25E1-B75D-BA504D6305F7}"/>
              </a:ext>
            </a:extLst>
          </p:cNvPr>
          <p:cNvSpPr/>
          <p:nvPr/>
        </p:nvSpPr>
        <p:spPr>
          <a:xfrm>
            <a:off x="4156539" y="3384166"/>
            <a:ext cx="3372661" cy="9541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El tercero en ambas márgenes del río </a:t>
            </a:r>
            <a:r>
              <a:rPr lang="es-CO" sz="1600" dirty="0" err="1">
                <a:effectLst/>
                <a:latin typeface="Arial" panose="020B0604020202020204" pitchFamily="34" charset="0"/>
                <a:ea typeface="Arial" panose="020B0604020202020204" pitchFamily="34" charset="0"/>
                <a:cs typeface="Times New Roman" panose="02020603050405020304" pitchFamily="18" charset="0"/>
              </a:rPr>
              <a:t>Calandaima</a:t>
            </a:r>
            <a:r>
              <a:rPr lang="es-CO" sz="1600" dirty="0">
                <a:effectLst/>
                <a:latin typeface="Arial" panose="020B0604020202020204" pitchFamily="34" charset="0"/>
                <a:ea typeface="Arial" panose="020B0604020202020204" pitchFamily="34" charset="0"/>
                <a:cs typeface="Times New Roman" panose="02020603050405020304" pitchFamily="18" charset="0"/>
              </a:rPr>
              <a:t> en San Antonio, Santa Ana, El Parral y La Pita</a:t>
            </a:r>
            <a:r>
              <a:rPr lang="es-CO" sz="1800" dirty="0">
                <a:effectLst/>
                <a:latin typeface="Arial" panose="020B0604020202020204" pitchFamily="34" charset="0"/>
                <a:ea typeface="Arial" panose="020B0604020202020204" pitchFamily="34" charset="0"/>
                <a:cs typeface="Times New Roman" panose="02020603050405020304" pitchFamily="18" charset="0"/>
              </a:rPr>
              <a:t>.</a:t>
            </a:r>
          </a:p>
          <a:p>
            <a:pPr algn="ctr"/>
            <a:endParaRPr lang="es-CO" sz="1600" dirty="0"/>
          </a:p>
        </p:txBody>
      </p:sp>
      <p:sp>
        <p:nvSpPr>
          <p:cNvPr id="17" name="Flecha: a la derecha 16">
            <a:extLst>
              <a:ext uri="{FF2B5EF4-FFF2-40B4-BE49-F238E27FC236}">
                <a16:creationId xmlns:a16="http://schemas.microsoft.com/office/drawing/2014/main" id="{94747E05-8CA5-36B1-5880-A2A4AF7244D1}"/>
              </a:ext>
            </a:extLst>
          </p:cNvPr>
          <p:cNvSpPr/>
          <p:nvPr/>
        </p:nvSpPr>
        <p:spPr>
          <a:xfrm>
            <a:off x="7630077" y="3649109"/>
            <a:ext cx="331304" cy="42406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7C196359-91E9-89CD-263F-E60978015C62}"/>
              </a:ext>
            </a:extLst>
          </p:cNvPr>
          <p:cNvSpPr/>
          <p:nvPr/>
        </p:nvSpPr>
        <p:spPr>
          <a:xfrm>
            <a:off x="2390388" y="4887964"/>
            <a:ext cx="5330712" cy="11960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l segundo bordeando el lado derecho del casco urbano en el punto de intersección entre los ríos Bogotá y Apulo, bordeando las veredas Palenque, Socotá y El Trueno, en un sector de las J.A.C. La Meseta, La Naveta, Guacamayas  y La Cumbre. </a:t>
            </a:r>
          </a:p>
          <a:p>
            <a:pPr algn="ctr"/>
            <a:endParaRPr lang="es-CO" sz="1600" dirty="0"/>
          </a:p>
        </p:txBody>
      </p:sp>
    </p:spTree>
    <p:extLst>
      <p:ext uri="{BB962C8B-B14F-4D97-AF65-F5344CB8AC3E}">
        <p14:creationId xmlns:p14="http://schemas.microsoft.com/office/powerpoint/2010/main" val="2452828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051D773-95BD-641D-D23D-137FD285796F}"/>
              </a:ext>
            </a:extLst>
          </p:cNvPr>
          <p:cNvSpPr/>
          <p:nvPr/>
        </p:nvSpPr>
        <p:spPr>
          <a:xfrm>
            <a:off x="874648" y="301108"/>
            <a:ext cx="3372661" cy="9541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Para el caso de las áreas expuestas a amenazas de riesgos por inundaciones se cuantifico un área 701,81 Ha (5,73%). </a:t>
            </a:r>
            <a:endParaRPr lang="es-CO" sz="1600" dirty="0"/>
          </a:p>
        </p:txBody>
      </p:sp>
      <p:sp>
        <p:nvSpPr>
          <p:cNvPr id="3" name="Flecha: hacia abajo 2">
            <a:extLst>
              <a:ext uri="{FF2B5EF4-FFF2-40B4-BE49-F238E27FC236}">
                <a16:creationId xmlns:a16="http://schemas.microsoft.com/office/drawing/2014/main" id="{A9EA50B0-4E05-07D9-8E2D-3CF72E5ED18D}"/>
              </a:ext>
            </a:extLst>
          </p:cNvPr>
          <p:cNvSpPr/>
          <p:nvPr/>
        </p:nvSpPr>
        <p:spPr>
          <a:xfrm>
            <a:off x="2348943" y="1340072"/>
            <a:ext cx="424069" cy="291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A642E8CC-27A1-01D8-7C0B-CC35B1A80840}"/>
              </a:ext>
            </a:extLst>
          </p:cNvPr>
          <p:cNvSpPr/>
          <p:nvPr/>
        </p:nvSpPr>
        <p:spPr>
          <a:xfrm>
            <a:off x="874649" y="1707210"/>
            <a:ext cx="3372661" cy="11960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L</a:t>
            </a:r>
            <a:r>
              <a:rPr lang="es-CO" sz="1600" dirty="0">
                <a:effectLst/>
                <a:latin typeface="Arial" panose="020B0604020202020204" pitchFamily="34" charset="0"/>
                <a:ea typeface="Arial" panose="020B0604020202020204" pitchFamily="34" charset="0"/>
                <a:cs typeface="Times New Roman" panose="02020603050405020304" pitchFamily="18" charset="0"/>
              </a:rPr>
              <a:t>ocalizadas en tres sectores, el primero se localiza en límites de la vereda Naranjal y Palenque, en extremidades de las J.A.C., la Vega y Naranjal.</a:t>
            </a:r>
            <a:endParaRPr lang="es-CO" sz="1600" dirty="0"/>
          </a:p>
        </p:txBody>
      </p:sp>
      <p:sp>
        <p:nvSpPr>
          <p:cNvPr id="5" name="Rectángulo: esquinas redondeadas 4">
            <a:extLst>
              <a:ext uri="{FF2B5EF4-FFF2-40B4-BE49-F238E27FC236}">
                <a16:creationId xmlns:a16="http://schemas.microsoft.com/office/drawing/2014/main" id="{4D718D1A-95D5-86A7-D301-45934B6CDE86}"/>
              </a:ext>
            </a:extLst>
          </p:cNvPr>
          <p:cNvSpPr/>
          <p:nvPr/>
        </p:nvSpPr>
        <p:spPr>
          <a:xfrm>
            <a:off x="129206" y="3371261"/>
            <a:ext cx="4863548" cy="12143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l segundo bordeando el lado derecho del casco urbano en el punto de intersección entre los ríos Bogotá y Apulo, bordeando las veredas Palenque, Socotá y El Trueno, en un sector de las J.A.C. La Meseta, La Naveta, Guacamayas  y La Cumbre. </a:t>
            </a:r>
          </a:p>
          <a:p>
            <a:pPr algn="ctr"/>
            <a:endParaRPr lang="es-CO" sz="1600" dirty="0"/>
          </a:p>
        </p:txBody>
      </p:sp>
      <p:sp>
        <p:nvSpPr>
          <p:cNvPr id="6" name="Flecha: hacia abajo 5">
            <a:extLst>
              <a:ext uri="{FF2B5EF4-FFF2-40B4-BE49-F238E27FC236}">
                <a16:creationId xmlns:a16="http://schemas.microsoft.com/office/drawing/2014/main" id="{BBBEFC80-8556-F960-2703-5925010F0EE5}"/>
              </a:ext>
            </a:extLst>
          </p:cNvPr>
          <p:cNvSpPr/>
          <p:nvPr/>
        </p:nvSpPr>
        <p:spPr>
          <a:xfrm>
            <a:off x="2339001" y="2978831"/>
            <a:ext cx="424069" cy="29154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7" name="Flecha: hacia abajo 6">
            <a:extLst>
              <a:ext uri="{FF2B5EF4-FFF2-40B4-BE49-F238E27FC236}">
                <a16:creationId xmlns:a16="http://schemas.microsoft.com/office/drawing/2014/main" id="{B78094E7-6FDF-1ADD-F70F-CC1D16CC09E4}"/>
              </a:ext>
            </a:extLst>
          </p:cNvPr>
          <p:cNvSpPr/>
          <p:nvPr/>
        </p:nvSpPr>
        <p:spPr>
          <a:xfrm>
            <a:off x="2339000" y="4727690"/>
            <a:ext cx="424069" cy="291547"/>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F143855F-A2C3-47B6-C0A0-E6AC433E6785}"/>
              </a:ext>
            </a:extLst>
          </p:cNvPr>
          <p:cNvSpPr/>
          <p:nvPr/>
        </p:nvSpPr>
        <p:spPr>
          <a:xfrm>
            <a:off x="129206" y="5171220"/>
            <a:ext cx="4863548" cy="12143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El tercer y último se encuentra en ambas márgenes del rio </a:t>
            </a:r>
            <a:r>
              <a:rPr lang="es-CO" sz="1600" dirty="0" err="1">
                <a:effectLst/>
                <a:latin typeface="Arial" panose="020B0604020202020204" pitchFamily="34" charset="0"/>
                <a:ea typeface="Arial" panose="020B0604020202020204" pitchFamily="34" charset="0"/>
                <a:cs typeface="Times New Roman" panose="02020603050405020304" pitchFamily="18" charset="0"/>
              </a:rPr>
              <a:t>Calandaima</a:t>
            </a:r>
            <a:r>
              <a:rPr lang="es-CO" sz="1600" dirty="0">
                <a:effectLst/>
                <a:latin typeface="Arial" panose="020B0604020202020204" pitchFamily="34" charset="0"/>
                <a:ea typeface="Arial" panose="020B0604020202020204" pitchFamily="34" charset="0"/>
                <a:cs typeface="Times New Roman" panose="02020603050405020304" pitchFamily="18" charset="0"/>
              </a:rPr>
              <a:t> en las veredas san Antonio y Chontaduro específicamente en las J.A.C., San Antonio, Santa Ana, El parral y La Pita.  </a:t>
            </a:r>
          </a:p>
          <a:p>
            <a:pPr algn="ctr"/>
            <a:endParaRPr lang="es-CO" sz="1600" dirty="0"/>
          </a:p>
        </p:txBody>
      </p:sp>
      <p:cxnSp>
        <p:nvCxnSpPr>
          <p:cNvPr id="10" name="Conector recto 9">
            <a:extLst>
              <a:ext uri="{FF2B5EF4-FFF2-40B4-BE49-F238E27FC236}">
                <a16:creationId xmlns:a16="http://schemas.microsoft.com/office/drawing/2014/main" id="{7C025EAA-78F4-492F-7D1B-A08D976F2394}"/>
              </a:ext>
            </a:extLst>
          </p:cNvPr>
          <p:cNvCxnSpPr/>
          <p:nvPr/>
        </p:nvCxnSpPr>
        <p:spPr>
          <a:xfrm>
            <a:off x="6126785" y="3724784"/>
            <a:ext cx="0" cy="2744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FB79106E-4382-63CD-BEF9-824A3D84DF71}"/>
              </a:ext>
            </a:extLst>
          </p:cNvPr>
          <p:cNvCxnSpPr/>
          <p:nvPr/>
        </p:nvCxnSpPr>
        <p:spPr>
          <a:xfrm>
            <a:off x="6126276" y="285678"/>
            <a:ext cx="0" cy="2744214"/>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683C0ABA-9087-2896-A0A2-EF061EE5FF37}"/>
              </a:ext>
            </a:extLst>
          </p:cNvPr>
          <p:cNvSpPr/>
          <p:nvPr/>
        </p:nvSpPr>
        <p:spPr>
          <a:xfrm>
            <a:off x="6049617" y="3349689"/>
            <a:ext cx="165651" cy="158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66EFA083-385E-CF58-9595-CF82D7636413}"/>
              </a:ext>
            </a:extLst>
          </p:cNvPr>
          <p:cNvSpPr/>
          <p:nvPr/>
        </p:nvSpPr>
        <p:spPr>
          <a:xfrm>
            <a:off x="7229066" y="301108"/>
            <a:ext cx="3372661" cy="9541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Las zonas en peligro de inundación están localizadas en tres sectores</a:t>
            </a:r>
            <a:r>
              <a:rPr lang="es-CO" sz="1800" dirty="0">
                <a:effectLst/>
                <a:latin typeface="Arial" panose="020B0604020202020204" pitchFamily="34" charset="0"/>
                <a:ea typeface="Arial" panose="020B0604020202020204" pitchFamily="34" charset="0"/>
                <a:cs typeface="Times New Roman" panose="02020603050405020304" pitchFamily="18" charset="0"/>
              </a:rPr>
              <a:t>:</a:t>
            </a:r>
            <a:endParaRPr lang="es-CO" sz="1600" dirty="0"/>
          </a:p>
        </p:txBody>
      </p:sp>
      <p:sp>
        <p:nvSpPr>
          <p:cNvPr id="16" name="Flecha: hacia abajo 15">
            <a:extLst>
              <a:ext uri="{FF2B5EF4-FFF2-40B4-BE49-F238E27FC236}">
                <a16:creationId xmlns:a16="http://schemas.microsoft.com/office/drawing/2014/main" id="{CC49F164-A266-4C1D-12BB-EE3DFF1CE3EE}"/>
              </a:ext>
            </a:extLst>
          </p:cNvPr>
          <p:cNvSpPr/>
          <p:nvPr/>
        </p:nvSpPr>
        <p:spPr>
          <a:xfrm>
            <a:off x="8849146" y="1350415"/>
            <a:ext cx="424069" cy="29154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C731F810-2B3A-3772-D7E3-F96E36BDE4F8}"/>
              </a:ext>
            </a:extLst>
          </p:cNvPr>
          <p:cNvSpPr/>
          <p:nvPr/>
        </p:nvSpPr>
        <p:spPr>
          <a:xfrm>
            <a:off x="7229066" y="1737912"/>
            <a:ext cx="3372661" cy="11960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l primero se ubica en límites de las veredas Naranjal y Palenque, en el punto de intersección entre el río Apulo y la quebrada La Yegüera. </a:t>
            </a:r>
            <a:endParaRPr lang="es-CO" sz="1600" dirty="0"/>
          </a:p>
        </p:txBody>
      </p:sp>
      <p:sp>
        <p:nvSpPr>
          <p:cNvPr id="18" name="Flecha: hacia abajo 17">
            <a:extLst>
              <a:ext uri="{FF2B5EF4-FFF2-40B4-BE49-F238E27FC236}">
                <a16:creationId xmlns:a16="http://schemas.microsoft.com/office/drawing/2014/main" id="{8EAD32D1-8710-10A8-7197-63F94A7355D3}"/>
              </a:ext>
            </a:extLst>
          </p:cNvPr>
          <p:cNvSpPr/>
          <p:nvPr/>
        </p:nvSpPr>
        <p:spPr>
          <a:xfrm>
            <a:off x="8849144" y="4789023"/>
            <a:ext cx="424069" cy="291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44115EB4-31EF-C261-C32D-0F89B87281FD}"/>
              </a:ext>
            </a:extLst>
          </p:cNvPr>
          <p:cNvSpPr/>
          <p:nvPr/>
        </p:nvSpPr>
        <p:spPr>
          <a:xfrm>
            <a:off x="6639348" y="3409918"/>
            <a:ext cx="4863548" cy="12143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El segundo bordeando el lado derecho del casco urbano en el punto de intersección entre los ríos Bogotá y Apulo, bordeando Palenque, Socotá y El Trueno</a:t>
            </a:r>
            <a:endParaRPr lang="es-CO" sz="1600" dirty="0"/>
          </a:p>
        </p:txBody>
      </p:sp>
      <p:sp>
        <p:nvSpPr>
          <p:cNvPr id="21" name="Flecha: hacia abajo 20">
            <a:extLst>
              <a:ext uri="{FF2B5EF4-FFF2-40B4-BE49-F238E27FC236}">
                <a16:creationId xmlns:a16="http://schemas.microsoft.com/office/drawing/2014/main" id="{8C94084A-CC32-A44F-DF6C-6EA0D798DD8C}"/>
              </a:ext>
            </a:extLst>
          </p:cNvPr>
          <p:cNvSpPr/>
          <p:nvPr/>
        </p:nvSpPr>
        <p:spPr>
          <a:xfrm>
            <a:off x="8849145" y="3056379"/>
            <a:ext cx="424069" cy="291547"/>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B6E85552-AAA0-808D-D0EF-706102A0814A}"/>
              </a:ext>
            </a:extLst>
          </p:cNvPr>
          <p:cNvSpPr/>
          <p:nvPr/>
        </p:nvSpPr>
        <p:spPr>
          <a:xfrm>
            <a:off x="6639348" y="5195443"/>
            <a:ext cx="4863548" cy="12143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Arial" panose="020B0604020202020204" pitchFamily="34" charset="0"/>
              <a:cs typeface="Times New Roman" panose="02020603050405020304" pitchFamily="18" charset="0"/>
            </a:endParaRPr>
          </a:p>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El tercero en ambas márgenes del río </a:t>
            </a:r>
            <a:r>
              <a:rPr lang="es-CO" sz="1600" dirty="0" err="1">
                <a:effectLst/>
                <a:latin typeface="Arial" panose="020B0604020202020204" pitchFamily="34" charset="0"/>
                <a:ea typeface="Arial" panose="020B0604020202020204" pitchFamily="34" charset="0"/>
                <a:cs typeface="Times New Roman" panose="02020603050405020304" pitchFamily="18" charset="0"/>
              </a:rPr>
              <a:t>Calandaima</a:t>
            </a:r>
            <a:r>
              <a:rPr lang="es-CO" sz="1600" dirty="0">
                <a:effectLst/>
                <a:latin typeface="Arial" panose="020B0604020202020204" pitchFamily="34" charset="0"/>
                <a:ea typeface="Arial" panose="020B0604020202020204" pitchFamily="34" charset="0"/>
                <a:cs typeface="Times New Roman" panose="02020603050405020304" pitchFamily="18" charset="0"/>
              </a:rPr>
              <a:t> en San Antonio, Santa Ana, El Parral y La Pita.</a:t>
            </a:r>
          </a:p>
          <a:p>
            <a:pPr algn="ctr"/>
            <a:endParaRPr lang="es-CO" sz="1600" dirty="0"/>
          </a:p>
        </p:txBody>
      </p:sp>
    </p:spTree>
    <p:extLst>
      <p:ext uri="{BB962C8B-B14F-4D97-AF65-F5344CB8AC3E}">
        <p14:creationId xmlns:p14="http://schemas.microsoft.com/office/powerpoint/2010/main" val="28340929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E34A3A97-AE5F-C98E-DCB6-99A15922F674}"/>
              </a:ext>
            </a:extLst>
          </p:cNvPr>
          <p:cNvSpPr/>
          <p:nvPr/>
        </p:nvSpPr>
        <p:spPr>
          <a:xfrm>
            <a:off x="154740" y="167432"/>
            <a:ext cx="2855741" cy="6893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dirty="0">
                <a:latin typeface="+mj-lt"/>
              </a:rPr>
              <a:t>MOVIMIENTOS EN MASA</a:t>
            </a:r>
            <a:endParaRPr lang="es-CO" sz="2000" dirty="0">
              <a:latin typeface="+mj-lt"/>
            </a:endParaRPr>
          </a:p>
        </p:txBody>
      </p:sp>
      <p:sp>
        <p:nvSpPr>
          <p:cNvPr id="3" name="Flecha: a la derecha 2">
            <a:extLst>
              <a:ext uri="{FF2B5EF4-FFF2-40B4-BE49-F238E27FC236}">
                <a16:creationId xmlns:a16="http://schemas.microsoft.com/office/drawing/2014/main" id="{A6E00B49-DBA2-9D9A-DEA8-B08F6CD0CE82}"/>
              </a:ext>
            </a:extLst>
          </p:cNvPr>
          <p:cNvSpPr/>
          <p:nvPr/>
        </p:nvSpPr>
        <p:spPr>
          <a:xfrm>
            <a:off x="3228536" y="1026938"/>
            <a:ext cx="351692" cy="323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55D880F1-39D1-5416-57F2-EA60149EE42A}"/>
              </a:ext>
            </a:extLst>
          </p:cNvPr>
          <p:cNvSpPr/>
          <p:nvPr/>
        </p:nvSpPr>
        <p:spPr>
          <a:xfrm>
            <a:off x="3692769" y="682278"/>
            <a:ext cx="3953021" cy="10128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rPr>
              <a:t>En el año 2015 el Barrio La Agronómica - Villa Palma se presentó una socavación en el talud marginal derecho en sentido del flujo del río Apulo.</a:t>
            </a:r>
            <a:endParaRPr lang="es-CO" sz="1600" dirty="0">
              <a:latin typeface="+mj-lt"/>
            </a:endParaRPr>
          </a:p>
        </p:txBody>
      </p:sp>
      <p:sp>
        <p:nvSpPr>
          <p:cNvPr id="5" name="Flecha: a la derecha 4">
            <a:extLst>
              <a:ext uri="{FF2B5EF4-FFF2-40B4-BE49-F238E27FC236}">
                <a16:creationId xmlns:a16="http://schemas.microsoft.com/office/drawing/2014/main" id="{B75CFDBB-FF49-CEAE-5543-C826DF894544}"/>
              </a:ext>
            </a:extLst>
          </p:cNvPr>
          <p:cNvSpPr/>
          <p:nvPr/>
        </p:nvSpPr>
        <p:spPr>
          <a:xfrm>
            <a:off x="7747781" y="970664"/>
            <a:ext cx="365760" cy="36576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522A796-BD91-63AC-6447-1A2D63B9D481}"/>
              </a:ext>
            </a:extLst>
          </p:cNvPr>
          <p:cNvSpPr/>
          <p:nvPr/>
        </p:nvSpPr>
        <p:spPr>
          <a:xfrm>
            <a:off x="8113541" y="808887"/>
            <a:ext cx="3953021" cy="72448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rPr>
              <a:t>E</a:t>
            </a:r>
            <a:r>
              <a:rPr lang="es-CO" sz="1600" dirty="0">
                <a:effectLst/>
                <a:latin typeface="Arial" panose="020B0604020202020204" pitchFamily="34" charset="0"/>
                <a:ea typeface="Arial" panose="020B0604020202020204" pitchFamily="34" charset="0"/>
              </a:rPr>
              <a:t>n un trayecto de 190mt lineales</a:t>
            </a:r>
            <a:r>
              <a:rPr lang="es-CO" sz="1800" dirty="0">
                <a:effectLst/>
                <a:latin typeface="Arial" panose="020B0604020202020204" pitchFamily="34" charset="0"/>
                <a:ea typeface="Arial" panose="020B0604020202020204" pitchFamily="34" charset="0"/>
              </a:rPr>
              <a:t>.</a:t>
            </a:r>
            <a:endParaRPr lang="es-CO" sz="1600" dirty="0">
              <a:latin typeface="+mj-lt"/>
            </a:endParaRPr>
          </a:p>
        </p:txBody>
      </p:sp>
      <p:sp>
        <p:nvSpPr>
          <p:cNvPr id="7" name="Flecha: hacia abajo 6">
            <a:extLst>
              <a:ext uri="{FF2B5EF4-FFF2-40B4-BE49-F238E27FC236}">
                <a16:creationId xmlns:a16="http://schemas.microsoft.com/office/drawing/2014/main" id="{412B0AEE-839E-3216-9261-7F4EE78482EC}"/>
              </a:ext>
            </a:extLst>
          </p:cNvPr>
          <p:cNvSpPr/>
          <p:nvPr/>
        </p:nvSpPr>
        <p:spPr>
          <a:xfrm>
            <a:off x="9914204" y="1614264"/>
            <a:ext cx="351693" cy="28839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A77BAE05-ED6A-94CB-CB51-8633AA8E19DF}"/>
              </a:ext>
            </a:extLst>
          </p:cNvPr>
          <p:cNvSpPr/>
          <p:nvPr/>
        </p:nvSpPr>
        <p:spPr>
          <a:xfrm>
            <a:off x="8113542" y="1983545"/>
            <a:ext cx="3953020" cy="12379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Arial" panose="020B0604020202020204" pitchFamily="34" charset="0"/>
              <a:ea typeface="Arial" panose="020B0604020202020204" pitchFamily="34" charset="0"/>
              <a:cs typeface="Arial" panose="020B0604020202020204" pitchFamily="34" charset="0"/>
            </a:endParaRPr>
          </a:p>
          <a:p>
            <a:pPr algn="ctr"/>
            <a:r>
              <a:rPr lang="es-CO" sz="1600" dirty="0">
                <a:latin typeface="Arial" panose="020B0604020202020204" pitchFamily="34" charset="0"/>
                <a:ea typeface="Arial" panose="020B0604020202020204" pitchFamily="34" charset="0"/>
                <a:cs typeface="Arial" panose="020B0604020202020204" pitchFamily="34" charset="0"/>
              </a:rPr>
              <a:t>T</a:t>
            </a:r>
            <a:r>
              <a:rPr lang="es-CO" sz="1600" dirty="0">
                <a:effectLst/>
                <a:latin typeface="Arial" panose="020B0604020202020204" pitchFamily="34" charset="0"/>
                <a:ea typeface="Arial" panose="020B0604020202020204" pitchFamily="34" charset="0"/>
                <a:cs typeface="Arial" panose="020B0604020202020204" pitchFamily="34" charset="0"/>
              </a:rPr>
              <a:t>eniendo como resultado un macizo rocoso expuesto en el talud y generando amenaza y riesgo a la comunidad asentada en el sector. N 992564 E 943514</a:t>
            </a:r>
            <a:r>
              <a:rPr lang="es-CO" sz="1800" dirty="0">
                <a:effectLst/>
                <a:latin typeface="Arial" panose="020B0604020202020204" pitchFamily="34" charset="0"/>
                <a:ea typeface="Arial" panose="020B0604020202020204" pitchFamily="34" charset="0"/>
                <a:cs typeface="Arial" panose="020B0604020202020204" pitchFamily="34" charset="0"/>
              </a:rPr>
              <a:t>.</a:t>
            </a:r>
            <a:endParaRPr lang="es-CO" sz="1800" dirty="0">
              <a:effectLst/>
              <a:latin typeface="Arial" panose="020B0604020202020204" pitchFamily="34" charset="0"/>
              <a:ea typeface="Arial" panose="020B0604020202020204" pitchFamily="34" charset="0"/>
              <a:cs typeface="Times New Roman" panose="02020603050405020304" pitchFamily="18" charset="0"/>
            </a:endParaRPr>
          </a:p>
          <a:p>
            <a:pPr algn="ctr"/>
            <a:endParaRPr lang="es-CO" sz="1600" dirty="0">
              <a:latin typeface="+mj-lt"/>
            </a:endParaRPr>
          </a:p>
        </p:txBody>
      </p:sp>
      <p:sp>
        <p:nvSpPr>
          <p:cNvPr id="9" name="Flecha: hacia la izquierda 8">
            <a:extLst>
              <a:ext uri="{FF2B5EF4-FFF2-40B4-BE49-F238E27FC236}">
                <a16:creationId xmlns:a16="http://schemas.microsoft.com/office/drawing/2014/main" id="{79001976-54D1-0392-EC4A-D8940B2011C5}"/>
              </a:ext>
            </a:extLst>
          </p:cNvPr>
          <p:cNvSpPr/>
          <p:nvPr/>
        </p:nvSpPr>
        <p:spPr>
          <a:xfrm>
            <a:off x="7747781" y="2419642"/>
            <a:ext cx="284871" cy="365762"/>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FC3FED63-2809-F712-1410-BAB757768989}"/>
              </a:ext>
            </a:extLst>
          </p:cNvPr>
          <p:cNvSpPr/>
          <p:nvPr/>
        </p:nvSpPr>
        <p:spPr>
          <a:xfrm>
            <a:off x="3692768" y="1983545"/>
            <a:ext cx="3953021" cy="12379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Las remociones en masa por movimientos gravitacionales suceden con poca regularidad y corresponden a desplomes o desprendimientos con bajo desarrollo. </a:t>
            </a:r>
            <a:endParaRPr lang="es-CO" sz="1600" dirty="0">
              <a:latin typeface="+mj-lt"/>
            </a:endParaRPr>
          </a:p>
        </p:txBody>
      </p:sp>
      <p:sp>
        <p:nvSpPr>
          <p:cNvPr id="11" name="Flecha: hacia la izquierda 10">
            <a:extLst>
              <a:ext uri="{FF2B5EF4-FFF2-40B4-BE49-F238E27FC236}">
                <a16:creationId xmlns:a16="http://schemas.microsoft.com/office/drawing/2014/main" id="{47E80BDA-59C3-5D50-8AFF-F60C81ACB5A0}"/>
              </a:ext>
            </a:extLst>
          </p:cNvPr>
          <p:cNvSpPr/>
          <p:nvPr/>
        </p:nvSpPr>
        <p:spPr>
          <a:xfrm>
            <a:off x="3260185" y="2419642"/>
            <a:ext cx="284871" cy="365762"/>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E2737CF9-A647-5ABC-36E4-3C613BC5FF8D}"/>
              </a:ext>
            </a:extLst>
          </p:cNvPr>
          <p:cNvSpPr/>
          <p:nvPr/>
        </p:nvSpPr>
        <p:spPr>
          <a:xfrm>
            <a:off x="330588" y="2257864"/>
            <a:ext cx="2855741" cy="6893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S</a:t>
            </a:r>
            <a:r>
              <a:rPr lang="es-CO" sz="1600" dirty="0">
                <a:effectLst/>
                <a:latin typeface="Arial" panose="020B0604020202020204" pitchFamily="34" charset="0"/>
                <a:ea typeface="Arial" panose="020B0604020202020204" pitchFamily="34" charset="0"/>
                <a:cs typeface="Times New Roman" panose="02020603050405020304" pitchFamily="18" charset="0"/>
              </a:rPr>
              <a:t>e presentan en dos sectores: </a:t>
            </a:r>
            <a:endParaRPr lang="es-CO" sz="1600" dirty="0">
              <a:latin typeface="+mj-lt"/>
            </a:endParaRPr>
          </a:p>
        </p:txBody>
      </p:sp>
      <p:sp>
        <p:nvSpPr>
          <p:cNvPr id="13" name="Flecha: hacia abajo 12">
            <a:extLst>
              <a:ext uri="{FF2B5EF4-FFF2-40B4-BE49-F238E27FC236}">
                <a16:creationId xmlns:a16="http://schemas.microsoft.com/office/drawing/2014/main" id="{BC45D444-BFA3-1E2F-B3EC-D55FA895EF79}"/>
              </a:ext>
            </a:extLst>
          </p:cNvPr>
          <p:cNvSpPr/>
          <p:nvPr/>
        </p:nvSpPr>
        <p:spPr>
          <a:xfrm>
            <a:off x="1582611" y="3049165"/>
            <a:ext cx="351693" cy="28839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2B254CAC-4530-541D-6A3E-9C51536E9059}"/>
              </a:ext>
            </a:extLst>
          </p:cNvPr>
          <p:cNvSpPr/>
          <p:nvPr/>
        </p:nvSpPr>
        <p:spPr>
          <a:xfrm>
            <a:off x="330588" y="3439541"/>
            <a:ext cx="2855741" cy="8440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l primero ubicado en los límites de Chontaduro, El Trueno y  Bejucal</a:t>
            </a:r>
            <a:r>
              <a:rPr lang="es-CO" sz="1800" dirty="0">
                <a:effectLst/>
                <a:latin typeface="Arial" panose="020B0604020202020204" pitchFamily="34" charset="0"/>
                <a:ea typeface="Arial" panose="020B0604020202020204" pitchFamily="34" charset="0"/>
                <a:cs typeface="Times New Roman" panose="02020603050405020304" pitchFamily="18" charset="0"/>
              </a:rPr>
              <a:t>.</a:t>
            </a:r>
            <a:endParaRPr lang="es-CO" sz="1600" dirty="0">
              <a:latin typeface="+mj-lt"/>
            </a:endParaRPr>
          </a:p>
        </p:txBody>
      </p:sp>
      <p:sp>
        <p:nvSpPr>
          <p:cNvPr id="15" name="Flecha: a la derecha 14">
            <a:extLst>
              <a:ext uri="{FF2B5EF4-FFF2-40B4-BE49-F238E27FC236}">
                <a16:creationId xmlns:a16="http://schemas.microsoft.com/office/drawing/2014/main" id="{2B00C0BD-E90C-4AAF-334E-111FC2B2A9B2}"/>
              </a:ext>
            </a:extLst>
          </p:cNvPr>
          <p:cNvSpPr/>
          <p:nvPr/>
        </p:nvSpPr>
        <p:spPr>
          <a:xfrm>
            <a:off x="3298872" y="3671670"/>
            <a:ext cx="365760" cy="36576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0E73DEB5-BED6-26D9-358B-F7398BDDE55D}"/>
              </a:ext>
            </a:extLst>
          </p:cNvPr>
          <p:cNvSpPr/>
          <p:nvPr/>
        </p:nvSpPr>
        <p:spPr>
          <a:xfrm>
            <a:off x="3692768" y="3388548"/>
            <a:ext cx="3953021" cy="9460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El segundo en estribación del cerro El Copo y La Cuchilla </a:t>
            </a:r>
            <a:r>
              <a:rPr lang="es-CO" sz="1600" dirty="0" err="1">
                <a:effectLst/>
                <a:latin typeface="Arial" panose="020B0604020202020204" pitchFamily="34" charset="0"/>
                <a:ea typeface="Arial" panose="020B0604020202020204" pitchFamily="34" charset="0"/>
                <a:cs typeface="Times New Roman" panose="02020603050405020304" pitchFamily="18" charset="0"/>
              </a:rPr>
              <a:t>Guacaná</a:t>
            </a:r>
            <a:r>
              <a:rPr lang="es-CO" sz="1600" dirty="0">
                <a:effectLst/>
                <a:latin typeface="Arial" panose="020B0604020202020204" pitchFamily="34" charset="0"/>
                <a:ea typeface="Arial" panose="020B0604020202020204" pitchFamily="34" charset="0"/>
                <a:cs typeface="Times New Roman" panose="02020603050405020304" pitchFamily="18" charset="0"/>
              </a:rPr>
              <a:t> en el flanco izquierdo entre Naranjalito y Pantanos.</a:t>
            </a:r>
            <a:endParaRPr lang="es-CO" sz="1600" dirty="0">
              <a:latin typeface="+mj-lt"/>
            </a:endParaRPr>
          </a:p>
        </p:txBody>
      </p:sp>
      <p:sp>
        <p:nvSpPr>
          <p:cNvPr id="17" name="Flecha: a la derecha 16">
            <a:extLst>
              <a:ext uri="{FF2B5EF4-FFF2-40B4-BE49-F238E27FC236}">
                <a16:creationId xmlns:a16="http://schemas.microsoft.com/office/drawing/2014/main" id="{09BC3BC4-231E-D975-A037-35FCA7FD4420}"/>
              </a:ext>
            </a:extLst>
          </p:cNvPr>
          <p:cNvSpPr/>
          <p:nvPr/>
        </p:nvSpPr>
        <p:spPr>
          <a:xfrm>
            <a:off x="7821635" y="3671670"/>
            <a:ext cx="284871" cy="365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9721AC57-CC4A-2630-3692-1472047DC13A}"/>
              </a:ext>
            </a:extLst>
          </p:cNvPr>
          <p:cNvSpPr/>
          <p:nvPr/>
        </p:nvSpPr>
        <p:spPr>
          <a:xfrm>
            <a:off x="8152228" y="3337557"/>
            <a:ext cx="3953020" cy="12379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Arial" panose="020B0604020202020204" pitchFamily="34" charset="0"/>
                <a:cs typeface="Times New Roman" panose="02020603050405020304" pitchFamily="18" charset="0"/>
              </a:rPr>
              <a:t>Inicialmente se observa un proceso de remoción en masa con un área aproximada de 20.0 Ha, 900m de longitud desde la corona hasta la pata y 200 m de ancho de flanco a flanco.</a:t>
            </a:r>
            <a:endParaRPr lang="es-CO" sz="1600" dirty="0">
              <a:latin typeface="+mj-lt"/>
            </a:endParaRPr>
          </a:p>
        </p:txBody>
      </p:sp>
      <p:sp>
        <p:nvSpPr>
          <p:cNvPr id="19" name="Flecha: hacia abajo 18">
            <a:extLst>
              <a:ext uri="{FF2B5EF4-FFF2-40B4-BE49-F238E27FC236}">
                <a16:creationId xmlns:a16="http://schemas.microsoft.com/office/drawing/2014/main" id="{E279B8F5-A5AA-7A27-8FFC-EA69D573F43A}"/>
              </a:ext>
            </a:extLst>
          </p:cNvPr>
          <p:cNvSpPr/>
          <p:nvPr/>
        </p:nvSpPr>
        <p:spPr>
          <a:xfrm>
            <a:off x="10086532" y="4673987"/>
            <a:ext cx="351693" cy="28839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0D47A75D-6244-99C0-92E4-1833C83AAC1B}"/>
              </a:ext>
            </a:extLst>
          </p:cNvPr>
          <p:cNvSpPr/>
          <p:nvPr/>
        </p:nvSpPr>
        <p:spPr>
          <a:xfrm>
            <a:off x="8152228" y="5025682"/>
            <a:ext cx="3953020" cy="10234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E</a:t>
            </a:r>
            <a:r>
              <a:rPr lang="es-CO" sz="1600" dirty="0">
                <a:effectLst/>
                <a:latin typeface="Arial" panose="020B0604020202020204" pitchFamily="34" charset="0"/>
                <a:ea typeface="Arial" panose="020B0604020202020204" pitchFamily="34" charset="0"/>
                <a:cs typeface="Times New Roman" panose="02020603050405020304" pitchFamily="18" charset="0"/>
              </a:rPr>
              <a:t>n el cual se afectaron frutales, vegetación de porte alto, las vías de acceso y viviendas en la parte más baja.</a:t>
            </a:r>
            <a:endParaRPr lang="es-CO" sz="1600" dirty="0">
              <a:latin typeface="+mj-lt"/>
            </a:endParaRPr>
          </a:p>
        </p:txBody>
      </p:sp>
      <p:sp>
        <p:nvSpPr>
          <p:cNvPr id="22" name="Flecha: hacia la izquierda 21">
            <a:extLst>
              <a:ext uri="{FF2B5EF4-FFF2-40B4-BE49-F238E27FC236}">
                <a16:creationId xmlns:a16="http://schemas.microsoft.com/office/drawing/2014/main" id="{DB639D23-4520-94C5-8DE6-AE880855B0E6}"/>
              </a:ext>
            </a:extLst>
          </p:cNvPr>
          <p:cNvSpPr/>
          <p:nvPr/>
        </p:nvSpPr>
        <p:spPr>
          <a:xfrm>
            <a:off x="7761848" y="5354516"/>
            <a:ext cx="284871" cy="365762"/>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F168F068-2807-AB29-A3A9-0CC501399ACF}"/>
              </a:ext>
            </a:extLst>
          </p:cNvPr>
          <p:cNvSpPr/>
          <p:nvPr/>
        </p:nvSpPr>
        <p:spPr>
          <a:xfrm>
            <a:off x="4039773" y="5064374"/>
            <a:ext cx="3669320" cy="9460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Arial" panose="020B0604020202020204" pitchFamily="34" charset="0"/>
                <a:cs typeface="Times New Roman" panose="02020603050405020304" pitchFamily="18" charset="0"/>
              </a:rPr>
              <a:t>C</a:t>
            </a:r>
            <a:r>
              <a:rPr lang="es-CO" sz="1600" dirty="0">
                <a:effectLst/>
                <a:latin typeface="Arial" panose="020B0604020202020204" pitchFamily="34" charset="0"/>
                <a:ea typeface="Arial" panose="020B0604020202020204" pitchFamily="34" charset="0"/>
                <a:cs typeface="Times New Roman" panose="02020603050405020304" pitchFamily="18" charset="0"/>
              </a:rPr>
              <a:t>on una acumulación de rocas de diferentes tamaños y sedimentos principalmente de material orgánico y finos. </a:t>
            </a:r>
            <a:endParaRPr lang="es-CO" sz="1600" dirty="0">
              <a:latin typeface="+mj-lt"/>
            </a:endParaRPr>
          </a:p>
        </p:txBody>
      </p:sp>
      <p:pic>
        <p:nvPicPr>
          <p:cNvPr id="24" name="Imagen 23" descr="Vista de un bosque&#10;&#10;Descripción generada automáticamente con confianza baja">
            <a:extLst>
              <a:ext uri="{FF2B5EF4-FFF2-40B4-BE49-F238E27FC236}">
                <a16:creationId xmlns:a16="http://schemas.microsoft.com/office/drawing/2014/main" id="{A9916F78-E7FF-054A-99C5-C0D124B13E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929" y="4835746"/>
            <a:ext cx="2550844" cy="1567815"/>
          </a:xfrm>
          <a:prstGeom prst="rect">
            <a:avLst/>
          </a:prstGeom>
        </p:spPr>
      </p:pic>
      <p:pic>
        <p:nvPicPr>
          <p:cNvPr id="25" name="Imagen 24" descr="Vista desde lo alto de una montaña&#10;&#10;Descripción generada automáticamente con confianza baja">
            <a:extLst>
              <a:ext uri="{FF2B5EF4-FFF2-40B4-BE49-F238E27FC236}">
                <a16:creationId xmlns:a16="http://schemas.microsoft.com/office/drawing/2014/main" id="{C5EEB007-CBC8-6749-9CE2-41AA8E337A20}"/>
              </a:ext>
            </a:extLst>
          </p:cNvPr>
          <p:cNvPicPr>
            <a:picLocks noChangeAspect="1"/>
          </p:cNvPicPr>
          <p:nvPr/>
        </p:nvPicPr>
        <p:blipFill>
          <a:blip r:embed="rId3"/>
          <a:stretch>
            <a:fillRect/>
          </a:stretch>
        </p:blipFill>
        <p:spPr>
          <a:xfrm>
            <a:off x="472347" y="956940"/>
            <a:ext cx="2341189" cy="1200732"/>
          </a:xfrm>
          <a:prstGeom prst="rect">
            <a:avLst/>
          </a:prstGeom>
        </p:spPr>
      </p:pic>
      <p:pic>
        <p:nvPicPr>
          <p:cNvPr id="26" name="Imagen 25" descr="Carretera en medio de un bosque&#10;&#10;Descripción generada automáticamente">
            <a:extLst>
              <a:ext uri="{FF2B5EF4-FFF2-40B4-BE49-F238E27FC236}">
                <a16:creationId xmlns:a16="http://schemas.microsoft.com/office/drawing/2014/main" id="{7176E646-D03A-5AE9-6686-D8217388CBEE}"/>
              </a:ext>
            </a:extLst>
          </p:cNvPr>
          <p:cNvPicPr>
            <a:picLocks noChangeAspect="1"/>
          </p:cNvPicPr>
          <p:nvPr/>
        </p:nvPicPr>
        <p:blipFill>
          <a:blip r:embed="rId4"/>
          <a:stretch>
            <a:fillRect/>
          </a:stretch>
        </p:blipFill>
        <p:spPr>
          <a:xfrm>
            <a:off x="9120599" y="43708"/>
            <a:ext cx="2635251" cy="765179"/>
          </a:xfrm>
          <a:prstGeom prst="rect">
            <a:avLst/>
          </a:prstGeom>
          <a:ln>
            <a:noFill/>
          </a:ln>
          <a:effectLst>
            <a:softEdge rad="112500"/>
          </a:effectLst>
        </p:spPr>
      </p:pic>
      <p:pic>
        <p:nvPicPr>
          <p:cNvPr id="27" name="Imagen 26" descr="Sendero entre los árboles&#10;&#10;Descripción generada automáticamente con confianza media">
            <a:extLst>
              <a:ext uri="{FF2B5EF4-FFF2-40B4-BE49-F238E27FC236}">
                <a16:creationId xmlns:a16="http://schemas.microsoft.com/office/drawing/2014/main" id="{54771D2A-DD7E-7322-3900-4655757C11D7}"/>
              </a:ext>
            </a:extLst>
          </p:cNvPr>
          <p:cNvPicPr>
            <a:picLocks noChangeAspect="1"/>
          </p:cNvPicPr>
          <p:nvPr/>
        </p:nvPicPr>
        <p:blipFill>
          <a:blip r:embed="rId5"/>
          <a:stretch>
            <a:fillRect/>
          </a:stretch>
        </p:blipFill>
        <p:spPr>
          <a:xfrm>
            <a:off x="241694" y="4508707"/>
            <a:ext cx="1220857" cy="2057378"/>
          </a:xfrm>
          <a:prstGeom prst="rect">
            <a:avLst/>
          </a:prstGeom>
          <a:ln>
            <a:noFill/>
          </a:ln>
          <a:effectLst>
            <a:softEdge rad="112500"/>
          </a:effectLst>
        </p:spPr>
      </p:pic>
    </p:spTree>
    <p:extLst>
      <p:ext uri="{BB962C8B-B14F-4D97-AF65-F5344CB8AC3E}">
        <p14:creationId xmlns:p14="http://schemas.microsoft.com/office/powerpoint/2010/main" val="3031784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9A4B546-49C6-D75A-668B-076357B88D75}"/>
              </a:ext>
            </a:extLst>
          </p:cNvPr>
          <p:cNvSpPr>
            <a:spLocks noGrp="1"/>
          </p:cNvSpPr>
          <p:nvPr>
            <p:ph type="ctrTitle"/>
          </p:nvPr>
        </p:nvSpPr>
        <p:spPr/>
        <p:txBody>
          <a:bodyPr/>
          <a:lstStyle/>
          <a:p>
            <a:r>
              <a:rPr lang="es-MX" dirty="0"/>
              <a:t>SISTEMA SOCIO CULTURAL</a:t>
            </a:r>
            <a:endParaRPr lang="es-CO" dirty="0"/>
          </a:p>
        </p:txBody>
      </p:sp>
      <p:sp>
        <p:nvSpPr>
          <p:cNvPr id="5" name="Subtítulo 4">
            <a:extLst>
              <a:ext uri="{FF2B5EF4-FFF2-40B4-BE49-F238E27FC236}">
                <a16:creationId xmlns:a16="http://schemas.microsoft.com/office/drawing/2014/main" id="{416CC407-AFB3-139E-F689-F2B7D9091055}"/>
              </a:ext>
            </a:extLst>
          </p:cNvPr>
          <p:cNvSpPr>
            <a:spLocks noGrp="1"/>
          </p:cNvSpPr>
          <p:nvPr>
            <p:ph type="subTitle" idx="1"/>
          </p:nvPr>
        </p:nvSpPr>
        <p:spPr/>
        <p:txBody>
          <a:bodyPr/>
          <a:lstStyle/>
          <a:p>
            <a:pPr algn="r"/>
            <a:r>
              <a:rPr lang="es-MX" b="1" dirty="0"/>
              <a:t>ALCALDIA DE APULO-CUNDINAMARCA</a:t>
            </a:r>
            <a:endParaRPr lang="es-CO" b="1" dirty="0"/>
          </a:p>
          <a:p>
            <a:endParaRPr lang="es-CO" dirty="0"/>
          </a:p>
        </p:txBody>
      </p:sp>
    </p:spTree>
    <p:extLst>
      <p:ext uri="{BB962C8B-B14F-4D97-AF65-F5344CB8AC3E}">
        <p14:creationId xmlns:p14="http://schemas.microsoft.com/office/powerpoint/2010/main" val="1505857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8E71FBD6-E83B-5476-CC09-363A293C0140}"/>
              </a:ext>
            </a:extLst>
          </p:cNvPr>
          <p:cNvSpPr/>
          <p:nvPr/>
        </p:nvSpPr>
        <p:spPr>
          <a:xfrm>
            <a:off x="1533370" y="168798"/>
            <a:ext cx="2940147" cy="6330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800" dirty="0">
                <a:latin typeface="+mj-lt"/>
              </a:rPr>
              <a:t>DEMOGRAFIA</a:t>
            </a:r>
            <a:endParaRPr lang="es-CO" sz="2800" dirty="0">
              <a:latin typeface="+mj-lt"/>
            </a:endParaRPr>
          </a:p>
        </p:txBody>
      </p:sp>
      <p:sp>
        <p:nvSpPr>
          <p:cNvPr id="5" name="Flecha: hacia abajo 4">
            <a:extLst>
              <a:ext uri="{FF2B5EF4-FFF2-40B4-BE49-F238E27FC236}">
                <a16:creationId xmlns:a16="http://schemas.microsoft.com/office/drawing/2014/main" id="{D430DF46-7C79-6832-820F-66018F8777CB}"/>
              </a:ext>
            </a:extLst>
          </p:cNvPr>
          <p:cNvSpPr/>
          <p:nvPr/>
        </p:nvSpPr>
        <p:spPr>
          <a:xfrm>
            <a:off x="2806493" y="863972"/>
            <a:ext cx="393895" cy="29542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941F26B1-A41D-3CEA-249B-1CA968E8B82F}"/>
              </a:ext>
            </a:extLst>
          </p:cNvPr>
          <p:cNvSpPr/>
          <p:nvPr/>
        </p:nvSpPr>
        <p:spPr>
          <a:xfrm>
            <a:off x="675234" y="1199953"/>
            <a:ext cx="4656409" cy="1083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En cuanto a la conformación de los habitantes del municipio de Apulo Cundinamarca discriminados por estado civil actual identificamos que el 59,7% de los hombres declararon encontrarse solteros.</a:t>
            </a:r>
            <a:endParaRPr lang="es-CO" sz="1600" dirty="0">
              <a:latin typeface="+mj-lt"/>
            </a:endParaRPr>
          </a:p>
        </p:txBody>
      </p:sp>
      <p:sp>
        <p:nvSpPr>
          <p:cNvPr id="7" name="Flecha: hacia abajo 6">
            <a:extLst>
              <a:ext uri="{FF2B5EF4-FFF2-40B4-BE49-F238E27FC236}">
                <a16:creationId xmlns:a16="http://schemas.microsoft.com/office/drawing/2014/main" id="{ECD7CF57-F535-0CD9-37D8-ECE19BA30C06}"/>
              </a:ext>
            </a:extLst>
          </p:cNvPr>
          <p:cNvSpPr/>
          <p:nvPr/>
        </p:nvSpPr>
        <p:spPr>
          <a:xfrm rot="16200000">
            <a:off x="5393777" y="1593848"/>
            <a:ext cx="393895" cy="29542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687147E2-407A-2B27-FE27-5C5DAB5F059A}"/>
              </a:ext>
            </a:extLst>
          </p:cNvPr>
          <p:cNvSpPr/>
          <p:nvPr/>
        </p:nvSpPr>
        <p:spPr>
          <a:xfrm>
            <a:off x="5849806" y="1199953"/>
            <a:ext cx="4656409" cy="12027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F</a:t>
            </a:r>
            <a:r>
              <a:rPr lang="es-CO" sz="1600" dirty="0">
                <a:effectLst/>
                <a:latin typeface="Calibri" panose="020F0502020204030204" pitchFamily="34" charset="0"/>
                <a:ea typeface="Calibri" panose="020F0502020204030204" pitchFamily="34" charset="0"/>
                <a:cs typeface="Times New Roman" panose="02020603050405020304" pitchFamily="18" charset="0"/>
              </a:rPr>
              <a:t>rente a un 53,85; esto considerando que en el municipio en cuanto a proporción de hombres/mujeres, el índice de residencia de las segundas es de 2.8 puntos porcentuales inferiores respecto al primer grupo poblacional. </a:t>
            </a:r>
            <a:endParaRPr lang="es-CO" sz="1600" dirty="0">
              <a:latin typeface="+mj-lt"/>
            </a:endParaRPr>
          </a:p>
        </p:txBody>
      </p:sp>
      <p:sp>
        <p:nvSpPr>
          <p:cNvPr id="9" name="Flecha: hacia abajo 8">
            <a:extLst>
              <a:ext uri="{FF2B5EF4-FFF2-40B4-BE49-F238E27FC236}">
                <a16:creationId xmlns:a16="http://schemas.microsoft.com/office/drawing/2014/main" id="{0D0334E7-80FF-C93E-CF07-AA2D9A82C51B}"/>
              </a:ext>
            </a:extLst>
          </p:cNvPr>
          <p:cNvSpPr/>
          <p:nvPr/>
        </p:nvSpPr>
        <p:spPr>
          <a:xfrm>
            <a:off x="2806493" y="2345293"/>
            <a:ext cx="393895" cy="29542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50A96265-A41C-646D-CFBB-8AE13D4814FB}"/>
              </a:ext>
            </a:extLst>
          </p:cNvPr>
          <p:cNvSpPr/>
          <p:nvPr/>
        </p:nvSpPr>
        <p:spPr>
          <a:xfrm>
            <a:off x="675233" y="2757188"/>
            <a:ext cx="4656409" cy="16529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El segundo mayor grupo se encuentra en la unión libre en donde se declararon los hombres en un porcentaje de 25,7% y de mujeres de 25,5%, seguido por los que permanecen casados que para el caso de los hombres se estima un porcentaje de 10.7% y un 10.3% de mujeres. </a:t>
            </a:r>
            <a:endParaRPr lang="es-CO" sz="1600" dirty="0">
              <a:latin typeface="+mj-lt"/>
            </a:endParaRPr>
          </a:p>
        </p:txBody>
      </p:sp>
      <p:sp>
        <p:nvSpPr>
          <p:cNvPr id="11" name="Flecha: hacia abajo 10">
            <a:extLst>
              <a:ext uri="{FF2B5EF4-FFF2-40B4-BE49-F238E27FC236}">
                <a16:creationId xmlns:a16="http://schemas.microsoft.com/office/drawing/2014/main" id="{2D0EF221-C610-7061-8144-59E1A83B7CAF}"/>
              </a:ext>
            </a:extLst>
          </p:cNvPr>
          <p:cNvSpPr/>
          <p:nvPr/>
        </p:nvSpPr>
        <p:spPr>
          <a:xfrm rot="16200000">
            <a:off x="5404916" y="3447110"/>
            <a:ext cx="393895" cy="27314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8D027EFE-E7D5-7F04-E523-8649869EABBF}"/>
              </a:ext>
            </a:extLst>
          </p:cNvPr>
          <p:cNvSpPr/>
          <p:nvPr/>
        </p:nvSpPr>
        <p:spPr>
          <a:xfrm>
            <a:off x="5791181" y="2869739"/>
            <a:ext cx="4656409" cy="142788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Encontramos que en cuanto a las personas en estado de viudez superando en este caso las mujeres con un 6.7% frente a los hombres con 1.6%, esta relación se encuentra muy en concordancia con la tendencia a que las personas que superan los 80 años en el municipio son mayoritariamente mujeres. </a:t>
            </a:r>
            <a:endParaRPr lang="es-CO" sz="1600" dirty="0">
              <a:latin typeface="+mj-lt"/>
            </a:endParaRPr>
          </a:p>
        </p:txBody>
      </p:sp>
      <p:sp>
        <p:nvSpPr>
          <p:cNvPr id="13" name="Flecha: hacia abajo 12">
            <a:extLst>
              <a:ext uri="{FF2B5EF4-FFF2-40B4-BE49-F238E27FC236}">
                <a16:creationId xmlns:a16="http://schemas.microsoft.com/office/drawing/2014/main" id="{EB1931E0-AE9B-8693-BD39-4C2B05A01252}"/>
              </a:ext>
            </a:extLst>
          </p:cNvPr>
          <p:cNvSpPr/>
          <p:nvPr/>
        </p:nvSpPr>
        <p:spPr>
          <a:xfrm>
            <a:off x="2799445" y="4460944"/>
            <a:ext cx="393895" cy="29542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ECEF5722-78CD-4786-3D05-BF11B8DAAE5F}"/>
              </a:ext>
            </a:extLst>
          </p:cNvPr>
          <p:cNvSpPr/>
          <p:nvPr/>
        </p:nvSpPr>
        <p:spPr>
          <a:xfrm>
            <a:off x="668187" y="4807131"/>
            <a:ext cx="4656409" cy="12731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De igual forma encontramos que el mayor porcentaje relativo a las personas que se encuentran separadas son mujeres con una participación de 3.7%, frente a un 2.3% de hombres. </a:t>
            </a:r>
            <a:endParaRPr lang="es-CO" sz="1600" dirty="0">
              <a:latin typeface="+mj-lt"/>
            </a:endParaRPr>
          </a:p>
        </p:txBody>
      </p:sp>
      <p:graphicFrame>
        <p:nvGraphicFramePr>
          <p:cNvPr id="17" name="Tabla 16">
            <a:extLst>
              <a:ext uri="{FF2B5EF4-FFF2-40B4-BE49-F238E27FC236}">
                <a16:creationId xmlns:a16="http://schemas.microsoft.com/office/drawing/2014/main" id="{12A68A47-E2BB-1AF3-6002-F0A11067B70C}"/>
              </a:ext>
            </a:extLst>
          </p:cNvPr>
          <p:cNvGraphicFramePr>
            <a:graphicFrameLocks noGrp="1"/>
          </p:cNvGraphicFramePr>
          <p:nvPr>
            <p:extLst>
              <p:ext uri="{D42A27DB-BD31-4B8C-83A1-F6EECF244321}">
                <p14:modId xmlns:p14="http://schemas.microsoft.com/office/powerpoint/2010/main" val="94768888"/>
              </p:ext>
            </p:extLst>
          </p:nvPr>
        </p:nvGraphicFramePr>
        <p:xfrm>
          <a:off x="5465290" y="4389033"/>
          <a:ext cx="5873270" cy="2420874"/>
        </p:xfrm>
        <a:graphic>
          <a:graphicData uri="http://schemas.openxmlformats.org/drawingml/2006/table">
            <a:tbl>
              <a:tblPr firstRow="1" firstCol="1" bandRow="1">
                <a:tableStyleId>{5C22544A-7EE6-4342-B048-85BDC9FD1C3A}</a:tableStyleId>
              </a:tblPr>
              <a:tblGrid>
                <a:gridCol w="2138687">
                  <a:extLst>
                    <a:ext uri="{9D8B030D-6E8A-4147-A177-3AD203B41FA5}">
                      <a16:colId xmlns:a16="http://schemas.microsoft.com/office/drawing/2014/main" val="1346885750"/>
                    </a:ext>
                  </a:extLst>
                </a:gridCol>
                <a:gridCol w="2184004">
                  <a:extLst>
                    <a:ext uri="{9D8B030D-6E8A-4147-A177-3AD203B41FA5}">
                      <a16:colId xmlns:a16="http://schemas.microsoft.com/office/drawing/2014/main" val="2295331632"/>
                    </a:ext>
                  </a:extLst>
                </a:gridCol>
                <a:gridCol w="1550579">
                  <a:extLst>
                    <a:ext uri="{9D8B030D-6E8A-4147-A177-3AD203B41FA5}">
                      <a16:colId xmlns:a16="http://schemas.microsoft.com/office/drawing/2014/main" val="4122494395"/>
                    </a:ext>
                  </a:extLst>
                </a:gridCol>
              </a:tblGrid>
              <a:tr h="350591">
                <a:tc>
                  <a:txBody>
                    <a:bodyPr/>
                    <a:lstStyle/>
                    <a:p>
                      <a:pPr algn="just">
                        <a:lnSpc>
                          <a:spcPct val="115000"/>
                        </a:lnSpc>
                      </a:pPr>
                      <a:r>
                        <a:rPr lang="es-CO" sz="1100" dirty="0">
                          <a:effectLst/>
                        </a:rPr>
                        <a:t>Total población en el municipio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dirty="0">
                          <a:effectLst/>
                        </a:rPr>
                        <a:t>9.388 Hab</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dirty="0">
                          <a:effectLst/>
                        </a:rPr>
                        <a:t>Participación % 100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827835989"/>
                  </a:ext>
                </a:extLst>
              </a:tr>
              <a:tr h="531611">
                <a:tc>
                  <a:txBody>
                    <a:bodyPr/>
                    <a:lstStyle/>
                    <a:p>
                      <a:pPr algn="just">
                        <a:lnSpc>
                          <a:spcPct val="115000"/>
                        </a:lnSpc>
                      </a:pPr>
                      <a:r>
                        <a:rPr lang="es-CO" sz="1100" dirty="0">
                          <a:effectLst/>
                        </a:rPr>
                        <a:t>Porcentaje población municipal del total departamental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dirty="0">
                          <a:effectLst/>
                        </a:rPr>
                        <a:t>0.34%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lnSpc>
                          <a:spcPct val="115000"/>
                        </a:lnSpc>
                      </a:pPr>
                      <a:r>
                        <a:rPr lang="es-CO" sz="1100" dirty="0">
                          <a:effectLst/>
                        </a:rPr>
                        <a:t>0.34%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142097963"/>
                  </a:ext>
                </a:extLst>
              </a:tr>
              <a:tr h="350591">
                <a:tc>
                  <a:txBody>
                    <a:bodyPr/>
                    <a:lstStyle/>
                    <a:p>
                      <a:pPr algn="just">
                        <a:lnSpc>
                          <a:spcPct val="115000"/>
                        </a:lnSpc>
                      </a:pPr>
                      <a:r>
                        <a:rPr lang="es-CO" sz="1100" dirty="0">
                          <a:effectLst/>
                        </a:rPr>
                        <a:t>Total población en cabeceras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dirty="0">
                          <a:effectLst/>
                        </a:rPr>
                        <a:t>4.434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pPr>
                      <a:r>
                        <a:rPr lang="es-CO" sz="1100">
                          <a:effectLst/>
                        </a:rPr>
                        <a:t>47,2%</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1621461"/>
                  </a:ext>
                </a:extLst>
              </a:tr>
              <a:tr h="169572">
                <a:tc>
                  <a:txBody>
                    <a:bodyPr/>
                    <a:lstStyle/>
                    <a:p>
                      <a:pPr algn="just">
                        <a:lnSpc>
                          <a:spcPct val="115000"/>
                        </a:lnSpc>
                      </a:pPr>
                      <a:r>
                        <a:rPr lang="es-CO" sz="1100" dirty="0">
                          <a:effectLst/>
                        </a:rPr>
                        <a:t>Total población Rural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dirty="0">
                          <a:effectLst/>
                        </a:rPr>
                        <a:t>4.947</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lnSpc>
                          <a:spcPct val="115000"/>
                        </a:lnSpc>
                      </a:pPr>
                      <a:r>
                        <a:rPr lang="es-CO" sz="1100" dirty="0">
                          <a:effectLst/>
                        </a:rPr>
                        <a:t>52.6%</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109872269"/>
                  </a:ext>
                </a:extLst>
              </a:tr>
              <a:tr h="169572">
                <a:tc>
                  <a:txBody>
                    <a:bodyPr/>
                    <a:lstStyle/>
                    <a:p>
                      <a:pPr algn="just">
                        <a:lnSpc>
                          <a:spcPct val="115000"/>
                        </a:lnSpc>
                      </a:pPr>
                      <a:r>
                        <a:rPr lang="es-CO" sz="1100" dirty="0">
                          <a:effectLst/>
                        </a:rPr>
                        <a:t>Total hombres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a:effectLst/>
                        </a:rPr>
                        <a:t>4.810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pPr>
                      <a:r>
                        <a:rPr lang="es-CO" sz="1100">
                          <a:effectLst/>
                        </a:rPr>
                        <a:t>51,2%</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9370109"/>
                  </a:ext>
                </a:extLst>
              </a:tr>
              <a:tr h="169572">
                <a:tc>
                  <a:txBody>
                    <a:bodyPr/>
                    <a:lstStyle/>
                    <a:p>
                      <a:pPr algn="just">
                        <a:lnSpc>
                          <a:spcPct val="115000"/>
                        </a:lnSpc>
                      </a:pPr>
                      <a:r>
                        <a:rPr lang="es-CO" sz="1100" dirty="0">
                          <a:effectLst/>
                        </a:rPr>
                        <a:t>Total mujeres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dirty="0">
                          <a:effectLst/>
                        </a:rPr>
                        <a:t>4.571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lnSpc>
                          <a:spcPct val="115000"/>
                        </a:lnSpc>
                      </a:pPr>
                      <a:r>
                        <a:rPr lang="es-CO" sz="1100" dirty="0">
                          <a:effectLst/>
                        </a:rPr>
                        <a:t>48,7%</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11146298"/>
                  </a:ext>
                </a:extLst>
              </a:tr>
              <a:tr h="531611">
                <a:tc>
                  <a:txBody>
                    <a:bodyPr/>
                    <a:lstStyle/>
                    <a:p>
                      <a:pPr algn="just">
                        <a:lnSpc>
                          <a:spcPct val="115000"/>
                        </a:lnSpc>
                      </a:pPr>
                      <a:r>
                        <a:rPr lang="es-CO" sz="1100" dirty="0">
                          <a:effectLst/>
                        </a:rPr>
                        <a:t>Densidad poblacional hab/Km2</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pPr>
                      <a:r>
                        <a:rPr lang="es-CO" sz="1100">
                          <a:effectLst/>
                        </a:rPr>
                        <a:t>65,65 Hab/Km2 (2022)</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pPr>
                      <a:r>
                        <a:rPr lang="es-CO" sz="1100" dirty="0">
                          <a:effectLst/>
                        </a:rPr>
                        <a:t>Promedio de la provincia 144 hab/km2</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5056353"/>
                  </a:ext>
                </a:extLst>
              </a:tr>
            </a:tbl>
          </a:graphicData>
        </a:graphic>
      </p:graphicFrame>
    </p:spTree>
    <p:extLst>
      <p:ext uri="{BB962C8B-B14F-4D97-AF65-F5344CB8AC3E}">
        <p14:creationId xmlns:p14="http://schemas.microsoft.com/office/powerpoint/2010/main" val="3643144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3037D690-6706-9A7A-A3F1-23F86BC465E7}"/>
              </a:ext>
            </a:extLst>
          </p:cNvPr>
          <p:cNvSpPr/>
          <p:nvPr/>
        </p:nvSpPr>
        <p:spPr>
          <a:xfrm>
            <a:off x="914400" y="464233"/>
            <a:ext cx="4431323" cy="9847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En el municipio de Apulo Cundinamarca el 56, 25% de la población vive en zonas rurales del municipio denotándose la importancia del sector primario en la economía del municipio. </a:t>
            </a:r>
            <a:endParaRPr lang="es-CO" sz="1600" dirty="0"/>
          </a:p>
        </p:txBody>
      </p:sp>
      <p:sp>
        <p:nvSpPr>
          <p:cNvPr id="5" name="Flecha: hacia abajo 4">
            <a:extLst>
              <a:ext uri="{FF2B5EF4-FFF2-40B4-BE49-F238E27FC236}">
                <a16:creationId xmlns:a16="http://schemas.microsoft.com/office/drawing/2014/main" id="{60F9B9EF-DF0B-BF76-7517-CFC73B36DC8B}"/>
              </a:ext>
            </a:extLst>
          </p:cNvPr>
          <p:cNvSpPr/>
          <p:nvPr/>
        </p:nvSpPr>
        <p:spPr>
          <a:xfrm>
            <a:off x="2919045" y="1561513"/>
            <a:ext cx="422031" cy="33762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B9892B9-E1E3-1AB9-C247-28482C4B0C67}"/>
              </a:ext>
            </a:extLst>
          </p:cNvPr>
          <p:cNvSpPr/>
          <p:nvPr/>
        </p:nvSpPr>
        <p:spPr>
          <a:xfrm>
            <a:off x="914398" y="2011679"/>
            <a:ext cx="4431323" cy="7315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Por otro lado, el 43,75% de la población se encuentra en el casco urbano municipal. </a:t>
            </a:r>
            <a:endParaRPr lang="es-CO" sz="1600" dirty="0"/>
          </a:p>
        </p:txBody>
      </p:sp>
      <p:sp>
        <p:nvSpPr>
          <p:cNvPr id="7" name="Flecha: hacia abajo 6">
            <a:extLst>
              <a:ext uri="{FF2B5EF4-FFF2-40B4-BE49-F238E27FC236}">
                <a16:creationId xmlns:a16="http://schemas.microsoft.com/office/drawing/2014/main" id="{B30CC95D-9EEC-B14A-6F86-714EB1A83E91}"/>
              </a:ext>
            </a:extLst>
          </p:cNvPr>
          <p:cNvSpPr/>
          <p:nvPr/>
        </p:nvSpPr>
        <p:spPr>
          <a:xfrm>
            <a:off x="2940146" y="2813538"/>
            <a:ext cx="422031" cy="33762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A4FB6563-41F9-A0DE-DCD2-84DB5FE1D3D7}"/>
              </a:ext>
            </a:extLst>
          </p:cNvPr>
          <p:cNvSpPr/>
          <p:nvPr/>
        </p:nvSpPr>
        <p:spPr>
          <a:xfrm>
            <a:off x="868676" y="3228536"/>
            <a:ext cx="4564969" cy="13786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En cuanto a las poblaciones minoritarias se identifica mediante los datos aportados por el DANE y procesados por el DNP, en donde se evidencia que, se encuentra un 0,12% de población identificada étnicamente como indígena.</a:t>
            </a:r>
            <a:endParaRPr lang="es-CO" sz="1600" dirty="0"/>
          </a:p>
        </p:txBody>
      </p:sp>
      <p:sp>
        <p:nvSpPr>
          <p:cNvPr id="9" name="Flecha: hacia abajo 8">
            <a:extLst>
              <a:ext uri="{FF2B5EF4-FFF2-40B4-BE49-F238E27FC236}">
                <a16:creationId xmlns:a16="http://schemas.microsoft.com/office/drawing/2014/main" id="{650F01DF-4AE9-9405-CC24-615EBAD29DF3}"/>
              </a:ext>
            </a:extLst>
          </p:cNvPr>
          <p:cNvSpPr/>
          <p:nvPr/>
        </p:nvSpPr>
        <p:spPr>
          <a:xfrm>
            <a:off x="2919043" y="4684543"/>
            <a:ext cx="422031" cy="33762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351B9545-AF45-B470-A9F4-56073292BA4C}"/>
              </a:ext>
            </a:extLst>
          </p:cNvPr>
          <p:cNvSpPr/>
          <p:nvPr/>
        </p:nvSpPr>
        <p:spPr>
          <a:xfrm>
            <a:off x="868676" y="5099541"/>
            <a:ext cx="4564969" cy="12871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E</a:t>
            </a:r>
            <a:r>
              <a:rPr lang="es-CO" sz="1600" dirty="0">
                <a:effectLst/>
                <a:latin typeface="Calibri" panose="020F0502020204030204" pitchFamily="34" charset="0"/>
                <a:ea typeface="Calibri" panose="020F0502020204030204" pitchFamily="34" charset="0"/>
                <a:cs typeface="Times New Roman" panose="02020603050405020304" pitchFamily="18" charset="0"/>
              </a:rPr>
              <a:t>ncontrándose a su vez un 0,09 % de población que se identifica como población negra, mulata o afrodescendiente. Mientras un 0,01 % de la población se identificó en el año 2020 como población ROM (Gitana). </a:t>
            </a:r>
            <a:endParaRPr lang="es-CO" sz="1600" dirty="0"/>
          </a:p>
        </p:txBody>
      </p:sp>
      <p:pic>
        <p:nvPicPr>
          <p:cNvPr id="11" name="Imagen 10" descr="Gráfico, Gráfico de barras&#10;&#10;Descripción generada automáticamente">
            <a:extLst>
              <a:ext uri="{FF2B5EF4-FFF2-40B4-BE49-F238E27FC236}">
                <a16:creationId xmlns:a16="http://schemas.microsoft.com/office/drawing/2014/main" id="{0BAFF9ED-123B-4296-1374-DA7D0D38EE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6394" y="453681"/>
            <a:ext cx="3508861" cy="2975319"/>
          </a:xfrm>
          <a:prstGeom prst="rect">
            <a:avLst/>
          </a:prstGeom>
        </p:spPr>
      </p:pic>
      <p:pic>
        <p:nvPicPr>
          <p:cNvPr id="12" name="image39.png" descr="Diagrama&#10;&#10;Descripción generada automáticamente">
            <a:extLst>
              <a:ext uri="{FF2B5EF4-FFF2-40B4-BE49-F238E27FC236}">
                <a16:creationId xmlns:a16="http://schemas.microsoft.com/office/drawing/2014/main" id="{BF9ECEE8-E6D8-1E8C-0B67-CDA3610DEB56}"/>
              </a:ext>
            </a:extLst>
          </p:cNvPr>
          <p:cNvPicPr/>
          <p:nvPr/>
        </p:nvPicPr>
        <p:blipFill>
          <a:blip r:embed="rId3">
            <a:extLst>
              <a:ext uri="{28A0092B-C50C-407E-A947-70E740481C1C}">
                <a14:useLocalDpi xmlns:a14="http://schemas.microsoft.com/office/drawing/2010/main" val="0"/>
              </a:ext>
            </a:extLst>
          </a:blip>
          <a:srcRect/>
          <a:stretch>
            <a:fillRect/>
          </a:stretch>
        </p:blipFill>
        <p:spPr>
          <a:xfrm>
            <a:off x="9095255" y="453681"/>
            <a:ext cx="2946690" cy="3101929"/>
          </a:xfrm>
          <a:prstGeom prst="rect">
            <a:avLst/>
          </a:prstGeom>
          <a:ln/>
        </p:spPr>
      </p:pic>
      <p:pic>
        <p:nvPicPr>
          <p:cNvPr id="13" name="image28.png" descr="Gráfico">
            <a:extLst>
              <a:ext uri="{FF2B5EF4-FFF2-40B4-BE49-F238E27FC236}">
                <a16:creationId xmlns:a16="http://schemas.microsoft.com/office/drawing/2014/main" id="{C348A89E-5718-E2BF-4F2E-9E6954BA201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6260419" y="3682221"/>
            <a:ext cx="5181017" cy="2722098"/>
          </a:xfrm>
          <a:prstGeom prst="rect">
            <a:avLst/>
          </a:prstGeom>
          <a:ln/>
        </p:spPr>
      </p:pic>
    </p:spTree>
    <p:extLst>
      <p:ext uri="{BB962C8B-B14F-4D97-AF65-F5344CB8AC3E}">
        <p14:creationId xmlns:p14="http://schemas.microsoft.com/office/powerpoint/2010/main" val="1830186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29.png" descr="Gráfico, Gráfico de proyección solar&#10;&#10;Descripción generada automáticamente">
            <a:extLst>
              <a:ext uri="{FF2B5EF4-FFF2-40B4-BE49-F238E27FC236}">
                <a16:creationId xmlns:a16="http://schemas.microsoft.com/office/drawing/2014/main" id="{FA481D61-9525-210A-1FDB-E3C82C32C40E}"/>
              </a:ext>
            </a:extLst>
          </p:cNvPr>
          <p:cNvPicPr/>
          <p:nvPr/>
        </p:nvPicPr>
        <p:blipFill>
          <a:blip r:embed="rId2">
            <a:extLst>
              <a:ext uri="{28A0092B-C50C-407E-A947-70E740481C1C}">
                <a14:useLocalDpi xmlns:a14="http://schemas.microsoft.com/office/drawing/2010/main" val="0"/>
              </a:ext>
            </a:extLst>
          </a:blip>
          <a:srcRect/>
          <a:stretch>
            <a:fillRect/>
          </a:stretch>
        </p:blipFill>
        <p:spPr>
          <a:xfrm>
            <a:off x="509593" y="83235"/>
            <a:ext cx="5110286" cy="3150479"/>
          </a:xfrm>
          <a:prstGeom prst="rect">
            <a:avLst/>
          </a:prstGeom>
          <a:ln/>
        </p:spPr>
      </p:pic>
      <p:pic>
        <p:nvPicPr>
          <p:cNvPr id="9" name="image30.png" descr="Gráfico, Escala de tiempo&#10;&#10;Descripción generada automáticamente">
            <a:extLst>
              <a:ext uri="{FF2B5EF4-FFF2-40B4-BE49-F238E27FC236}">
                <a16:creationId xmlns:a16="http://schemas.microsoft.com/office/drawing/2014/main" id="{E42599B8-659A-3FF5-E24B-BD4A6C38DA3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6366117" y="3429000"/>
            <a:ext cx="5110285" cy="3150478"/>
          </a:xfrm>
          <a:prstGeom prst="rect">
            <a:avLst/>
          </a:prstGeom>
          <a:ln/>
        </p:spPr>
      </p:pic>
      <p:pic>
        <p:nvPicPr>
          <p:cNvPr id="10" name="Imagen 9" descr="Mapa&#10;&#10;Descripción generada automáticamente">
            <a:extLst>
              <a:ext uri="{FF2B5EF4-FFF2-40B4-BE49-F238E27FC236}">
                <a16:creationId xmlns:a16="http://schemas.microsoft.com/office/drawing/2014/main" id="{0669E9D6-A5F2-CEF3-8679-ABE9A01D2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985" y="83235"/>
            <a:ext cx="3949700" cy="26638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5FC487D5-6AC0-7620-AB1C-A5AE01207E55}"/>
              </a:ext>
            </a:extLst>
          </p:cNvPr>
          <p:cNvSpPr txBox="1"/>
          <p:nvPr/>
        </p:nvSpPr>
        <p:spPr>
          <a:xfrm>
            <a:off x="7013515" y="2747060"/>
            <a:ext cx="4795423" cy="820738"/>
          </a:xfrm>
          <a:prstGeom prst="rect">
            <a:avLst/>
          </a:prstGeom>
          <a:noFill/>
        </p:spPr>
        <p:txBody>
          <a:bodyPr wrap="square">
            <a:spAutoFit/>
          </a:bodyPr>
          <a:lstStyle/>
          <a:p>
            <a:pPr algn="ctr">
              <a:spcAft>
                <a:spcPts val="1000"/>
              </a:spcAft>
            </a:pPr>
            <a:r>
              <a:rPr lang="es-CO"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Mapa Urbanizaciones rurales del municipio  </a:t>
            </a:r>
            <a:r>
              <a:rPr lang="es-CO" sz="1400" dirty="0">
                <a:effectLst/>
                <a:latin typeface="Calibri" panose="020F0502020204030204" pitchFamily="34" charset="0"/>
                <a:ea typeface="Calibri" panose="020F0502020204030204" pitchFamily="34" charset="0"/>
                <a:cs typeface="Times New Roman" panose="02020603050405020304" pitchFamily="18" charset="0"/>
              </a:rPr>
              <a:t>(Estructura del Diagnostico del EOT , 2022)</a:t>
            </a:r>
          </a:p>
          <a:p>
            <a:pPr>
              <a:spcAft>
                <a:spcPts val="1000"/>
              </a:spcAft>
            </a:pPr>
            <a:endParaRPr lang="es-CO"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n 14" descr="Diagrama&#10;&#10;Descripción generada automáticamente">
            <a:extLst>
              <a:ext uri="{FF2B5EF4-FFF2-40B4-BE49-F238E27FC236}">
                <a16:creationId xmlns:a16="http://schemas.microsoft.com/office/drawing/2014/main" id="{8AFEF701-6561-18AC-F574-498019A60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11" y="3364248"/>
            <a:ext cx="3949700" cy="25622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9" name="CuadroTexto 28">
            <a:extLst>
              <a:ext uri="{FF2B5EF4-FFF2-40B4-BE49-F238E27FC236}">
                <a16:creationId xmlns:a16="http://schemas.microsoft.com/office/drawing/2014/main" id="{5B515275-D13B-C73D-29E2-07016F652791}"/>
              </a:ext>
            </a:extLst>
          </p:cNvPr>
          <p:cNvSpPr txBox="1"/>
          <p:nvPr/>
        </p:nvSpPr>
        <p:spPr>
          <a:xfrm>
            <a:off x="241299" y="6057007"/>
            <a:ext cx="5110286" cy="820738"/>
          </a:xfrm>
          <a:prstGeom prst="rect">
            <a:avLst/>
          </a:prstGeom>
          <a:noFill/>
        </p:spPr>
        <p:txBody>
          <a:bodyPr wrap="square">
            <a:spAutoFit/>
          </a:bodyPr>
          <a:lstStyle/>
          <a:p>
            <a:pPr algn="ctr">
              <a:spcAft>
                <a:spcPts val="1000"/>
              </a:spcAft>
            </a:pPr>
            <a:r>
              <a:rPr lang="es-CO"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Mapa Urbanizaciones en el sector urbano del municipio. </a:t>
            </a:r>
            <a:r>
              <a:rPr lang="es-CO" sz="1400" dirty="0">
                <a:effectLst/>
                <a:latin typeface="Calibri" panose="020F0502020204030204" pitchFamily="34" charset="0"/>
                <a:ea typeface="Calibri" panose="020F0502020204030204" pitchFamily="34" charset="0"/>
                <a:cs typeface="Times New Roman" panose="02020603050405020304" pitchFamily="18" charset="0"/>
              </a:rPr>
              <a:t>(Estructura del Diagnostico del EOT, 2022)</a:t>
            </a:r>
          </a:p>
          <a:p>
            <a:pPr>
              <a:spcAft>
                <a:spcPts val="1000"/>
              </a:spcAft>
            </a:pPr>
            <a:endParaRPr lang="es-CO"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5" name="Conector recto 34">
            <a:extLst>
              <a:ext uri="{FF2B5EF4-FFF2-40B4-BE49-F238E27FC236}">
                <a16:creationId xmlns:a16="http://schemas.microsoft.com/office/drawing/2014/main" id="{9E18C6D2-5BDF-E8BF-3F51-C262DD643F1C}"/>
              </a:ext>
            </a:extLst>
          </p:cNvPr>
          <p:cNvCxnSpPr>
            <a:cxnSpLocks/>
          </p:cNvCxnSpPr>
          <p:nvPr/>
        </p:nvCxnSpPr>
        <p:spPr>
          <a:xfrm>
            <a:off x="6366117" y="83235"/>
            <a:ext cx="0" cy="2941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201538E2-79C2-7FC6-592C-E0106320BE2C}"/>
              </a:ext>
            </a:extLst>
          </p:cNvPr>
          <p:cNvCxnSpPr>
            <a:cxnSpLocks/>
          </p:cNvCxnSpPr>
          <p:nvPr/>
        </p:nvCxnSpPr>
        <p:spPr>
          <a:xfrm>
            <a:off x="126609" y="3233714"/>
            <a:ext cx="5969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F01E9FD3-15AB-7700-DB6F-C9C17CA3AF81}"/>
              </a:ext>
            </a:extLst>
          </p:cNvPr>
          <p:cNvCxnSpPr>
            <a:cxnSpLocks/>
          </p:cNvCxnSpPr>
          <p:nvPr/>
        </p:nvCxnSpPr>
        <p:spPr>
          <a:xfrm>
            <a:off x="6366117" y="3526057"/>
            <a:ext cx="0" cy="2941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8606A6D5-2FBC-A0FE-D67E-C5025B4E4554}"/>
              </a:ext>
            </a:extLst>
          </p:cNvPr>
          <p:cNvCxnSpPr>
            <a:cxnSpLocks/>
          </p:cNvCxnSpPr>
          <p:nvPr/>
        </p:nvCxnSpPr>
        <p:spPr>
          <a:xfrm>
            <a:off x="6582310" y="3234230"/>
            <a:ext cx="5334000" cy="64752"/>
          </a:xfrm>
          <a:prstGeom prst="line">
            <a:avLst/>
          </a:prstGeom>
        </p:spPr>
        <p:style>
          <a:lnRef idx="1">
            <a:schemeClr val="accent1"/>
          </a:lnRef>
          <a:fillRef idx="0">
            <a:schemeClr val="accent1"/>
          </a:fillRef>
          <a:effectRef idx="0">
            <a:schemeClr val="accent1"/>
          </a:effectRef>
          <a:fontRef idx="minor">
            <a:schemeClr val="tx1"/>
          </a:fontRef>
        </p:style>
      </p:cxnSp>
      <p:sp>
        <p:nvSpPr>
          <p:cNvPr id="50" name="Elipse 49">
            <a:extLst>
              <a:ext uri="{FF2B5EF4-FFF2-40B4-BE49-F238E27FC236}">
                <a16:creationId xmlns:a16="http://schemas.microsoft.com/office/drawing/2014/main" id="{6DBE7C1B-BA0E-0DA5-114E-B190EACCBC3D}"/>
              </a:ext>
            </a:extLst>
          </p:cNvPr>
          <p:cNvSpPr/>
          <p:nvPr/>
        </p:nvSpPr>
        <p:spPr>
          <a:xfrm>
            <a:off x="6280478" y="3142377"/>
            <a:ext cx="171277" cy="2565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63862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E61BB-36D2-0B91-7C73-3D8AD10C51F1}"/>
              </a:ext>
            </a:extLst>
          </p:cNvPr>
          <p:cNvSpPr>
            <a:spLocks noGrp="1"/>
          </p:cNvSpPr>
          <p:nvPr>
            <p:ph type="title"/>
          </p:nvPr>
        </p:nvSpPr>
        <p:spPr>
          <a:xfrm>
            <a:off x="929171" y="144707"/>
            <a:ext cx="10058400" cy="926358"/>
          </a:xfrm>
        </p:spPr>
        <p:txBody>
          <a:bodyPr>
            <a:normAutofit/>
          </a:bodyPr>
          <a:lstStyle/>
          <a:p>
            <a:pPr algn="ctr"/>
            <a:r>
              <a:rPr lang="es-MX" sz="3200" dirty="0"/>
              <a:t>SERVICIOS COMUNITARIOS URBANO Y RURAL </a:t>
            </a:r>
            <a:endParaRPr lang="es-CO" sz="3200" dirty="0"/>
          </a:p>
        </p:txBody>
      </p:sp>
      <p:sp>
        <p:nvSpPr>
          <p:cNvPr id="6" name="Rectángulo: esquinas redondeadas 5">
            <a:extLst>
              <a:ext uri="{FF2B5EF4-FFF2-40B4-BE49-F238E27FC236}">
                <a16:creationId xmlns:a16="http://schemas.microsoft.com/office/drawing/2014/main" id="{C87B952D-5D87-7134-B25A-78D0131CFFAD}"/>
              </a:ext>
            </a:extLst>
          </p:cNvPr>
          <p:cNvSpPr/>
          <p:nvPr/>
        </p:nvSpPr>
        <p:spPr>
          <a:xfrm>
            <a:off x="1334087" y="1249915"/>
            <a:ext cx="2759612" cy="5908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a:solidFill>
                  <a:srgbClr val="000000"/>
                </a:solidFill>
                <a:effectLst/>
                <a:latin typeface="+mj-lt"/>
                <a:ea typeface="Calibri" panose="020F0502020204030204" pitchFamily="34" charset="0"/>
              </a:rPr>
              <a:t>SALUD SECTOR RURAL</a:t>
            </a:r>
            <a:endParaRPr lang="es-CO" sz="2000" dirty="0">
              <a:solidFill>
                <a:srgbClr val="000000"/>
              </a:solidFill>
              <a:effectLst/>
              <a:latin typeface="+mj-lt"/>
              <a:ea typeface="Calibri" panose="020F0502020204030204" pitchFamily="34" charset="0"/>
            </a:endParaRPr>
          </a:p>
        </p:txBody>
      </p:sp>
      <p:sp>
        <p:nvSpPr>
          <p:cNvPr id="7" name="Flecha: a la derecha 6">
            <a:extLst>
              <a:ext uri="{FF2B5EF4-FFF2-40B4-BE49-F238E27FC236}">
                <a16:creationId xmlns:a16="http://schemas.microsoft.com/office/drawing/2014/main" id="{5BAF0168-D748-24FA-E809-99121730D193}"/>
              </a:ext>
            </a:extLst>
          </p:cNvPr>
          <p:cNvSpPr/>
          <p:nvPr/>
        </p:nvSpPr>
        <p:spPr>
          <a:xfrm rot="5400000">
            <a:off x="2586700" y="1924816"/>
            <a:ext cx="254385" cy="24852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0FB96630-AE6A-462B-527E-25EB4A4D65C4}"/>
              </a:ext>
            </a:extLst>
          </p:cNvPr>
          <p:cNvSpPr/>
          <p:nvPr/>
        </p:nvSpPr>
        <p:spPr>
          <a:xfrm>
            <a:off x="1214510" y="2257403"/>
            <a:ext cx="2998764" cy="7814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effectLst/>
                <a:latin typeface="Calibri" panose="020F0502020204030204" pitchFamily="34" charset="0"/>
                <a:ea typeface="Calibri" panose="020F0502020204030204" pitchFamily="34" charset="0"/>
                <a:cs typeface="Times New Roman" panose="02020603050405020304" pitchFamily="18" charset="0"/>
              </a:rPr>
              <a:t>Se brinda en cuatro puestos de salud sin dotación, localizados en las veredas de: </a:t>
            </a:r>
            <a:endParaRPr lang="es-CO" sz="1600" dirty="0">
              <a:solidFill>
                <a:srgbClr val="000000"/>
              </a:solidFill>
              <a:effectLst/>
              <a:latin typeface="+mj-lt"/>
              <a:ea typeface="Calibri" panose="020F0502020204030204" pitchFamily="34" charset="0"/>
            </a:endParaRPr>
          </a:p>
        </p:txBody>
      </p:sp>
      <p:sp>
        <p:nvSpPr>
          <p:cNvPr id="9" name="Flecha: a la derecha 8">
            <a:extLst>
              <a:ext uri="{FF2B5EF4-FFF2-40B4-BE49-F238E27FC236}">
                <a16:creationId xmlns:a16="http://schemas.microsoft.com/office/drawing/2014/main" id="{972F3010-4E19-B335-57D5-E6EA10E740E9}"/>
              </a:ext>
            </a:extLst>
          </p:cNvPr>
          <p:cNvSpPr/>
          <p:nvPr/>
        </p:nvSpPr>
        <p:spPr>
          <a:xfrm rot="5400000">
            <a:off x="2573038" y="3136823"/>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68DE18EF-E68D-4F76-ABBD-B428D65C6F9B}"/>
              </a:ext>
            </a:extLst>
          </p:cNvPr>
          <p:cNvSpPr/>
          <p:nvPr/>
        </p:nvSpPr>
        <p:spPr>
          <a:xfrm>
            <a:off x="1133619" y="3455508"/>
            <a:ext cx="3160543" cy="7814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effectLst/>
                <a:latin typeface="Calibri" panose="020F0502020204030204" pitchFamily="34" charset="0"/>
                <a:ea typeface="Calibri" panose="020F0502020204030204" pitchFamily="34" charset="0"/>
                <a:cs typeface="Times New Roman" panose="02020603050405020304" pitchFamily="18" charset="0"/>
              </a:rPr>
              <a:t>San Antonio, La Vega, Guacamayas y Naranjal, que actualmente no están en operación.</a:t>
            </a:r>
            <a:endParaRPr lang="es-CO" sz="1600" dirty="0">
              <a:solidFill>
                <a:srgbClr val="000000"/>
              </a:solidFill>
              <a:effectLst/>
              <a:latin typeface="+mj-lt"/>
              <a:ea typeface="Calibri" panose="020F0502020204030204" pitchFamily="34" charset="0"/>
            </a:endParaRPr>
          </a:p>
        </p:txBody>
      </p:sp>
      <p:sp>
        <p:nvSpPr>
          <p:cNvPr id="12" name="Rectángulo: esquinas redondeadas 11">
            <a:extLst>
              <a:ext uri="{FF2B5EF4-FFF2-40B4-BE49-F238E27FC236}">
                <a16:creationId xmlns:a16="http://schemas.microsoft.com/office/drawing/2014/main" id="{7321FCD6-9AB4-CC3F-87E8-7883B446F536}"/>
              </a:ext>
            </a:extLst>
          </p:cNvPr>
          <p:cNvSpPr/>
          <p:nvPr/>
        </p:nvSpPr>
        <p:spPr>
          <a:xfrm>
            <a:off x="652973" y="4595218"/>
            <a:ext cx="4121834" cy="10128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endParaRPr lang="es-ES" sz="1600" dirty="0">
              <a:solidFill>
                <a:srgbClr val="000000"/>
              </a:solidFill>
              <a:effectLst/>
              <a:latin typeface="Arial" panose="020B0604020202020204" pitchFamily="34" charset="0"/>
              <a:ea typeface="Calibri" panose="020F0502020204030204" pitchFamily="34" charset="0"/>
            </a:endParaRPr>
          </a:p>
          <a:p>
            <a:pPr algn="just"/>
            <a:endParaRPr lang="es-ES" sz="1600" dirty="0">
              <a:solidFill>
                <a:srgbClr val="000000"/>
              </a:solidFill>
              <a:latin typeface="Arial" panose="020B0604020202020204" pitchFamily="34" charset="0"/>
              <a:ea typeface="Calibri" panose="020F0502020204030204" pitchFamily="34" charset="0"/>
            </a:endParaRPr>
          </a:p>
          <a:p>
            <a:pPr algn="ctr"/>
            <a:endParaRPr lang="es-E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s-ES" sz="1600" dirty="0">
                <a:solidFill>
                  <a:srgbClr val="000000"/>
                </a:solidFill>
                <a:latin typeface="Calibri" panose="020F0502020204030204" pitchFamily="34" charset="0"/>
                <a:ea typeface="Calibri" panose="020F0502020204030204" pitchFamily="34" charset="0"/>
                <a:cs typeface="Calibri" panose="020F0502020204030204" pitchFamily="34" charset="0"/>
              </a:rPr>
              <a:t>N</a:t>
            </a:r>
            <a:r>
              <a:rPr lang="es-E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se cuentan con servicio médico, ni personal para atención de urgencia, ni consultas la comunidad se desplaza al casco urbano. </a:t>
            </a:r>
            <a:endParaRPr lang="es-C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r>
              <a:rPr lang="es-ES" sz="1600" dirty="0">
                <a:solidFill>
                  <a:srgbClr val="000000"/>
                </a:solidFill>
                <a:effectLst/>
                <a:latin typeface="Symbol" panose="05050102010706020507" pitchFamily="18" charset="2"/>
                <a:ea typeface="Calibri" panose="020F0502020204030204" pitchFamily="34" charset="0"/>
                <a:cs typeface="Symbol" panose="05050102010706020507" pitchFamily="18" charset="2"/>
              </a:rPr>
              <a:t>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solidFill>
                <a:srgbClr val="000000"/>
              </a:solidFill>
              <a:effectLst/>
              <a:latin typeface="+mj-lt"/>
              <a:ea typeface="Calibri" panose="020F0502020204030204" pitchFamily="34" charset="0"/>
            </a:endParaRPr>
          </a:p>
        </p:txBody>
      </p:sp>
      <p:sp>
        <p:nvSpPr>
          <p:cNvPr id="13" name="Flecha: a la derecha 12">
            <a:extLst>
              <a:ext uri="{FF2B5EF4-FFF2-40B4-BE49-F238E27FC236}">
                <a16:creationId xmlns:a16="http://schemas.microsoft.com/office/drawing/2014/main" id="{870C765C-2E74-EF15-701A-5CBFFF043CDC}"/>
              </a:ext>
            </a:extLst>
          </p:cNvPr>
          <p:cNvSpPr/>
          <p:nvPr/>
        </p:nvSpPr>
        <p:spPr>
          <a:xfrm rot="5400000">
            <a:off x="2573038" y="4286078"/>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cxnSp>
        <p:nvCxnSpPr>
          <p:cNvPr id="15" name="Conector recto 14">
            <a:extLst>
              <a:ext uri="{FF2B5EF4-FFF2-40B4-BE49-F238E27FC236}">
                <a16:creationId xmlns:a16="http://schemas.microsoft.com/office/drawing/2014/main" id="{2E3A2C68-A3EE-3627-802B-89885B39764D}"/>
              </a:ext>
            </a:extLst>
          </p:cNvPr>
          <p:cNvCxnSpPr/>
          <p:nvPr/>
        </p:nvCxnSpPr>
        <p:spPr>
          <a:xfrm>
            <a:off x="5247249" y="942535"/>
            <a:ext cx="0" cy="2459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247DA8C8-100B-46A5-184A-4CFC0579D517}"/>
              </a:ext>
            </a:extLst>
          </p:cNvPr>
          <p:cNvCxnSpPr/>
          <p:nvPr/>
        </p:nvCxnSpPr>
        <p:spPr>
          <a:xfrm>
            <a:off x="5247249" y="4269489"/>
            <a:ext cx="0" cy="2459407"/>
          </a:xfrm>
          <a:prstGeom prst="line">
            <a:avLst/>
          </a:prstGeom>
        </p:spPr>
        <p:style>
          <a:lnRef idx="1">
            <a:schemeClr val="accent1"/>
          </a:lnRef>
          <a:fillRef idx="0">
            <a:schemeClr val="accent1"/>
          </a:fillRef>
          <a:effectRef idx="0">
            <a:schemeClr val="accent1"/>
          </a:effectRef>
          <a:fontRef idx="minor">
            <a:schemeClr val="tx1"/>
          </a:fontRef>
        </p:style>
      </p:cxnSp>
      <p:sp>
        <p:nvSpPr>
          <p:cNvPr id="17" name="Elipse 16">
            <a:extLst>
              <a:ext uri="{FF2B5EF4-FFF2-40B4-BE49-F238E27FC236}">
                <a16:creationId xmlns:a16="http://schemas.microsoft.com/office/drawing/2014/main" id="{59381A71-43A8-3DD9-298B-42645741EC3B}"/>
              </a:ext>
            </a:extLst>
          </p:cNvPr>
          <p:cNvSpPr/>
          <p:nvPr/>
        </p:nvSpPr>
        <p:spPr>
          <a:xfrm>
            <a:off x="5134708" y="3638465"/>
            <a:ext cx="211007" cy="3849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5859D464-688A-E12E-D872-59B61CB39EC6}"/>
              </a:ext>
            </a:extLst>
          </p:cNvPr>
          <p:cNvSpPr/>
          <p:nvPr/>
        </p:nvSpPr>
        <p:spPr>
          <a:xfrm>
            <a:off x="6737604" y="1073390"/>
            <a:ext cx="2759612" cy="5908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800" b="1" dirty="0">
                <a:solidFill>
                  <a:srgbClr val="000000"/>
                </a:solidFill>
                <a:effectLst/>
                <a:latin typeface="+mj-lt"/>
                <a:ea typeface="Calibri" panose="020F0502020204030204" pitchFamily="34" charset="0"/>
              </a:rPr>
              <a:t>PUESTO DE SALUD SAN ANTONIO </a:t>
            </a:r>
            <a:endParaRPr lang="es-CO" sz="2000" dirty="0">
              <a:solidFill>
                <a:srgbClr val="000000"/>
              </a:solidFill>
              <a:effectLst/>
              <a:latin typeface="+mj-lt"/>
              <a:ea typeface="Calibri" panose="020F0502020204030204" pitchFamily="34" charset="0"/>
            </a:endParaRPr>
          </a:p>
        </p:txBody>
      </p:sp>
      <p:sp>
        <p:nvSpPr>
          <p:cNvPr id="19" name="Flecha: a la derecha 18">
            <a:extLst>
              <a:ext uri="{FF2B5EF4-FFF2-40B4-BE49-F238E27FC236}">
                <a16:creationId xmlns:a16="http://schemas.microsoft.com/office/drawing/2014/main" id="{CA942210-6567-47B1-B7CA-489A62F2A5A5}"/>
              </a:ext>
            </a:extLst>
          </p:cNvPr>
          <p:cNvSpPr/>
          <p:nvPr/>
        </p:nvSpPr>
        <p:spPr>
          <a:xfrm rot="5400000">
            <a:off x="2573038" y="3136824"/>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0" name="Flecha: a la derecha 19">
            <a:extLst>
              <a:ext uri="{FF2B5EF4-FFF2-40B4-BE49-F238E27FC236}">
                <a16:creationId xmlns:a16="http://schemas.microsoft.com/office/drawing/2014/main" id="{43916506-8580-9D7D-78F7-EE0FC97DB208}"/>
              </a:ext>
            </a:extLst>
          </p:cNvPr>
          <p:cNvSpPr/>
          <p:nvPr/>
        </p:nvSpPr>
        <p:spPr>
          <a:xfrm rot="5400000">
            <a:off x="7987109" y="1685359"/>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F01CF8A1-09C9-A3B6-A4EB-49231B8120DE}"/>
              </a:ext>
            </a:extLst>
          </p:cNvPr>
          <p:cNvSpPr/>
          <p:nvPr/>
        </p:nvSpPr>
        <p:spPr>
          <a:xfrm>
            <a:off x="6281225" y="2012985"/>
            <a:ext cx="3749037" cy="9263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solidFill>
                  <a:srgbClr val="000000"/>
                </a:solidFill>
                <a:effectLst/>
                <a:latin typeface="Arial" panose="020B0604020202020204" pitchFamily="34" charset="0"/>
                <a:ea typeface="Calibri" panose="020F0502020204030204" pitchFamily="34" charset="0"/>
              </a:rPr>
              <a:t>Actualmente este centro de salud no está en servició, a raíz de un vendaval que destruyo parte de la cubierta.</a:t>
            </a:r>
            <a:endParaRPr lang="es-CO" sz="1600" dirty="0">
              <a:solidFill>
                <a:srgbClr val="000000"/>
              </a:solidFill>
              <a:effectLst/>
              <a:latin typeface="+mj-lt"/>
              <a:ea typeface="Calibri" panose="020F0502020204030204" pitchFamily="34" charset="0"/>
            </a:endParaRPr>
          </a:p>
        </p:txBody>
      </p:sp>
      <p:sp>
        <p:nvSpPr>
          <p:cNvPr id="22" name="Flecha: a la derecha 21">
            <a:extLst>
              <a:ext uri="{FF2B5EF4-FFF2-40B4-BE49-F238E27FC236}">
                <a16:creationId xmlns:a16="http://schemas.microsoft.com/office/drawing/2014/main" id="{F5E68549-E030-BE0B-8902-D43E8E7B6F1F}"/>
              </a:ext>
            </a:extLst>
          </p:cNvPr>
          <p:cNvSpPr/>
          <p:nvPr/>
        </p:nvSpPr>
        <p:spPr>
          <a:xfrm rot="5400000">
            <a:off x="8014890" y="3044168"/>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DA1F2DD8-0B7A-8803-478F-F618F18AB93E}"/>
              </a:ext>
            </a:extLst>
          </p:cNvPr>
          <p:cNvSpPr/>
          <p:nvPr/>
        </p:nvSpPr>
        <p:spPr>
          <a:xfrm>
            <a:off x="5959598" y="3358699"/>
            <a:ext cx="4392290" cy="10319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solidFill>
                  <a:srgbClr val="000000"/>
                </a:solidFill>
                <a:effectLst/>
                <a:latin typeface="Arial" panose="020B0604020202020204" pitchFamily="34" charset="0"/>
                <a:ea typeface="Calibri" panose="020F0502020204030204" pitchFamily="34" charset="0"/>
              </a:rPr>
              <a:t>se requiere equipamiento médico, designación de personal de salud y refacciones locales con reactivación de los servicios públicos .</a:t>
            </a:r>
            <a:endParaRPr lang="es-CO" sz="1600" dirty="0">
              <a:solidFill>
                <a:srgbClr val="000000"/>
              </a:solidFill>
              <a:effectLst/>
              <a:latin typeface="+mj-lt"/>
              <a:ea typeface="Calibri" panose="020F0502020204030204" pitchFamily="34" charset="0"/>
            </a:endParaRPr>
          </a:p>
        </p:txBody>
      </p:sp>
      <p:sp>
        <p:nvSpPr>
          <p:cNvPr id="24" name="Flecha: a la derecha 23">
            <a:extLst>
              <a:ext uri="{FF2B5EF4-FFF2-40B4-BE49-F238E27FC236}">
                <a16:creationId xmlns:a16="http://schemas.microsoft.com/office/drawing/2014/main" id="{A8BD3785-B5C1-6F59-5587-FD8ECC8EE499}"/>
              </a:ext>
            </a:extLst>
          </p:cNvPr>
          <p:cNvSpPr/>
          <p:nvPr/>
        </p:nvSpPr>
        <p:spPr>
          <a:xfrm rot="5400000">
            <a:off x="8014891" y="4544858"/>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132E57BB-A638-9866-BE74-2C610D201392}"/>
              </a:ext>
            </a:extLst>
          </p:cNvPr>
          <p:cNvSpPr/>
          <p:nvPr/>
        </p:nvSpPr>
        <p:spPr>
          <a:xfrm>
            <a:off x="6096000" y="4922279"/>
            <a:ext cx="4121834" cy="862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endParaRPr lang="es-ES" sz="1600" dirty="0">
              <a:solidFill>
                <a:srgbClr val="000000"/>
              </a:solidFill>
              <a:effectLst/>
              <a:latin typeface="Arial" panose="020B0604020202020204" pitchFamily="34" charset="0"/>
              <a:ea typeface="Calibri" panose="020F0502020204030204" pitchFamily="34" charset="0"/>
            </a:endParaRPr>
          </a:p>
          <a:p>
            <a:pPr algn="just"/>
            <a:endParaRPr lang="es-ES" sz="1600" dirty="0">
              <a:solidFill>
                <a:srgbClr val="000000"/>
              </a:solidFill>
              <a:latin typeface="Arial" panose="020B0604020202020204" pitchFamily="34" charset="0"/>
              <a:ea typeface="Calibri" panose="020F0502020204030204" pitchFamily="34" charset="0"/>
            </a:endParaRPr>
          </a:p>
          <a:p>
            <a:pPr algn="ctr">
              <a:lnSpc>
                <a:spcPct val="107000"/>
              </a:lnSpc>
              <a:spcAft>
                <a:spcPts val="800"/>
              </a:spcAft>
            </a:pPr>
            <a:r>
              <a:rPr lang="es-ES" sz="1600" dirty="0">
                <a:solidFill>
                  <a:srgbClr val="000000"/>
                </a:solidFill>
                <a:effectLst/>
                <a:latin typeface="Arial" panose="020B0604020202020204" pitchFamily="34" charset="0"/>
                <a:ea typeface="Calibri" panose="020F0502020204030204" pitchFamily="34" charset="0"/>
              </a:rPr>
              <a:t>Los cuales  beneficiara un bue sector de la población rural al ponerlo en funcionamiento.</a:t>
            </a:r>
            <a:r>
              <a:rPr lang="es-ES" sz="1600" dirty="0">
                <a:solidFill>
                  <a:srgbClr val="000000"/>
                </a:solidFill>
                <a:effectLst/>
                <a:latin typeface="Symbol" panose="05050102010706020507" pitchFamily="18" charset="2"/>
                <a:ea typeface="Calibri" panose="020F0502020204030204" pitchFamily="34" charset="0"/>
                <a:cs typeface="Symbol" panose="05050102010706020507" pitchFamily="18" charset="2"/>
              </a:rPr>
              <a:t>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solidFill>
                <a:srgbClr val="000000"/>
              </a:solidFill>
              <a:effectLst/>
              <a:latin typeface="+mj-lt"/>
              <a:ea typeface="Calibri" panose="020F0502020204030204" pitchFamily="34" charset="0"/>
            </a:endParaRPr>
          </a:p>
        </p:txBody>
      </p:sp>
      <p:pic>
        <p:nvPicPr>
          <p:cNvPr id="27" name="Imagen 26">
            <a:extLst>
              <a:ext uri="{FF2B5EF4-FFF2-40B4-BE49-F238E27FC236}">
                <a16:creationId xmlns:a16="http://schemas.microsoft.com/office/drawing/2014/main" id="{1998D37E-4DBB-01AB-DA46-C4F06EF060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1745" y="5896912"/>
            <a:ext cx="3028517" cy="8623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6043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1B1FE011-B632-996E-C31E-3438FAFCB43B}"/>
              </a:ext>
            </a:extLst>
          </p:cNvPr>
          <p:cNvSpPr/>
          <p:nvPr/>
        </p:nvSpPr>
        <p:spPr>
          <a:xfrm>
            <a:off x="1044521" y="1490401"/>
            <a:ext cx="3896753" cy="9988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effectLst/>
                <a:latin typeface="Calibri" panose="020F0502020204030204" pitchFamily="34" charset="0"/>
                <a:ea typeface="Calibri" panose="020F0502020204030204" pitchFamily="34" charset="0"/>
                <a:cs typeface="Times New Roman" panose="02020603050405020304" pitchFamily="18" charset="0"/>
              </a:rPr>
              <a:t>La cabecera urbana del municipio de Apulo cuenta con un centro de salud de I nivel de atención de salud y complejidad construido en el año 2.000.</a:t>
            </a:r>
            <a:endParaRPr lang="es-CO" sz="1600" dirty="0"/>
          </a:p>
        </p:txBody>
      </p:sp>
      <p:sp>
        <p:nvSpPr>
          <p:cNvPr id="6" name="Rectángulo: esquinas redondeadas 5">
            <a:extLst>
              <a:ext uri="{FF2B5EF4-FFF2-40B4-BE49-F238E27FC236}">
                <a16:creationId xmlns:a16="http://schemas.microsoft.com/office/drawing/2014/main" id="{B7D598FC-2A7D-AC26-6DD9-C3E86D4B44BC}"/>
              </a:ext>
            </a:extLst>
          </p:cNvPr>
          <p:cNvSpPr/>
          <p:nvPr/>
        </p:nvSpPr>
        <p:spPr>
          <a:xfrm>
            <a:off x="1368080" y="350989"/>
            <a:ext cx="3249638" cy="7315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ES" sz="1800" b="1" dirty="0">
                <a:effectLst/>
                <a:latin typeface="+mj-lt"/>
                <a:ea typeface="Calibri" panose="020F0502020204030204" pitchFamily="34" charset="0"/>
                <a:cs typeface="Times New Roman" panose="02020603050405020304" pitchFamily="18" charset="0"/>
              </a:rPr>
              <a:t>SALUD SECTOR URBANO</a:t>
            </a:r>
            <a:endParaRPr lang="es-CO" sz="1800" dirty="0">
              <a:effectLst/>
              <a:latin typeface="+mj-lt"/>
              <a:ea typeface="Calibri" panose="020F0502020204030204" pitchFamily="34" charset="0"/>
              <a:cs typeface="Times New Roman" panose="02020603050405020304" pitchFamily="18" charset="0"/>
            </a:endParaRPr>
          </a:p>
        </p:txBody>
      </p:sp>
      <p:sp>
        <p:nvSpPr>
          <p:cNvPr id="7" name="Flecha: a la derecha 6">
            <a:extLst>
              <a:ext uri="{FF2B5EF4-FFF2-40B4-BE49-F238E27FC236}">
                <a16:creationId xmlns:a16="http://schemas.microsoft.com/office/drawing/2014/main" id="{6EFDD3F2-DBF6-03A3-6B07-DBE59587D1AD}"/>
              </a:ext>
            </a:extLst>
          </p:cNvPr>
          <p:cNvSpPr/>
          <p:nvPr/>
        </p:nvSpPr>
        <p:spPr>
          <a:xfrm rot="5400000">
            <a:off x="2852045" y="1215365"/>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8" name="Flecha: a la derecha 7">
            <a:extLst>
              <a:ext uri="{FF2B5EF4-FFF2-40B4-BE49-F238E27FC236}">
                <a16:creationId xmlns:a16="http://schemas.microsoft.com/office/drawing/2014/main" id="{407B945E-686E-A743-3B55-84A4A9A6F8FE}"/>
              </a:ext>
            </a:extLst>
          </p:cNvPr>
          <p:cNvSpPr/>
          <p:nvPr/>
        </p:nvSpPr>
        <p:spPr>
          <a:xfrm rot="5400000">
            <a:off x="2848525" y="2536707"/>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B0FC4C15-E05F-BD05-9545-6ED6CDC70E2E}"/>
              </a:ext>
            </a:extLst>
          </p:cNvPr>
          <p:cNvSpPr/>
          <p:nvPr/>
        </p:nvSpPr>
        <p:spPr>
          <a:xfrm>
            <a:off x="1044521" y="2883095"/>
            <a:ext cx="3896753" cy="6330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a:latin typeface="Calibri" panose="020F0502020204030204" pitchFamily="34" charset="0"/>
                <a:ea typeface="Calibri" panose="020F0502020204030204" pitchFamily="34" charset="0"/>
                <a:cs typeface="Times New Roman" panose="02020603050405020304" pitchFamily="18" charset="0"/>
              </a:rPr>
              <a:t>U</a:t>
            </a:r>
            <a:r>
              <a:rPr lang="es-ES" sz="1800" dirty="0">
                <a:effectLst/>
                <a:latin typeface="Calibri" panose="020F0502020204030204" pitchFamily="34" charset="0"/>
                <a:ea typeface="Calibri" panose="020F0502020204030204" pitchFamily="34" charset="0"/>
                <a:cs typeface="Times New Roman" panose="02020603050405020304" pitchFamily="18" charset="0"/>
              </a:rPr>
              <a:t>bicado en la calle 9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N°</a:t>
            </a:r>
            <a:r>
              <a:rPr lang="es-ES" sz="1800" dirty="0">
                <a:effectLst/>
                <a:latin typeface="Calibri" panose="020F0502020204030204" pitchFamily="34" charset="0"/>
                <a:ea typeface="Calibri" panose="020F0502020204030204" pitchFamily="34" charset="0"/>
                <a:cs typeface="Times New Roman" panose="02020603050405020304" pitchFamily="18" charset="0"/>
              </a:rPr>
              <a:t> 5A – 33. </a:t>
            </a:r>
            <a:endParaRPr lang="es-CO" sz="1600" dirty="0"/>
          </a:p>
        </p:txBody>
      </p:sp>
      <p:sp>
        <p:nvSpPr>
          <p:cNvPr id="10" name="Flecha: a la derecha 9">
            <a:extLst>
              <a:ext uri="{FF2B5EF4-FFF2-40B4-BE49-F238E27FC236}">
                <a16:creationId xmlns:a16="http://schemas.microsoft.com/office/drawing/2014/main" id="{AF68B375-441C-A816-A79C-F5EFB2E1049B}"/>
              </a:ext>
            </a:extLst>
          </p:cNvPr>
          <p:cNvSpPr/>
          <p:nvPr/>
        </p:nvSpPr>
        <p:spPr>
          <a:xfrm rot="5400000">
            <a:off x="2848524" y="3617562"/>
            <a:ext cx="281707" cy="24853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AFBFA230-C89A-A1FE-C1AF-061C7D88F651}"/>
              </a:ext>
            </a:extLst>
          </p:cNvPr>
          <p:cNvSpPr/>
          <p:nvPr/>
        </p:nvSpPr>
        <p:spPr>
          <a:xfrm>
            <a:off x="939626" y="3938588"/>
            <a:ext cx="4053843" cy="76668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1600" dirty="0">
                <a:effectLst/>
                <a:latin typeface="Calibri" panose="020F0502020204030204" pitchFamily="34" charset="0"/>
                <a:ea typeface="Calibri" panose="020F0502020204030204" pitchFamily="34" charset="0"/>
                <a:cs typeface="Times New Roman" panose="02020603050405020304" pitchFamily="18" charset="0"/>
              </a:rPr>
              <a:t>Este centro depende administrativa y económicamente del Hospital Marco Felipe Afanador del vecino municipio de Tocaima.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p>
        </p:txBody>
      </p:sp>
      <p:pic>
        <p:nvPicPr>
          <p:cNvPr id="12" name="Imagen 11">
            <a:extLst>
              <a:ext uri="{FF2B5EF4-FFF2-40B4-BE49-F238E27FC236}">
                <a16:creationId xmlns:a16="http://schemas.microsoft.com/office/drawing/2014/main" id="{02D044AA-8D15-6840-FA77-D8CC7E4EAE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7617" y="4939881"/>
            <a:ext cx="3143519" cy="1605523"/>
          </a:xfrm>
          <a:prstGeom prst="rect">
            <a:avLst/>
          </a:prstGeom>
          <a:ln>
            <a:noFill/>
          </a:ln>
          <a:effectLst>
            <a:outerShdw blurRad="190500" algn="tl" rotWithShape="0">
              <a:srgbClr val="000000">
                <a:alpha val="70000"/>
              </a:srgbClr>
            </a:outerShdw>
          </a:effectLst>
        </p:spPr>
      </p:pic>
      <p:cxnSp>
        <p:nvCxnSpPr>
          <p:cNvPr id="14" name="Conector recto 13">
            <a:extLst>
              <a:ext uri="{FF2B5EF4-FFF2-40B4-BE49-F238E27FC236}">
                <a16:creationId xmlns:a16="http://schemas.microsoft.com/office/drawing/2014/main" id="{AC462AB0-CEB7-DCC3-7EFE-876773D26915}"/>
              </a:ext>
            </a:extLst>
          </p:cNvPr>
          <p:cNvCxnSpPr/>
          <p:nvPr/>
        </p:nvCxnSpPr>
        <p:spPr>
          <a:xfrm>
            <a:off x="5992837" y="355206"/>
            <a:ext cx="0" cy="28766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F8B706D3-7FE1-6568-6537-D0E719E878D9}"/>
              </a:ext>
            </a:extLst>
          </p:cNvPr>
          <p:cNvCxnSpPr/>
          <p:nvPr/>
        </p:nvCxnSpPr>
        <p:spPr>
          <a:xfrm>
            <a:off x="5992837" y="3741827"/>
            <a:ext cx="0" cy="2876667"/>
          </a:xfrm>
          <a:prstGeom prst="line">
            <a:avLst/>
          </a:prstGeom>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6FA804D4-2759-2921-2DFC-DA7A45C6B8EB}"/>
              </a:ext>
            </a:extLst>
          </p:cNvPr>
          <p:cNvSpPr/>
          <p:nvPr/>
        </p:nvSpPr>
        <p:spPr>
          <a:xfrm>
            <a:off x="5884996" y="3383280"/>
            <a:ext cx="211004" cy="171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6F813498-3226-04C8-9D6C-65479E0402F6}"/>
              </a:ext>
            </a:extLst>
          </p:cNvPr>
          <p:cNvSpPr/>
          <p:nvPr/>
        </p:nvSpPr>
        <p:spPr>
          <a:xfrm>
            <a:off x="7243692" y="350990"/>
            <a:ext cx="3249638" cy="65212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800" b="1" dirty="0">
                <a:effectLst/>
                <a:latin typeface="+mj-lt"/>
                <a:ea typeface="Calibri" panose="020F0502020204030204" pitchFamily="34" charset="0"/>
                <a:cs typeface="Times New Roman" panose="02020603050405020304" pitchFamily="18" charset="0"/>
              </a:rPr>
              <a:t>JUSTICIA, SEGURIDAD Y CONVIVENCIA</a:t>
            </a:r>
            <a:endParaRPr lang="es-CO" sz="180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endParaRPr lang="es-CO" sz="1800" dirty="0">
              <a:effectLst/>
              <a:latin typeface="+mj-lt"/>
              <a:ea typeface="Calibri" panose="020F0502020204030204" pitchFamily="34" charset="0"/>
              <a:cs typeface="Times New Roman" panose="02020603050405020304" pitchFamily="18" charset="0"/>
            </a:endParaRPr>
          </a:p>
        </p:txBody>
      </p:sp>
      <p:sp>
        <p:nvSpPr>
          <p:cNvPr id="18" name="Flecha: a la derecha 17">
            <a:extLst>
              <a:ext uri="{FF2B5EF4-FFF2-40B4-BE49-F238E27FC236}">
                <a16:creationId xmlns:a16="http://schemas.microsoft.com/office/drawing/2014/main" id="{29C060A9-DE42-2CF4-2BB8-E998ACE72989}"/>
              </a:ext>
            </a:extLst>
          </p:cNvPr>
          <p:cNvSpPr/>
          <p:nvPr/>
        </p:nvSpPr>
        <p:spPr>
          <a:xfrm rot="5400000">
            <a:off x="8746222" y="1048462"/>
            <a:ext cx="140822" cy="17466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F1BB9E67-E0F3-8163-D66C-609C72EF378D}"/>
              </a:ext>
            </a:extLst>
          </p:cNvPr>
          <p:cNvSpPr/>
          <p:nvPr/>
        </p:nvSpPr>
        <p:spPr>
          <a:xfrm>
            <a:off x="6709696" y="1265289"/>
            <a:ext cx="4446558" cy="9988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1600" dirty="0">
                <a:effectLst/>
                <a:latin typeface="Calibri" panose="020F0502020204030204" pitchFamily="34" charset="0"/>
                <a:ea typeface="Calibri" panose="020F0502020204030204" pitchFamily="34" charset="0"/>
                <a:cs typeface="Times New Roman" panose="02020603050405020304" pitchFamily="18" charset="0"/>
              </a:rPr>
              <a:t>Corresponde a las instalaciones especializadas que alojan las actividades destinadas a la prestación de los servicios de seguridad, justicia y convivencia ciudadana</a:t>
            </a: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p>
        </p:txBody>
      </p:sp>
      <p:sp>
        <p:nvSpPr>
          <p:cNvPr id="20" name="Flecha: a la derecha 19">
            <a:extLst>
              <a:ext uri="{FF2B5EF4-FFF2-40B4-BE49-F238E27FC236}">
                <a16:creationId xmlns:a16="http://schemas.microsoft.com/office/drawing/2014/main" id="{1D5B6B3E-2172-314D-BB04-BAB0F0E122FF}"/>
              </a:ext>
            </a:extLst>
          </p:cNvPr>
          <p:cNvSpPr/>
          <p:nvPr/>
        </p:nvSpPr>
        <p:spPr>
          <a:xfrm rot="5400000">
            <a:off x="8732251" y="2307042"/>
            <a:ext cx="142395" cy="1746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46F04C3E-EC62-5D2C-9D12-DDB4EE9F9CC5}"/>
              </a:ext>
            </a:extLst>
          </p:cNvPr>
          <p:cNvSpPr/>
          <p:nvPr/>
        </p:nvSpPr>
        <p:spPr>
          <a:xfrm>
            <a:off x="6680690" y="2568350"/>
            <a:ext cx="4446553" cy="9009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800" b="1" dirty="0">
                <a:effectLst/>
                <a:latin typeface="Calibri" panose="020F0502020204030204" pitchFamily="34" charset="0"/>
                <a:ea typeface="Calibri" panose="020F0502020204030204" pitchFamily="34" charset="0"/>
                <a:cs typeface="Times New Roman" panose="02020603050405020304" pitchFamily="18" charset="0"/>
              </a:rPr>
              <a:t>INSPECCIÓN DE POLICÍA:</a:t>
            </a:r>
          </a:p>
          <a:p>
            <a:pPr algn="ctr"/>
            <a:r>
              <a:rPr lang="es-ES" sz="1600" dirty="0">
                <a:effectLst/>
                <a:latin typeface="Calibri" panose="020F0502020204030204" pitchFamily="34" charset="0"/>
                <a:ea typeface="Calibri" panose="020F0502020204030204" pitchFamily="34" charset="0"/>
                <a:cs typeface="Times New Roman" panose="02020603050405020304" pitchFamily="18" charset="0"/>
              </a:rPr>
              <a:t>En la alcaldía del municipio se encuentra la inspección de policía en la calle 9 N°5 – 43. </a:t>
            </a:r>
            <a:endParaRPr lang="es-CO" sz="1600" dirty="0"/>
          </a:p>
        </p:txBody>
      </p:sp>
      <p:sp>
        <p:nvSpPr>
          <p:cNvPr id="22" name="Flecha: a la derecha 21">
            <a:extLst>
              <a:ext uri="{FF2B5EF4-FFF2-40B4-BE49-F238E27FC236}">
                <a16:creationId xmlns:a16="http://schemas.microsoft.com/office/drawing/2014/main" id="{899EE6D9-2B9A-C722-5BF0-ECA96E2CE0EB}"/>
              </a:ext>
            </a:extLst>
          </p:cNvPr>
          <p:cNvSpPr/>
          <p:nvPr/>
        </p:nvSpPr>
        <p:spPr>
          <a:xfrm rot="5400000">
            <a:off x="8719454" y="3760101"/>
            <a:ext cx="281707" cy="24853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E6463745-47ED-7F7B-AC82-03C37128C297}"/>
              </a:ext>
            </a:extLst>
          </p:cNvPr>
          <p:cNvSpPr/>
          <p:nvPr/>
        </p:nvSpPr>
        <p:spPr>
          <a:xfrm>
            <a:off x="6109185" y="3688662"/>
            <a:ext cx="5781816" cy="12137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endParaRPr lang="es-ES" sz="1600" b="1"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ESTACIÓN DE POLICÍA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La Estación de Policía de Apulo pertenece al distrito número 4 La Mesa y se encuentra ubicado en el barrio Av. Colombia en la calle 10 con carrera 5. Tiene una superficie aproximada de 800 m2.</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p>
        </p:txBody>
      </p:sp>
      <p:sp>
        <p:nvSpPr>
          <p:cNvPr id="24" name="Flecha: a la derecha 23">
            <a:extLst>
              <a:ext uri="{FF2B5EF4-FFF2-40B4-BE49-F238E27FC236}">
                <a16:creationId xmlns:a16="http://schemas.microsoft.com/office/drawing/2014/main" id="{C758D836-EFEC-0F94-2ED8-078A1EBB35F8}"/>
              </a:ext>
            </a:extLst>
          </p:cNvPr>
          <p:cNvSpPr/>
          <p:nvPr/>
        </p:nvSpPr>
        <p:spPr>
          <a:xfrm rot="5400000">
            <a:off x="8672903" y="5012485"/>
            <a:ext cx="232934" cy="21862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EF8A90AF-C849-9E40-602F-143A58D145E1}"/>
              </a:ext>
            </a:extLst>
          </p:cNvPr>
          <p:cNvSpPr/>
          <p:nvPr/>
        </p:nvSpPr>
        <p:spPr>
          <a:xfrm>
            <a:off x="6189775" y="5310071"/>
            <a:ext cx="5486400" cy="12407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07000"/>
              </a:lnSpc>
              <a:spcAft>
                <a:spcPts val="80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CUERPO DE BOMBEROS</a:t>
            </a:r>
            <a:endParaRPr lang="es-CO" sz="1600" b="1"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es-ES" sz="1600" dirty="0">
                <a:effectLst/>
                <a:latin typeface="Calibri" panose="020F0502020204030204" pitchFamily="34" charset="0"/>
                <a:ea typeface="Calibri" panose="020F0502020204030204" pitchFamily="34" charset="0"/>
                <a:cs typeface="Arial" panose="020B0604020202020204" pitchFamily="34" charset="0"/>
              </a:rPr>
              <a:t>Con el propósito de aunar esfuerzos técnicos, administrativos y financieros entre el municipio de Apulo Cundinamarca y un cuerpo de bomberos voluntarios.</a:t>
            </a:r>
            <a:endParaRPr lang="es-CO" sz="1600" dirty="0"/>
          </a:p>
        </p:txBody>
      </p:sp>
      <p:sp>
        <p:nvSpPr>
          <p:cNvPr id="26" name="Flecha: a la derecha 25">
            <a:extLst>
              <a:ext uri="{FF2B5EF4-FFF2-40B4-BE49-F238E27FC236}">
                <a16:creationId xmlns:a16="http://schemas.microsoft.com/office/drawing/2014/main" id="{926A9EF7-1E33-9448-A09C-011A7011566E}"/>
              </a:ext>
            </a:extLst>
          </p:cNvPr>
          <p:cNvSpPr/>
          <p:nvPr/>
        </p:nvSpPr>
        <p:spPr>
          <a:xfrm rot="5400000">
            <a:off x="8718173" y="3484710"/>
            <a:ext cx="142395" cy="1746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3717378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5D745CB-5E2D-8593-52EC-54A8CF292CD7}"/>
              </a:ext>
            </a:extLst>
          </p:cNvPr>
          <p:cNvSpPr/>
          <p:nvPr/>
        </p:nvSpPr>
        <p:spPr>
          <a:xfrm>
            <a:off x="1132112" y="391886"/>
            <a:ext cx="3512457" cy="7257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ES" sz="1800" b="1" dirty="0">
                <a:effectLst/>
                <a:latin typeface="+mj-lt"/>
                <a:ea typeface="Calibri" panose="020F0502020204030204" pitchFamily="34" charset="0"/>
                <a:cs typeface="Times New Roman" panose="02020603050405020304" pitchFamily="18" charset="0"/>
              </a:rPr>
              <a:t>BIENESTAR, CULTURA, DEPORTE Y RECREACIÓN URBANA</a:t>
            </a:r>
            <a:endParaRPr lang="es-CO" sz="1800" dirty="0">
              <a:effectLst/>
              <a:latin typeface="+mj-lt"/>
              <a:ea typeface="Calibri" panose="020F0502020204030204" pitchFamily="34" charset="0"/>
              <a:cs typeface="Times New Roman" panose="02020603050405020304" pitchFamily="18" charset="0"/>
            </a:endParaRPr>
          </a:p>
        </p:txBody>
      </p:sp>
      <p:sp>
        <p:nvSpPr>
          <p:cNvPr id="3" name="Flecha: hacia abajo 2">
            <a:extLst>
              <a:ext uri="{FF2B5EF4-FFF2-40B4-BE49-F238E27FC236}">
                <a16:creationId xmlns:a16="http://schemas.microsoft.com/office/drawing/2014/main" id="{571CCFB0-1177-42EB-5670-DE9EABF20061}"/>
              </a:ext>
            </a:extLst>
          </p:cNvPr>
          <p:cNvSpPr/>
          <p:nvPr/>
        </p:nvSpPr>
        <p:spPr>
          <a:xfrm>
            <a:off x="2663368" y="1240972"/>
            <a:ext cx="449943"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27823054-9C33-521E-F15F-D7679071A1F3}"/>
              </a:ext>
            </a:extLst>
          </p:cNvPr>
          <p:cNvSpPr/>
          <p:nvPr/>
        </p:nvSpPr>
        <p:spPr>
          <a:xfrm>
            <a:off x="638629" y="1669144"/>
            <a:ext cx="4455881" cy="12046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La cabecera municipal del municipio de Apulo cuenta con tres canchas deportivas; el polideportivo municipal, el estadio de futbol del barrio Campin y la cancha deportiva del barrio Gaitán. </a:t>
            </a:r>
            <a:endParaRPr lang="es-CO" sz="1600" dirty="0">
              <a:effectLst/>
              <a:latin typeface="+mj-lt"/>
              <a:ea typeface="Calibri" panose="020F0502020204030204" pitchFamily="34" charset="0"/>
              <a:cs typeface="Times New Roman" panose="02020603050405020304" pitchFamily="18" charset="0"/>
            </a:endParaRPr>
          </a:p>
        </p:txBody>
      </p:sp>
      <p:sp>
        <p:nvSpPr>
          <p:cNvPr id="5" name="Flecha: hacia abajo 4">
            <a:extLst>
              <a:ext uri="{FF2B5EF4-FFF2-40B4-BE49-F238E27FC236}">
                <a16:creationId xmlns:a16="http://schemas.microsoft.com/office/drawing/2014/main" id="{69420E4E-CBB3-5A1E-8C95-8682B8629CA4}"/>
              </a:ext>
            </a:extLst>
          </p:cNvPr>
          <p:cNvSpPr/>
          <p:nvPr/>
        </p:nvSpPr>
        <p:spPr>
          <a:xfrm>
            <a:off x="2641595" y="3018974"/>
            <a:ext cx="449943" cy="27577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34D3681D-4D08-5AA6-FCC3-DFA28FD30496}"/>
              </a:ext>
            </a:extLst>
          </p:cNvPr>
          <p:cNvSpPr/>
          <p:nvPr/>
        </p:nvSpPr>
        <p:spPr>
          <a:xfrm>
            <a:off x="638627" y="3360060"/>
            <a:ext cx="4455881" cy="10522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El polideportivo municipal está ubicado en el barrio Av. Colombia (entre carrera 5 y calle 12) y tiene un área de 1.080 m2 Es un espacio cerrado con graderías, camerinos y baños.</a:t>
            </a:r>
            <a:endParaRPr lang="es-CO" sz="1600" dirty="0">
              <a:effectLst/>
              <a:latin typeface="+mj-lt"/>
              <a:ea typeface="Calibri" panose="020F0502020204030204" pitchFamily="34"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29E444DB-41CF-7F98-C3B8-FA131EFC1254}"/>
              </a:ext>
            </a:extLst>
          </p:cNvPr>
          <p:cNvSpPr/>
          <p:nvPr/>
        </p:nvSpPr>
        <p:spPr>
          <a:xfrm>
            <a:off x="2641595" y="4499430"/>
            <a:ext cx="449943" cy="275772"/>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CD8659AD-AB7C-978D-08C9-37432B107D94}"/>
              </a:ext>
            </a:extLst>
          </p:cNvPr>
          <p:cNvSpPr/>
          <p:nvPr/>
        </p:nvSpPr>
        <p:spPr>
          <a:xfrm>
            <a:off x="188682" y="4862289"/>
            <a:ext cx="5457375" cy="15675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El estadio la Paz es un terreno abierto de 8.400 m2 en ubicado entre carreras 5 y 6 con calle 14 en el barrio el Campin, esta construcción consta  de una cancha de fútbol con cerramiento, grama, drenaje, camerinos y graderías. Administrada por el Instituto de Cultura, Turismo, Recreación y Deporte de Apulo Cundinamarca (I.C.T.R.D).</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esquinas redondeadas 8">
            <a:extLst>
              <a:ext uri="{FF2B5EF4-FFF2-40B4-BE49-F238E27FC236}">
                <a16:creationId xmlns:a16="http://schemas.microsoft.com/office/drawing/2014/main" id="{CBEC62C7-CE90-667B-123E-F90E709BD1B0}"/>
              </a:ext>
            </a:extLst>
          </p:cNvPr>
          <p:cNvSpPr/>
          <p:nvPr/>
        </p:nvSpPr>
        <p:spPr>
          <a:xfrm>
            <a:off x="7547431" y="391884"/>
            <a:ext cx="3512457" cy="7257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r>
              <a:rPr lang="es-ES" sz="1800" b="1" dirty="0">
                <a:effectLst/>
                <a:latin typeface="+mj-lt"/>
                <a:ea typeface="Calibri" panose="020F0502020204030204" pitchFamily="34" charset="0"/>
                <a:cs typeface="Times New Roman" panose="02020603050405020304" pitchFamily="18" charset="0"/>
              </a:rPr>
              <a:t>BIENESTAR, CULTURA, DEPORTE Y RECREACIÓN RURAL</a:t>
            </a:r>
            <a:endParaRPr lang="es-CO" sz="1800" dirty="0">
              <a:effectLst/>
              <a:latin typeface="+mj-lt"/>
              <a:ea typeface="Calibri" panose="020F0502020204030204" pitchFamily="34" charset="0"/>
              <a:cs typeface="Times New Roman" panose="02020603050405020304" pitchFamily="18" charset="0"/>
            </a:endParaRPr>
          </a:p>
        </p:txBody>
      </p:sp>
      <p:sp>
        <p:nvSpPr>
          <p:cNvPr id="10" name="Flecha: hacia abajo 9">
            <a:extLst>
              <a:ext uri="{FF2B5EF4-FFF2-40B4-BE49-F238E27FC236}">
                <a16:creationId xmlns:a16="http://schemas.microsoft.com/office/drawing/2014/main" id="{F918CD43-9E36-1266-3F8A-1BFA0CA3A7AE}"/>
              </a:ext>
            </a:extLst>
          </p:cNvPr>
          <p:cNvSpPr/>
          <p:nvPr/>
        </p:nvSpPr>
        <p:spPr>
          <a:xfrm>
            <a:off x="9151256" y="1175658"/>
            <a:ext cx="449943" cy="27577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E6E4657E-308C-1F72-850B-65FF4FF605A1}"/>
              </a:ext>
            </a:extLst>
          </p:cNvPr>
          <p:cNvSpPr/>
          <p:nvPr/>
        </p:nvSpPr>
        <p:spPr>
          <a:xfrm>
            <a:off x="7097492" y="1473206"/>
            <a:ext cx="4455881" cy="9579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En la zona urbana el municipio de Apulo cuenta con infraestructura de bienestar para las comunidades en  las veredas </a:t>
            </a:r>
            <a:r>
              <a:rPr lang="es-ES" sz="1600" dirty="0" err="1">
                <a:effectLst/>
                <a:latin typeface="Calibri" panose="020F0502020204030204" pitchFamily="34" charset="0"/>
                <a:ea typeface="Calibri" panose="020F0502020204030204" pitchFamily="34" charset="0"/>
                <a:cs typeface="Times New Roman" panose="02020603050405020304" pitchFamily="18" charset="0"/>
              </a:rPr>
              <a:t>asi</a:t>
            </a:r>
            <a:r>
              <a:rPr lang="es-ES" sz="1600" dirty="0">
                <a:effectLst/>
                <a:latin typeface="Calibri" panose="020F0502020204030204" pitchFamily="34" charset="0"/>
                <a:ea typeface="Calibri" panose="020F0502020204030204" pitchFamily="34" charset="0"/>
                <a:cs typeface="Times New Roman" panose="02020603050405020304" pitchFamily="18" charset="0"/>
              </a:rPr>
              <a:t>:</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D970041E-A42C-EA58-7E6C-B2A900325D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758" y="4499430"/>
            <a:ext cx="4659130" cy="2220676"/>
          </a:xfrm>
          <a:prstGeom prst="rect">
            <a:avLst/>
          </a:prstGeom>
          <a:ln>
            <a:noFill/>
          </a:ln>
          <a:effectLst>
            <a:outerShdw blurRad="190500" algn="tl" rotWithShape="0">
              <a:srgbClr val="000000">
                <a:alpha val="70000"/>
              </a:srgbClr>
            </a:outerShdw>
          </a:effectLst>
        </p:spPr>
      </p:pic>
      <p:pic>
        <p:nvPicPr>
          <p:cNvPr id="15" name="Imagen 14">
            <a:extLst>
              <a:ext uri="{FF2B5EF4-FFF2-40B4-BE49-F238E27FC236}">
                <a16:creationId xmlns:a16="http://schemas.microsoft.com/office/drawing/2014/main" id="{84415868-2EA7-BB9A-2251-AE927D6362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1326" y="2492831"/>
            <a:ext cx="4409801" cy="1919512"/>
          </a:xfrm>
          <a:prstGeom prst="rect">
            <a:avLst/>
          </a:prstGeom>
          <a:ln>
            <a:noFill/>
          </a:ln>
          <a:effectLst>
            <a:outerShdw blurRad="190500" algn="tl" rotWithShape="0">
              <a:srgbClr val="000000">
                <a:alpha val="70000"/>
              </a:srgbClr>
            </a:outerShdw>
          </a:effectLst>
        </p:spPr>
      </p:pic>
      <p:cxnSp>
        <p:nvCxnSpPr>
          <p:cNvPr id="17" name="Conector recto 16">
            <a:extLst>
              <a:ext uri="{FF2B5EF4-FFF2-40B4-BE49-F238E27FC236}">
                <a16:creationId xmlns:a16="http://schemas.microsoft.com/office/drawing/2014/main" id="{E5722D72-4163-DAF1-B484-F1879A6BCD98}"/>
              </a:ext>
            </a:extLst>
          </p:cNvPr>
          <p:cNvCxnSpPr/>
          <p:nvPr/>
        </p:nvCxnSpPr>
        <p:spPr>
          <a:xfrm>
            <a:off x="5979886" y="391884"/>
            <a:ext cx="0" cy="2735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49D4D2E0-BCB9-662B-852B-30DDA5E256C5}"/>
              </a:ext>
            </a:extLst>
          </p:cNvPr>
          <p:cNvCxnSpPr/>
          <p:nvPr/>
        </p:nvCxnSpPr>
        <p:spPr>
          <a:xfrm>
            <a:off x="5979886" y="3824513"/>
            <a:ext cx="0" cy="2735945"/>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ipse 18">
            <a:extLst>
              <a:ext uri="{FF2B5EF4-FFF2-40B4-BE49-F238E27FC236}">
                <a16:creationId xmlns:a16="http://schemas.microsoft.com/office/drawing/2014/main" id="{758C8F4C-638A-E8C9-1E1E-F58C3D2DA686}"/>
              </a:ext>
            </a:extLst>
          </p:cNvPr>
          <p:cNvSpPr/>
          <p:nvPr/>
        </p:nvSpPr>
        <p:spPr>
          <a:xfrm>
            <a:off x="5892800" y="3360060"/>
            <a:ext cx="174172" cy="290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812038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FBE17-B5BB-04F8-61CD-8428F5BE3FA0}"/>
              </a:ext>
            </a:extLst>
          </p:cNvPr>
          <p:cNvSpPr>
            <a:spLocks noGrp="1"/>
          </p:cNvSpPr>
          <p:nvPr>
            <p:ph type="title"/>
          </p:nvPr>
        </p:nvSpPr>
        <p:spPr/>
        <p:txBody>
          <a:bodyPr>
            <a:normAutofit/>
          </a:bodyPr>
          <a:lstStyle/>
          <a:p>
            <a:r>
              <a:rPr lang="es-CO" sz="4800" b="1" dirty="0">
                <a:effectLst/>
                <a:ea typeface="Calibri" panose="020F0502020204030204" pitchFamily="34" charset="0"/>
              </a:rPr>
              <a:t>DIVISION POLITICO – ADMNISTRATIVA</a:t>
            </a:r>
            <a:br>
              <a:rPr lang="es-CO" sz="4800" b="1" dirty="0">
                <a:effectLst/>
                <a:ea typeface="Calibri" panose="020F0502020204030204" pitchFamily="34" charset="0"/>
              </a:rPr>
            </a:br>
            <a:br>
              <a:rPr lang="es-CO" sz="1600" dirty="0">
                <a:effectLst/>
                <a:latin typeface="Arial" panose="020B0604020202020204" pitchFamily="34" charset="0"/>
                <a:ea typeface="Calibri" panose="020F0502020204030204" pitchFamily="34" charset="0"/>
                <a:cs typeface="Arial" panose="020B0604020202020204" pitchFamily="34" charset="0"/>
              </a:rPr>
            </a:br>
            <a:endParaRPr lang="es-CO" sz="1600" dirty="0">
              <a:latin typeface="Arial" panose="020B0604020202020204" pitchFamily="34" charset="0"/>
              <a:cs typeface="Arial" panose="020B0604020202020204" pitchFamily="34" charset="0"/>
            </a:endParaRPr>
          </a:p>
        </p:txBody>
      </p:sp>
      <p:sp>
        <p:nvSpPr>
          <p:cNvPr id="6" name="Marcador de texto 5">
            <a:extLst>
              <a:ext uri="{FF2B5EF4-FFF2-40B4-BE49-F238E27FC236}">
                <a16:creationId xmlns:a16="http://schemas.microsoft.com/office/drawing/2014/main" id="{2443DC59-C68E-851C-D29A-48A2B8B2608F}"/>
              </a:ext>
            </a:extLst>
          </p:cNvPr>
          <p:cNvSpPr>
            <a:spLocks noGrp="1"/>
          </p:cNvSpPr>
          <p:nvPr>
            <p:ph type="body" idx="1"/>
          </p:nvPr>
        </p:nvSpPr>
        <p:spPr>
          <a:xfrm>
            <a:off x="482777" y="1538048"/>
            <a:ext cx="5145819" cy="640080"/>
          </a:xfrm>
        </p:spPr>
        <p:txBody>
          <a:bodyPr>
            <a:noAutofit/>
          </a:bodyPr>
          <a:lstStyle/>
          <a:p>
            <a:br>
              <a:rPr lang="es-CO" sz="1800" b="1" dirty="0">
                <a:effectLst/>
                <a:latin typeface="Times New Roman" panose="02020603050405020304" pitchFamily="18" charset="0"/>
                <a:ea typeface="Calibri" panose="020F0502020204030204" pitchFamily="34" charset="0"/>
                <a:cs typeface="Times New Roman" panose="02020603050405020304" pitchFamily="18" charset="0"/>
              </a:rPr>
            </a:br>
            <a:r>
              <a:rPr lang="es-CO"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 municipio de Apulo está conformado por diez (10) veredas catastrales.</a:t>
            </a:r>
            <a:endParaRPr lang="es-CO" sz="1800" b="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Marcador de contenido 4">
            <a:extLst>
              <a:ext uri="{FF2B5EF4-FFF2-40B4-BE49-F238E27FC236}">
                <a16:creationId xmlns:a16="http://schemas.microsoft.com/office/drawing/2014/main" id="{EDF35B3F-93EA-F934-E5A2-E1C0C7509A97}"/>
              </a:ext>
            </a:extLst>
          </p:cNvPr>
          <p:cNvGraphicFramePr>
            <a:graphicFrameLocks noGrp="1"/>
          </p:cNvGraphicFramePr>
          <p:nvPr>
            <p:ph sz="half" idx="2"/>
            <p:extLst>
              <p:ext uri="{D42A27DB-BD31-4B8C-83A1-F6EECF244321}">
                <p14:modId xmlns:p14="http://schemas.microsoft.com/office/powerpoint/2010/main" val="1868326408"/>
              </p:ext>
            </p:extLst>
          </p:nvPr>
        </p:nvGraphicFramePr>
        <p:xfrm>
          <a:off x="644314" y="2333385"/>
          <a:ext cx="5192908" cy="3802370"/>
        </p:xfrm>
        <a:graphic>
          <a:graphicData uri="http://schemas.openxmlformats.org/drawingml/2006/table">
            <a:tbl>
              <a:tblPr firstRow="1" firstCol="1" bandRow="1">
                <a:tableStyleId>{5C22544A-7EE6-4342-B048-85BDC9FD1C3A}</a:tableStyleId>
              </a:tblPr>
              <a:tblGrid>
                <a:gridCol w="2308525">
                  <a:extLst>
                    <a:ext uri="{9D8B030D-6E8A-4147-A177-3AD203B41FA5}">
                      <a16:colId xmlns:a16="http://schemas.microsoft.com/office/drawing/2014/main" val="3080527749"/>
                    </a:ext>
                  </a:extLst>
                </a:gridCol>
                <a:gridCol w="2884383">
                  <a:extLst>
                    <a:ext uri="{9D8B030D-6E8A-4147-A177-3AD203B41FA5}">
                      <a16:colId xmlns:a16="http://schemas.microsoft.com/office/drawing/2014/main" val="3730273959"/>
                    </a:ext>
                  </a:extLst>
                </a:gridCol>
              </a:tblGrid>
              <a:tr h="345670">
                <a:tc>
                  <a:txBody>
                    <a:bodyPr/>
                    <a:lstStyle/>
                    <a:p>
                      <a:pPr algn="ctr">
                        <a:lnSpc>
                          <a:spcPct val="150000"/>
                        </a:lnSpc>
                        <a:spcAft>
                          <a:spcPts val="800"/>
                        </a:spcAft>
                      </a:pPr>
                      <a:r>
                        <a:rPr lang="es-CO" sz="1200">
                          <a:effectLst/>
                        </a:rPr>
                        <a:t>VEREDA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AREA HECTAREAS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375158"/>
                  </a:ext>
                </a:extLst>
              </a:tr>
              <a:tr h="345670">
                <a:tc>
                  <a:txBody>
                    <a:bodyPr/>
                    <a:lstStyle/>
                    <a:p>
                      <a:pPr algn="ctr">
                        <a:lnSpc>
                          <a:spcPct val="150000"/>
                        </a:lnSpc>
                        <a:spcAft>
                          <a:spcPts val="800"/>
                        </a:spcAft>
                      </a:pPr>
                      <a:r>
                        <a:rPr lang="es-CO" sz="1400" dirty="0">
                          <a:effectLst/>
                          <a:latin typeface="+mn-lt"/>
                        </a:rPr>
                        <a:t>Naranjalito</a:t>
                      </a:r>
                      <a:endParaRPr lang="es-CO"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1403.01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528702"/>
                  </a:ext>
                </a:extLst>
              </a:tr>
              <a:tr h="345670">
                <a:tc>
                  <a:txBody>
                    <a:bodyPr/>
                    <a:lstStyle/>
                    <a:p>
                      <a:pPr algn="ctr">
                        <a:lnSpc>
                          <a:spcPct val="150000"/>
                        </a:lnSpc>
                        <a:spcAft>
                          <a:spcPts val="800"/>
                        </a:spcAft>
                      </a:pPr>
                      <a:r>
                        <a:rPr lang="es-CO" sz="1400" dirty="0">
                          <a:effectLst/>
                        </a:rPr>
                        <a:t>Naranjal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1575.41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979768"/>
                  </a:ext>
                </a:extLst>
              </a:tr>
              <a:tr h="345670">
                <a:tc>
                  <a:txBody>
                    <a:bodyPr/>
                    <a:lstStyle/>
                    <a:p>
                      <a:pPr algn="ctr">
                        <a:lnSpc>
                          <a:spcPct val="150000"/>
                        </a:lnSpc>
                        <a:spcAft>
                          <a:spcPts val="800"/>
                        </a:spcAft>
                      </a:pPr>
                      <a:r>
                        <a:rPr lang="es-CO" sz="1400" dirty="0">
                          <a:effectLst/>
                        </a:rPr>
                        <a:t>Palenque</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1323.17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3578846"/>
                  </a:ext>
                </a:extLst>
              </a:tr>
              <a:tr h="345670">
                <a:tc>
                  <a:txBody>
                    <a:bodyPr/>
                    <a:lstStyle/>
                    <a:p>
                      <a:pPr algn="ctr">
                        <a:lnSpc>
                          <a:spcPct val="150000"/>
                        </a:lnSpc>
                        <a:spcAft>
                          <a:spcPts val="800"/>
                        </a:spcAft>
                      </a:pPr>
                      <a:r>
                        <a:rPr lang="es-CO" sz="1400" dirty="0">
                          <a:effectLst/>
                        </a:rPr>
                        <a:t>Salcedo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1069.76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6436824"/>
                  </a:ext>
                </a:extLst>
              </a:tr>
              <a:tr h="345670">
                <a:tc>
                  <a:txBody>
                    <a:bodyPr/>
                    <a:lstStyle/>
                    <a:p>
                      <a:pPr algn="ctr">
                        <a:lnSpc>
                          <a:spcPct val="150000"/>
                        </a:lnSpc>
                        <a:spcAft>
                          <a:spcPts val="800"/>
                        </a:spcAft>
                      </a:pPr>
                      <a:r>
                        <a:rPr lang="es-CO" sz="1400" dirty="0">
                          <a:effectLst/>
                        </a:rPr>
                        <a:t>Socotá</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1040.85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2922907"/>
                  </a:ext>
                </a:extLst>
              </a:tr>
              <a:tr h="345670">
                <a:tc>
                  <a:txBody>
                    <a:bodyPr/>
                    <a:lstStyle/>
                    <a:p>
                      <a:pPr algn="ctr">
                        <a:lnSpc>
                          <a:spcPct val="150000"/>
                        </a:lnSpc>
                        <a:spcAft>
                          <a:spcPts val="800"/>
                        </a:spcAft>
                      </a:pPr>
                      <a:r>
                        <a:rPr lang="es-CO" sz="1400" dirty="0">
                          <a:effectLst/>
                        </a:rPr>
                        <a:t>Paloquemao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422.01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4067730"/>
                  </a:ext>
                </a:extLst>
              </a:tr>
              <a:tr h="345670">
                <a:tc>
                  <a:txBody>
                    <a:bodyPr/>
                    <a:lstStyle/>
                    <a:p>
                      <a:pPr algn="ctr">
                        <a:lnSpc>
                          <a:spcPct val="150000"/>
                        </a:lnSpc>
                        <a:spcAft>
                          <a:spcPts val="800"/>
                        </a:spcAft>
                      </a:pPr>
                      <a:r>
                        <a:rPr lang="es-CO" sz="1400" dirty="0">
                          <a:effectLst/>
                        </a:rPr>
                        <a:t>El Trueno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2311.91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341749"/>
                  </a:ext>
                </a:extLst>
              </a:tr>
              <a:tr h="345670">
                <a:tc>
                  <a:txBody>
                    <a:bodyPr/>
                    <a:lstStyle/>
                    <a:p>
                      <a:pPr algn="ctr">
                        <a:lnSpc>
                          <a:spcPct val="150000"/>
                        </a:lnSpc>
                        <a:spcAft>
                          <a:spcPts val="800"/>
                        </a:spcAft>
                      </a:pPr>
                      <a:r>
                        <a:rPr lang="es-CO" sz="1400" dirty="0">
                          <a:effectLst/>
                        </a:rPr>
                        <a:t>Chontaduro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811.87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9339942"/>
                  </a:ext>
                </a:extLst>
              </a:tr>
              <a:tr h="345670">
                <a:tc>
                  <a:txBody>
                    <a:bodyPr/>
                    <a:lstStyle/>
                    <a:p>
                      <a:pPr algn="ctr">
                        <a:lnSpc>
                          <a:spcPct val="150000"/>
                        </a:lnSpc>
                        <a:spcAft>
                          <a:spcPts val="800"/>
                        </a:spcAft>
                      </a:pPr>
                      <a:r>
                        <a:rPr lang="es-CO" sz="1400" dirty="0">
                          <a:effectLst/>
                        </a:rPr>
                        <a:t>Bejucal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a:effectLst/>
                        </a:rPr>
                        <a:t>737.35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574925"/>
                  </a:ext>
                </a:extLst>
              </a:tr>
              <a:tr h="345670">
                <a:tc>
                  <a:txBody>
                    <a:bodyPr/>
                    <a:lstStyle/>
                    <a:p>
                      <a:pPr algn="ctr">
                        <a:lnSpc>
                          <a:spcPct val="150000"/>
                        </a:lnSpc>
                        <a:spcAft>
                          <a:spcPts val="800"/>
                        </a:spcAft>
                      </a:pPr>
                      <a:r>
                        <a:rPr lang="es-CO" sz="1400" dirty="0">
                          <a:effectLst/>
                        </a:rPr>
                        <a:t>San Antonio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CO" sz="1200" dirty="0">
                          <a:effectLst/>
                        </a:rPr>
                        <a:t>1285.73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5899124"/>
                  </a:ext>
                </a:extLst>
              </a:tr>
            </a:tbl>
          </a:graphicData>
        </a:graphic>
      </p:graphicFrame>
      <p:sp>
        <p:nvSpPr>
          <p:cNvPr id="7" name="Marcador de texto 6">
            <a:extLst>
              <a:ext uri="{FF2B5EF4-FFF2-40B4-BE49-F238E27FC236}">
                <a16:creationId xmlns:a16="http://schemas.microsoft.com/office/drawing/2014/main" id="{0B5EF597-217C-F7DB-5457-EC8DA6C2B99B}"/>
              </a:ext>
            </a:extLst>
          </p:cNvPr>
          <p:cNvSpPr>
            <a:spLocks noGrp="1"/>
          </p:cNvSpPr>
          <p:nvPr>
            <p:ph type="body" sz="quarter" idx="3"/>
          </p:nvPr>
        </p:nvSpPr>
        <p:spPr>
          <a:xfrm>
            <a:off x="6407110" y="1858088"/>
            <a:ext cx="5632174" cy="640080"/>
          </a:xfrm>
        </p:spPr>
        <p:txBody>
          <a:bodyPr>
            <a:normAutofit fontScale="85000" lnSpcReduction="20000"/>
          </a:bodyPr>
          <a:lstStyle/>
          <a:p>
            <a:r>
              <a:rPr lang="es-CO" sz="1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 embargo, a nivel local se manejan 4 sectores, cada uno de los cuales cuenta con Junta de Acción Comunal, para un total de 29 JAC, distribuidos como se muestra a continuación:</a:t>
            </a:r>
          </a:p>
          <a:p>
            <a:endParaRPr lang="es-CO" dirty="0"/>
          </a:p>
        </p:txBody>
      </p:sp>
      <p:graphicFrame>
        <p:nvGraphicFramePr>
          <p:cNvPr id="9" name="Marcador de contenido 8">
            <a:extLst>
              <a:ext uri="{FF2B5EF4-FFF2-40B4-BE49-F238E27FC236}">
                <a16:creationId xmlns:a16="http://schemas.microsoft.com/office/drawing/2014/main" id="{123581ED-EAA4-88DC-CD9E-E018A2F1CDAD}"/>
              </a:ext>
            </a:extLst>
          </p:cNvPr>
          <p:cNvGraphicFramePr>
            <a:graphicFrameLocks noGrp="1"/>
          </p:cNvGraphicFramePr>
          <p:nvPr>
            <p:ph sz="quarter" idx="4"/>
            <p:extLst>
              <p:ext uri="{D42A27DB-BD31-4B8C-83A1-F6EECF244321}">
                <p14:modId xmlns:p14="http://schemas.microsoft.com/office/powerpoint/2010/main" val="1606599920"/>
              </p:ext>
            </p:extLst>
          </p:nvPr>
        </p:nvGraphicFramePr>
        <p:xfrm>
          <a:off x="6354778" y="2396293"/>
          <a:ext cx="5192908" cy="3739462"/>
        </p:xfrm>
        <a:graphic>
          <a:graphicData uri="http://schemas.openxmlformats.org/drawingml/2006/table">
            <a:tbl>
              <a:tblPr firstRow="1" firstCol="1" bandRow="1">
                <a:tableStyleId>{5C22544A-7EE6-4342-B048-85BDC9FD1C3A}</a:tableStyleId>
              </a:tblPr>
              <a:tblGrid>
                <a:gridCol w="645878">
                  <a:extLst>
                    <a:ext uri="{9D8B030D-6E8A-4147-A177-3AD203B41FA5}">
                      <a16:colId xmlns:a16="http://schemas.microsoft.com/office/drawing/2014/main" val="3498168799"/>
                    </a:ext>
                  </a:extLst>
                </a:gridCol>
                <a:gridCol w="4547030">
                  <a:extLst>
                    <a:ext uri="{9D8B030D-6E8A-4147-A177-3AD203B41FA5}">
                      <a16:colId xmlns:a16="http://schemas.microsoft.com/office/drawing/2014/main" val="2621014745"/>
                    </a:ext>
                  </a:extLst>
                </a:gridCol>
              </a:tblGrid>
              <a:tr h="488682">
                <a:tc>
                  <a:txBody>
                    <a:bodyPr/>
                    <a:lstStyle/>
                    <a:p>
                      <a:pPr algn="ctr">
                        <a:lnSpc>
                          <a:spcPct val="150000"/>
                        </a:lnSpc>
                        <a:spcAft>
                          <a:spcPts val="800"/>
                        </a:spcAft>
                      </a:pPr>
                      <a:r>
                        <a:rPr lang="es-CO" sz="1000">
                          <a:effectLst/>
                        </a:rPr>
                        <a:t>Sector</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58166" marR="58166" marT="0" marB="0"/>
                </a:tc>
                <a:tc>
                  <a:txBody>
                    <a:bodyPr/>
                    <a:lstStyle/>
                    <a:p>
                      <a:pPr algn="ctr">
                        <a:lnSpc>
                          <a:spcPct val="150000"/>
                        </a:lnSpc>
                        <a:spcAft>
                          <a:spcPts val="800"/>
                        </a:spcAft>
                      </a:pPr>
                      <a:r>
                        <a:rPr lang="es-CO" sz="1000" dirty="0">
                          <a:effectLst/>
                        </a:rPr>
                        <a:t>Veredas que lo conforman</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166" marR="58166" marT="0" marB="0"/>
                </a:tc>
                <a:extLst>
                  <a:ext uri="{0D108BD9-81ED-4DB2-BD59-A6C34878D82A}">
                    <a16:rowId xmlns:a16="http://schemas.microsoft.com/office/drawing/2014/main" val="1041224838"/>
                  </a:ext>
                </a:extLst>
              </a:tr>
              <a:tr h="812695">
                <a:tc>
                  <a:txBody>
                    <a:bodyPr/>
                    <a:lstStyle/>
                    <a:p>
                      <a:pPr algn="ctr">
                        <a:lnSpc>
                          <a:spcPct val="150000"/>
                        </a:lnSpc>
                        <a:spcAft>
                          <a:spcPts val="800"/>
                        </a:spcAft>
                      </a:pPr>
                      <a:r>
                        <a:rPr lang="es-CO" sz="1400" b="1" dirty="0">
                          <a:effectLst/>
                        </a:rPr>
                        <a:t>1</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66" marR="58166" marT="0" marB="0"/>
                </a:tc>
                <a:tc>
                  <a:txBody>
                    <a:bodyPr/>
                    <a:lstStyle/>
                    <a:p>
                      <a:pPr>
                        <a:lnSpc>
                          <a:spcPct val="115000"/>
                        </a:lnSpc>
                        <a:spcAft>
                          <a:spcPts val="800"/>
                        </a:spcAft>
                      </a:pPr>
                      <a:r>
                        <a:rPr lang="es-CO" sz="1400" dirty="0">
                          <a:effectLst/>
                          <a:latin typeface="Times New Roman" panose="02020603050405020304" pitchFamily="18" charset="0"/>
                          <a:cs typeface="Times New Roman" panose="02020603050405020304" pitchFamily="18" charset="0"/>
                        </a:rPr>
                        <a:t>Naranjalito, Naranjal, Pantanos, </a:t>
                      </a:r>
                      <a:r>
                        <a:rPr lang="es-CO" sz="1400" dirty="0" err="1">
                          <a:effectLst/>
                          <a:latin typeface="Times New Roman" panose="02020603050405020304" pitchFamily="18" charset="0"/>
                          <a:cs typeface="Times New Roman" panose="02020603050405020304" pitchFamily="18" charset="0"/>
                        </a:rPr>
                        <a:t>Charcolargo</a:t>
                      </a:r>
                      <a:r>
                        <a:rPr lang="es-CO" sz="1400" dirty="0">
                          <a:effectLst/>
                          <a:latin typeface="Times New Roman" panose="02020603050405020304" pitchFamily="18" charset="0"/>
                          <a:cs typeface="Times New Roman" panose="02020603050405020304" pitchFamily="18" charset="0"/>
                        </a:rPr>
                        <a:t>, Salcedo, Guacamayas, La Vega.</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66" marR="58166" marT="0" marB="0"/>
                </a:tc>
                <a:extLst>
                  <a:ext uri="{0D108BD9-81ED-4DB2-BD59-A6C34878D82A}">
                    <a16:rowId xmlns:a16="http://schemas.microsoft.com/office/drawing/2014/main" val="31599021"/>
                  </a:ext>
                </a:extLst>
              </a:tr>
              <a:tr h="812695">
                <a:tc>
                  <a:txBody>
                    <a:bodyPr/>
                    <a:lstStyle/>
                    <a:p>
                      <a:pPr algn="ctr">
                        <a:lnSpc>
                          <a:spcPct val="150000"/>
                        </a:lnSpc>
                        <a:spcAft>
                          <a:spcPts val="800"/>
                        </a:spcAft>
                      </a:pPr>
                      <a:r>
                        <a:rPr lang="es-CO" sz="1600" dirty="0">
                          <a:effectLst/>
                        </a:rPr>
                        <a:t>2</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66" marR="58166" marT="0" marB="0"/>
                </a:tc>
                <a:tc>
                  <a:txBody>
                    <a:bodyPr/>
                    <a:lstStyle/>
                    <a:p>
                      <a:pPr>
                        <a:lnSpc>
                          <a:spcPct val="115000"/>
                        </a:lnSpc>
                        <a:spcAft>
                          <a:spcPts val="800"/>
                        </a:spcAft>
                      </a:pPr>
                      <a:r>
                        <a:rPr lang="es-CO" sz="1400" dirty="0">
                          <a:effectLst/>
                          <a:latin typeface="Times New Roman" panose="02020603050405020304" pitchFamily="18" charset="0"/>
                          <a:cs typeface="Times New Roman" panose="02020603050405020304" pitchFamily="18" charset="0"/>
                        </a:rPr>
                        <a:t>El Trueno, </a:t>
                      </a:r>
                      <a:r>
                        <a:rPr lang="es-CO" sz="1400" dirty="0" err="1">
                          <a:effectLst/>
                          <a:latin typeface="Times New Roman" panose="02020603050405020304" pitchFamily="18" charset="0"/>
                          <a:cs typeface="Times New Roman" panose="02020603050405020304" pitchFamily="18" charset="0"/>
                        </a:rPr>
                        <a:t>Cachímbulo</a:t>
                      </a:r>
                      <a:r>
                        <a:rPr lang="es-CO" sz="1400" dirty="0">
                          <a:effectLst/>
                          <a:latin typeface="Times New Roman" panose="02020603050405020304" pitchFamily="18" charset="0"/>
                          <a:cs typeface="Times New Roman" panose="02020603050405020304" pitchFamily="18" charset="0"/>
                        </a:rPr>
                        <a:t>, La Horqueta, Bejucal, San Vicente, El Palmar, La Ceiba.</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66" marR="58166" marT="0" marB="0"/>
                </a:tc>
                <a:extLst>
                  <a:ext uri="{0D108BD9-81ED-4DB2-BD59-A6C34878D82A}">
                    <a16:rowId xmlns:a16="http://schemas.microsoft.com/office/drawing/2014/main" val="3926942995"/>
                  </a:ext>
                </a:extLst>
              </a:tr>
              <a:tr h="812695">
                <a:tc>
                  <a:txBody>
                    <a:bodyPr/>
                    <a:lstStyle/>
                    <a:p>
                      <a:pPr algn="ctr">
                        <a:lnSpc>
                          <a:spcPct val="150000"/>
                        </a:lnSpc>
                        <a:spcAft>
                          <a:spcPts val="800"/>
                        </a:spcAft>
                      </a:pPr>
                      <a:r>
                        <a:rPr lang="es-CO" sz="1400" dirty="0">
                          <a:effectLst/>
                        </a:rPr>
                        <a:t>3</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166" marR="58166" marT="0" marB="0"/>
                </a:tc>
                <a:tc>
                  <a:txBody>
                    <a:bodyPr/>
                    <a:lstStyle/>
                    <a:p>
                      <a:pPr>
                        <a:lnSpc>
                          <a:spcPct val="115000"/>
                        </a:lnSpc>
                        <a:spcAft>
                          <a:spcPts val="800"/>
                        </a:spcAft>
                      </a:pPr>
                      <a:r>
                        <a:rPr lang="es-CO" sz="1400" dirty="0">
                          <a:effectLst/>
                          <a:latin typeface="Times New Roman" panose="02020603050405020304" pitchFamily="18" charset="0"/>
                          <a:cs typeface="Times New Roman" panose="02020603050405020304" pitchFamily="18" charset="0"/>
                        </a:rPr>
                        <a:t>Guacana, La Meseta, </a:t>
                      </a:r>
                      <a:r>
                        <a:rPr lang="es-CO" sz="1400" dirty="0" err="1">
                          <a:effectLst/>
                          <a:latin typeface="Times New Roman" panose="02020603050405020304" pitchFamily="18" charset="0"/>
                          <a:cs typeface="Times New Roman" panose="02020603050405020304" pitchFamily="18" charset="0"/>
                        </a:rPr>
                        <a:t>Socota</a:t>
                      </a:r>
                      <a:r>
                        <a:rPr lang="es-CO" sz="1400" dirty="0">
                          <a:effectLst/>
                          <a:latin typeface="Times New Roman" panose="02020603050405020304" pitchFamily="18" charset="0"/>
                          <a:cs typeface="Times New Roman" panose="02020603050405020304" pitchFamily="18" charset="0"/>
                        </a:rPr>
                        <a:t>, Palenque, El Copial, Las Quintas, Paloquemao, Algodones.</a:t>
                      </a:r>
                      <a:endParaRPr lang="es-C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66" marR="58166" marT="0" marB="0"/>
                </a:tc>
                <a:extLst>
                  <a:ext uri="{0D108BD9-81ED-4DB2-BD59-A6C34878D82A}">
                    <a16:rowId xmlns:a16="http://schemas.microsoft.com/office/drawing/2014/main" val="4002434689"/>
                  </a:ext>
                </a:extLst>
              </a:tr>
              <a:tr h="812695">
                <a:tc>
                  <a:txBody>
                    <a:bodyPr/>
                    <a:lstStyle/>
                    <a:p>
                      <a:pPr algn="ctr">
                        <a:lnSpc>
                          <a:spcPct val="115000"/>
                        </a:lnSpc>
                        <a:spcAft>
                          <a:spcPts val="800"/>
                        </a:spcAft>
                      </a:pPr>
                      <a:r>
                        <a:rPr lang="es-CO" sz="1400" dirty="0">
                          <a:effectLst/>
                        </a:rPr>
                        <a:t>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166" marR="58166" marT="0" marB="0"/>
                </a:tc>
                <a:tc>
                  <a:txBody>
                    <a:bodyPr/>
                    <a:lstStyle/>
                    <a:p>
                      <a:pPr>
                        <a:lnSpc>
                          <a:spcPct val="115000"/>
                        </a:lnSpc>
                        <a:spcAft>
                          <a:spcPts val="800"/>
                        </a:spcAft>
                      </a:pPr>
                      <a:r>
                        <a:rPr lang="es-CO" sz="1200" dirty="0">
                          <a:effectLst/>
                          <a:latin typeface="Times New Roman" panose="02020603050405020304" pitchFamily="18" charset="0"/>
                          <a:cs typeface="Times New Roman" panose="02020603050405020304" pitchFamily="18" charset="0"/>
                        </a:rPr>
                        <a:t>La Naveta, La Cumbre, Chontaduro, La Pita, El Parral, San Antonio, Santa Ana.</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66" marR="58166" marT="0" marB="0"/>
                </a:tc>
                <a:extLst>
                  <a:ext uri="{0D108BD9-81ED-4DB2-BD59-A6C34878D82A}">
                    <a16:rowId xmlns:a16="http://schemas.microsoft.com/office/drawing/2014/main" val="4184143237"/>
                  </a:ext>
                </a:extLst>
              </a:tr>
            </a:tbl>
          </a:graphicData>
        </a:graphic>
      </p:graphicFrame>
      <p:cxnSp>
        <p:nvCxnSpPr>
          <p:cNvPr id="11" name="Conector recto 10">
            <a:extLst>
              <a:ext uri="{FF2B5EF4-FFF2-40B4-BE49-F238E27FC236}">
                <a16:creationId xmlns:a16="http://schemas.microsoft.com/office/drawing/2014/main" id="{BAA478E2-F11A-DF1A-F84E-55C460E458AB}"/>
              </a:ext>
            </a:extLst>
          </p:cNvPr>
          <p:cNvCxnSpPr>
            <a:cxnSpLocks/>
          </p:cNvCxnSpPr>
          <p:nvPr/>
        </p:nvCxnSpPr>
        <p:spPr>
          <a:xfrm>
            <a:off x="198783" y="1722783"/>
            <a:ext cx="579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3BFC0C83-7EB0-E71A-6A1A-43C5B92575E8}"/>
              </a:ext>
            </a:extLst>
          </p:cNvPr>
          <p:cNvCxnSpPr>
            <a:cxnSpLocks/>
          </p:cNvCxnSpPr>
          <p:nvPr/>
        </p:nvCxnSpPr>
        <p:spPr>
          <a:xfrm>
            <a:off x="6407110" y="1722783"/>
            <a:ext cx="5321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84F6088-0AFC-8CB2-966A-C67B702705F0}"/>
              </a:ext>
            </a:extLst>
          </p:cNvPr>
          <p:cNvCxnSpPr>
            <a:cxnSpLocks/>
          </p:cNvCxnSpPr>
          <p:nvPr/>
        </p:nvCxnSpPr>
        <p:spPr>
          <a:xfrm>
            <a:off x="6228522" y="2048256"/>
            <a:ext cx="0" cy="4325112"/>
          </a:xfrm>
          <a:prstGeom prst="line">
            <a:avLst/>
          </a:prstGeom>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F170420D-3997-4DD6-A24D-51AEC57CDCFA}"/>
              </a:ext>
            </a:extLst>
          </p:cNvPr>
          <p:cNvSpPr/>
          <p:nvPr/>
        </p:nvSpPr>
        <p:spPr>
          <a:xfrm>
            <a:off x="6135757" y="1712327"/>
            <a:ext cx="172275" cy="145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734300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6B5A3C3-DB3E-A6D6-1E02-FDFC08AABCF7}"/>
              </a:ext>
            </a:extLst>
          </p:cNvPr>
          <p:cNvSpPr/>
          <p:nvPr/>
        </p:nvSpPr>
        <p:spPr>
          <a:xfrm>
            <a:off x="1378857" y="192315"/>
            <a:ext cx="2772229" cy="5950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b="1" dirty="0">
                <a:latin typeface="+mj-lt"/>
              </a:rPr>
              <a:t>EDUCACION SECTOR URBANA</a:t>
            </a:r>
          </a:p>
        </p:txBody>
      </p:sp>
      <p:sp>
        <p:nvSpPr>
          <p:cNvPr id="3" name="Flecha: hacia abajo 2">
            <a:extLst>
              <a:ext uri="{FF2B5EF4-FFF2-40B4-BE49-F238E27FC236}">
                <a16:creationId xmlns:a16="http://schemas.microsoft.com/office/drawing/2014/main" id="{6E138C67-F488-8743-0DA6-10AB517C3831}"/>
              </a:ext>
            </a:extLst>
          </p:cNvPr>
          <p:cNvSpPr/>
          <p:nvPr/>
        </p:nvSpPr>
        <p:spPr>
          <a:xfrm>
            <a:off x="2416626" y="872667"/>
            <a:ext cx="406400" cy="290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CEA63E58-4521-C82B-D962-8486BD8BA339}"/>
              </a:ext>
            </a:extLst>
          </p:cNvPr>
          <p:cNvSpPr/>
          <p:nvPr/>
        </p:nvSpPr>
        <p:spPr>
          <a:xfrm>
            <a:off x="406397" y="1250053"/>
            <a:ext cx="4426857" cy="7402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endParaRPr lang="es-ES" sz="1600" dirty="0">
              <a:solidFill>
                <a:srgbClr val="000000"/>
              </a:solidFill>
              <a:effectLst/>
              <a:latin typeface="Arial" panose="020B0604020202020204" pitchFamily="34" charset="0"/>
              <a:ea typeface="Calibri" panose="020F0502020204030204" pitchFamily="34" charset="0"/>
            </a:endParaRPr>
          </a:p>
          <a:p>
            <a:pPr algn="just"/>
            <a:endParaRPr lang="es-ES" sz="1600" dirty="0">
              <a:solidFill>
                <a:srgbClr val="000000"/>
              </a:solidFill>
              <a:latin typeface="Arial" panose="020B0604020202020204" pitchFamily="34" charset="0"/>
              <a:ea typeface="Calibri" panose="020F0502020204030204" pitchFamily="34" charset="0"/>
            </a:endParaRPr>
          </a:p>
          <a:p>
            <a:pPr algn="just"/>
            <a:r>
              <a:rPr lang="es-ES" sz="1600" dirty="0">
                <a:solidFill>
                  <a:srgbClr val="000000"/>
                </a:solidFill>
                <a:effectLst/>
                <a:latin typeface="Arial" panose="020B0604020202020204" pitchFamily="34" charset="0"/>
                <a:ea typeface="Calibri" panose="020F0502020204030204" pitchFamily="34" charset="0"/>
              </a:rPr>
              <a:t>En el casco urbano de Apulo se encuentran 6 instituciones educativas. Estas son: </a:t>
            </a:r>
            <a:endParaRPr lang="es-CO" sz="1600" dirty="0">
              <a:solidFill>
                <a:srgbClr val="000000"/>
              </a:solidFill>
              <a:effectLst/>
              <a:latin typeface="Arial" panose="020B0604020202020204" pitchFamily="34" charset="0"/>
              <a:ea typeface="Calibri" panose="020F0502020204030204" pitchFamily="34" charset="0"/>
            </a:endParaRPr>
          </a:p>
          <a:p>
            <a:pPr algn="just"/>
            <a:r>
              <a:rPr lang="es-ES" sz="1800" dirty="0">
                <a:solidFill>
                  <a:srgbClr val="000000"/>
                </a:solidFill>
                <a:effectLst/>
                <a:latin typeface="Arial" panose="020B0604020202020204" pitchFamily="34" charset="0"/>
                <a:ea typeface="Calibri" panose="020F0502020204030204" pitchFamily="34" charset="0"/>
              </a:rPr>
              <a:t> </a:t>
            </a:r>
            <a:endParaRPr lang="es-CO" sz="1800" dirty="0">
              <a:solidFill>
                <a:srgbClr val="000000"/>
              </a:solidFill>
              <a:effectLst/>
              <a:latin typeface="Arial" panose="020B0604020202020204" pitchFamily="34" charset="0"/>
              <a:ea typeface="Calibri" panose="020F0502020204030204" pitchFamily="34" charset="0"/>
            </a:endParaRPr>
          </a:p>
          <a:p>
            <a:pPr algn="ctr"/>
            <a:endParaRPr lang="es-CO" b="1" dirty="0">
              <a:latin typeface="+mj-lt"/>
            </a:endParaRPr>
          </a:p>
        </p:txBody>
      </p:sp>
      <p:sp>
        <p:nvSpPr>
          <p:cNvPr id="5" name="Flecha: hacia abajo 4">
            <a:extLst>
              <a:ext uri="{FF2B5EF4-FFF2-40B4-BE49-F238E27FC236}">
                <a16:creationId xmlns:a16="http://schemas.microsoft.com/office/drawing/2014/main" id="{5094DD6A-0FBC-7AC1-DE1B-DB5033341DE9}"/>
              </a:ext>
            </a:extLst>
          </p:cNvPr>
          <p:cNvSpPr/>
          <p:nvPr/>
        </p:nvSpPr>
        <p:spPr>
          <a:xfrm>
            <a:off x="2416625" y="2061015"/>
            <a:ext cx="406400" cy="29028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1BB2954F-F63E-28DD-E9D5-3D7F12AEFD69}"/>
              </a:ext>
            </a:extLst>
          </p:cNvPr>
          <p:cNvSpPr/>
          <p:nvPr/>
        </p:nvSpPr>
        <p:spPr>
          <a:xfrm>
            <a:off x="174170" y="2416630"/>
            <a:ext cx="5138058" cy="115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s-ES" sz="1600" b="1" dirty="0">
                <a:solidFill>
                  <a:srgbClr val="000000"/>
                </a:solidFill>
                <a:effectLst/>
                <a:latin typeface="Arial" panose="020B0604020202020204" pitchFamily="34" charset="0"/>
                <a:ea typeface="Calibri" panose="020F0502020204030204" pitchFamily="34" charset="0"/>
              </a:rPr>
              <a:t>Institución Educativa Departamental Integrada Antonio Nariño</a:t>
            </a:r>
            <a:r>
              <a:rPr lang="es-ES" sz="1600" dirty="0">
                <a:solidFill>
                  <a:srgbClr val="000000"/>
                </a:solidFill>
                <a:effectLst/>
                <a:latin typeface="Arial" panose="020B0604020202020204" pitchFamily="34" charset="0"/>
                <a:ea typeface="Calibri" panose="020F0502020204030204" pitchFamily="34" charset="0"/>
              </a:rPr>
              <a:t> (Colegio):</a:t>
            </a:r>
            <a:endParaRPr lang="es-CO" sz="1600" dirty="0">
              <a:solidFill>
                <a:srgbClr val="000000"/>
              </a:solidFill>
              <a:effectLst/>
              <a:latin typeface="Arial" panose="020B0604020202020204" pitchFamily="34" charset="0"/>
              <a:ea typeface="Calibri" panose="020F0502020204030204" pitchFamily="34" charset="0"/>
            </a:endParaRPr>
          </a:p>
          <a:p>
            <a:pPr marL="228600" algn="ctr"/>
            <a:r>
              <a:rPr lang="es-ES" sz="1600" dirty="0">
                <a:solidFill>
                  <a:srgbClr val="000000"/>
                </a:solidFill>
                <a:effectLst/>
                <a:latin typeface="Arial" panose="020B0604020202020204" pitchFamily="34" charset="0"/>
                <a:ea typeface="Calibri" panose="020F0502020204030204" pitchFamily="34" charset="0"/>
              </a:rPr>
              <a:t> La cual es de carácter público y tiene tres sedes.  San José (Escuela)  y Chicago (Escuela)</a:t>
            </a:r>
            <a:endParaRPr lang="es-CO" sz="1600" dirty="0">
              <a:solidFill>
                <a:srgbClr val="000000"/>
              </a:solidFill>
              <a:effectLst/>
              <a:latin typeface="Arial" panose="020B0604020202020204" pitchFamily="34" charset="0"/>
              <a:ea typeface="Calibri" panose="020F0502020204030204" pitchFamily="34" charset="0"/>
            </a:endParaRPr>
          </a:p>
          <a:p>
            <a:pPr algn="ctr"/>
            <a:r>
              <a:rPr lang="es-ES" sz="1600" dirty="0">
                <a:solidFill>
                  <a:srgbClr val="000000"/>
                </a:solidFill>
                <a:effectLst/>
                <a:latin typeface="Arial" panose="020B0604020202020204" pitchFamily="34" charset="0"/>
                <a:ea typeface="Calibri" panose="020F0502020204030204" pitchFamily="34" charset="0"/>
              </a:rPr>
              <a:t> </a:t>
            </a:r>
            <a:endParaRPr lang="es-CO" sz="1600" dirty="0">
              <a:solidFill>
                <a:srgbClr val="000000"/>
              </a:solidFill>
              <a:effectLst/>
              <a:latin typeface="Arial" panose="020B0604020202020204" pitchFamily="34" charset="0"/>
              <a:ea typeface="Calibri" panose="020F0502020204030204" pitchFamily="34" charset="0"/>
            </a:endParaRPr>
          </a:p>
        </p:txBody>
      </p:sp>
      <p:sp>
        <p:nvSpPr>
          <p:cNvPr id="7" name="Flecha: hacia abajo 6">
            <a:extLst>
              <a:ext uri="{FF2B5EF4-FFF2-40B4-BE49-F238E27FC236}">
                <a16:creationId xmlns:a16="http://schemas.microsoft.com/office/drawing/2014/main" id="{F3245B5A-F13D-D963-978A-FE625FB624D0}"/>
              </a:ext>
            </a:extLst>
          </p:cNvPr>
          <p:cNvSpPr/>
          <p:nvPr/>
        </p:nvSpPr>
        <p:spPr>
          <a:xfrm>
            <a:off x="2418076" y="3710207"/>
            <a:ext cx="406400" cy="29028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1E4D24CE-B233-73C8-2B89-D89AFFA5E413}"/>
              </a:ext>
            </a:extLst>
          </p:cNvPr>
          <p:cNvSpPr/>
          <p:nvPr/>
        </p:nvSpPr>
        <p:spPr>
          <a:xfrm>
            <a:off x="174170" y="4034978"/>
            <a:ext cx="5138058" cy="8055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rgbClr val="000000"/>
                </a:solidFill>
                <a:effectLst/>
                <a:latin typeface="Arial" panose="020B0604020202020204" pitchFamily="34" charset="0"/>
                <a:ea typeface="Calibri" panose="020F0502020204030204" pitchFamily="34" charset="0"/>
              </a:rPr>
              <a:t>Gimnasio Dulce María</a:t>
            </a:r>
            <a:r>
              <a:rPr lang="es-ES" sz="1600" dirty="0">
                <a:solidFill>
                  <a:srgbClr val="000000"/>
                </a:solidFill>
                <a:effectLst/>
                <a:latin typeface="Arial" panose="020B0604020202020204" pitchFamily="34" charset="0"/>
                <a:ea typeface="Calibri" panose="020F0502020204030204" pitchFamily="34" charset="0"/>
              </a:rPr>
              <a:t>: Centro educativo de carácter privado para preescolar y primaria, ubicado en el Barrio Av. Colombia </a:t>
            </a:r>
            <a:endParaRPr lang="es-CO" sz="1600" dirty="0">
              <a:solidFill>
                <a:srgbClr val="000000"/>
              </a:solidFill>
              <a:effectLst/>
              <a:latin typeface="Arial" panose="020B0604020202020204" pitchFamily="34" charset="0"/>
              <a:ea typeface="Calibri" panose="020F0502020204030204" pitchFamily="34" charset="0"/>
            </a:endParaRPr>
          </a:p>
        </p:txBody>
      </p:sp>
      <p:sp>
        <p:nvSpPr>
          <p:cNvPr id="9" name="Flecha: hacia abajo 8">
            <a:extLst>
              <a:ext uri="{FF2B5EF4-FFF2-40B4-BE49-F238E27FC236}">
                <a16:creationId xmlns:a16="http://schemas.microsoft.com/office/drawing/2014/main" id="{81B21D83-82AC-57A8-1A6E-8C598E8A5F64}"/>
              </a:ext>
            </a:extLst>
          </p:cNvPr>
          <p:cNvSpPr/>
          <p:nvPr/>
        </p:nvSpPr>
        <p:spPr>
          <a:xfrm>
            <a:off x="2358571" y="4902207"/>
            <a:ext cx="406400" cy="29028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A00F25FE-F7EC-3F98-3E46-21422DFFDD05}"/>
              </a:ext>
            </a:extLst>
          </p:cNvPr>
          <p:cNvSpPr/>
          <p:nvPr/>
        </p:nvSpPr>
        <p:spPr>
          <a:xfrm>
            <a:off x="174170" y="5254187"/>
            <a:ext cx="5138058" cy="11103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sz="1600" dirty="0">
                <a:solidFill>
                  <a:srgbClr val="000000"/>
                </a:solidFill>
                <a:effectLst/>
                <a:latin typeface="Arial" panose="020B0604020202020204" pitchFamily="34" charset="0"/>
                <a:ea typeface="Calibri" panose="020F0502020204030204" pitchFamily="34" charset="0"/>
              </a:rPr>
              <a:t>Centro Regional de Educación Superior “CERES”: Es un modelo del Ministerio de Educación Nacional para desconcentrar los centros de educación superior de las ciudades</a:t>
            </a:r>
            <a:r>
              <a:rPr lang="es-ES" sz="1800" dirty="0">
                <a:solidFill>
                  <a:srgbClr val="000000"/>
                </a:solidFill>
                <a:effectLst/>
                <a:latin typeface="Arial" panose="020B0604020202020204" pitchFamily="34" charset="0"/>
                <a:ea typeface="Calibri" panose="020F0502020204030204" pitchFamily="34" charset="0"/>
              </a:rPr>
              <a:t>. </a:t>
            </a:r>
            <a:endParaRPr lang="es-CO" sz="1800" dirty="0">
              <a:solidFill>
                <a:srgbClr val="000000"/>
              </a:solidFill>
              <a:effectLst/>
              <a:latin typeface="Arial" panose="020B0604020202020204" pitchFamily="34" charset="0"/>
              <a:ea typeface="Calibri" panose="020F0502020204030204" pitchFamily="34" charset="0"/>
            </a:endParaRPr>
          </a:p>
        </p:txBody>
      </p:sp>
      <p:sp>
        <p:nvSpPr>
          <p:cNvPr id="12" name="Rectángulo: esquinas redondeadas 11">
            <a:extLst>
              <a:ext uri="{FF2B5EF4-FFF2-40B4-BE49-F238E27FC236}">
                <a16:creationId xmlns:a16="http://schemas.microsoft.com/office/drawing/2014/main" id="{E5196FF4-1987-9E35-D544-D62147DEAC70}"/>
              </a:ext>
            </a:extLst>
          </p:cNvPr>
          <p:cNvSpPr/>
          <p:nvPr/>
        </p:nvSpPr>
        <p:spPr>
          <a:xfrm>
            <a:off x="5312228" y="525045"/>
            <a:ext cx="5138059" cy="1218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just"/>
            <a:r>
              <a:rPr lang="es-ES" sz="1600" b="1" dirty="0">
                <a:solidFill>
                  <a:srgbClr val="000000"/>
                </a:solidFill>
                <a:effectLst/>
                <a:latin typeface="Arial" panose="020B0604020202020204" pitchFamily="34" charset="0"/>
                <a:ea typeface="Calibri" panose="020F0502020204030204" pitchFamily="34" charset="0"/>
              </a:rPr>
              <a:t>Guarderías</a:t>
            </a:r>
            <a:endParaRPr lang="es-CO" sz="1600" dirty="0">
              <a:solidFill>
                <a:srgbClr val="000000"/>
              </a:solidFill>
              <a:effectLst/>
              <a:latin typeface="Arial" panose="020B0604020202020204" pitchFamily="34" charset="0"/>
              <a:ea typeface="Calibri" panose="020F0502020204030204" pitchFamily="34" charset="0"/>
            </a:endParaRPr>
          </a:p>
          <a:p>
            <a:pPr algn="just"/>
            <a:r>
              <a:rPr lang="es-ES" sz="1600" dirty="0">
                <a:solidFill>
                  <a:srgbClr val="000000"/>
                </a:solidFill>
                <a:effectLst/>
                <a:latin typeface="Arial" panose="020B0604020202020204" pitchFamily="34" charset="0"/>
                <a:ea typeface="Calibri" panose="020F0502020204030204" pitchFamily="34" charset="0"/>
              </a:rPr>
              <a:t>Mediante el programa de atención a la primera infancia con convenio entre la alcaldía municipal, la Gobernación de Cundinamarca y Colsubsidio, Se brinda la atención a niños de 3 a 5 años.</a:t>
            </a:r>
            <a:endParaRPr lang="es-CO" b="1" dirty="0">
              <a:latin typeface="+mj-lt"/>
            </a:endParaRPr>
          </a:p>
        </p:txBody>
      </p:sp>
      <p:pic>
        <p:nvPicPr>
          <p:cNvPr id="13" name="Imagen 12">
            <a:extLst>
              <a:ext uri="{FF2B5EF4-FFF2-40B4-BE49-F238E27FC236}">
                <a16:creationId xmlns:a16="http://schemas.microsoft.com/office/drawing/2014/main" id="{B1F66A04-EBA3-6CFA-8670-4821A6D7D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0485" y="1885914"/>
            <a:ext cx="1868264" cy="1135134"/>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6C7F97CF-C782-8FDC-0DF1-54EB38D26B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0714" y="1885914"/>
            <a:ext cx="1970437" cy="1157514"/>
          </a:xfrm>
          <a:prstGeom prst="rect">
            <a:avLst/>
          </a:prstGeom>
          <a:ln>
            <a:noFill/>
          </a:ln>
          <a:effectLst>
            <a:outerShdw blurRad="190500" algn="tl" rotWithShape="0">
              <a:srgbClr val="000000">
                <a:alpha val="70000"/>
              </a:srgbClr>
            </a:outerShdw>
          </a:effectLst>
        </p:spPr>
      </p:pic>
      <p:pic>
        <p:nvPicPr>
          <p:cNvPr id="15" name="Imagen 14">
            <a:extLst>
              <a:ext uri="{FF2B5EF4-FFF2-40B4-BE49-F238E27FC236}">
                <a16:creationId xmlns:a16="http://schemas.microsoft.com/office/drawing/2014/main" id="{4D96BB87-5CE2-BF4F-B906-1044FBDCB4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6405" y="1849062"/>
            <a:ext cx="1868264" cy="1135135"/>
          </a:xfrm>
          <a:prstGeom prst="rect">
            <a:avLst/>
          </a:prstGeom>
          <a:ln>
            <a:noFill/>
          </a:ln>
          <a:effectLst>
            <a:outerShdw blurRad="190500" algn="tl" rotWithShape="0">
              <a:srgbClr val="000000">
                <a:alpha val="70000"/>
              </a:srgbClr>
            </a:outerShdw>
          </a:effectLst>
        </p:spPr>
      </p:pic>
      <p:sp>
        <p:nvSpPr>
          <p:cNvPr id="17" name="Flecha: a la derecha 16">
            <a:extLst>
              <a:ext uri="{FF2B5EF4-FFF2-40B4-BE49-F238E27FC236}">
                <a16:creationId xmlns:a16="http://schemas.microsoft.com/office/drawing/2014/main" id="{C5B04B28-DE98-F662-2E17-78E34F1D5AD2}"/>
              </a:ext>
            </a:extLst>
          </p:cNvPr>
          <p:cNvSpPr/>
          <p:nvPr/>
        </p:nvSpPr>
        <p:spPr>
          <a:xfrm rot="20514529">
            <a:off x="5001408" y="946420"/>
            <a:ext cx="231115" cy="37555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53F7570B-0AAC-DDDB-6F8C-BEC2FB6E9104}"/>
              </a:ext>
            </a:extLst>
          </p:cNvPr>
          <p:cNvSpPr/>
          <p:nvPr/>
        </p:nvSpPr>
        <p:spPr>
          <a:xfrm>
            <a:off x="6424617" y="3421145"/>
            <a:ext cx="4178106" cy="8018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a:solidFill>
                  <a:srgbClr val="000000"/>
                </a:solidFill>
                <a:effectLst/>
                <a:latin typeface="+mj-lt"/>
                <a:ea typeface="Calibri" panose="020F0502020204030204" pitchFamily="34" charset="0"/>
              </a:rPr>
              <a:t>CENTRO DE BIENESTAR DEL ADULTO MAYOR CASA DE LA ESPERANZA</a:t>
            </a:r>
            <a:endParaRPr lang="es-CO" sz="2000" dirty="0">
              <a:latin typeface="+mj-lt"/>
            </a:endParaRPr>
          </a:p>
        </p:txBody>
      </p:sp>
      <p:sp>
        <p:nvSpPr>
          <p:cNvPr id="19" name="Rectángulo: esquinas redondeadas 18">
            <a:extLst>
              <a:ext uri="{FF2B5EF4-FFF2-40B4-BE49-F238E27FC236}">
                <a16:creationId xmlns:a16="http://schemas.microsoft.com/office/drawing/2014/main" id="{2AA6BCBE-6601-248E-51DF-4EA1A0619730}"/>
              </a:ext>
            </a:extLst>
          </p:cNvPr>
          <p:cNvSpPr/>
          <p:nvPr/>
        </p:nvSpPr>
        <p:spPr>
          <a:xfrm>
            <a:off x="6005569" y="4721225"/>
            <a:ext cx="4951830" cy="9425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Presta servicios a los adultos mayores que no tienen recursos ni familiares, dándoles alimentación, utensilios de aseo y vivienda, está ubicado en el barrio chico.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2000" dirty="0">
              <a:latin typeface="+mj-lt"/>
            </a:endParaRPr>
          </a:p>
        </p:txBody>
      </p:sp>
      <p:sp>
        <p:nvSpPr>
          <p:cNvPr id="20" name="Flecha: hacia abajo 19">
            <a:extLst>
              <a:ext uri="{FF2B5EF4-FFF2-40B4-BE49-F238E27FC236}">
                <a16:creationId xmlns:a16="http://schemas.microsoft.com/office/drawing/2014/main" id="{01856C93-4E1D-D8D8-2B8E-13A22E8EAD4E}"/>
              </a:ext>
            </a:extLst>
          </p:cNvPr>
          <p:cNvSpPr/>
          <p:nvPr/>
        </p:nvSpPr>
        <p:spPr>
          <a:xfrm>
            <a:off x="8278284" y="4376861"/>
            <a:ext cx="406400" cy="29028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2923446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cha: hacia abajo 4">
            <a:extLst>
              <a:ext uri="{FF2B5EF4-FFF2-40B4-BE49-F238E27FC236}">
                <a16:creationId xmlns:a16="http://schemas.microsoft.com/office/drawing/2014/main" id="{323C9463-456D-7DDA-9CE4-7859E8630FF6}"/>
              </a:ext>
            </a:extLst>
          </p:cNvPr>
          <p:cNvSpPr/>
          <p:nvPr/>
        </p:nvSpPr>
        <p:spPr>
          <a:xfrm>
            <a:off x="9193235" y="1343461"/>
            <a:ext cx="295422" cy="260254"/>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45B0DC9-EED0-DA5B-C59E-525671EB9BFE}"/>
              </a:ext>
            </a:extLst>
          </p:cNvPr>
          <p:cNvSpPr/>
          <p:nvPr/>
        </p:nvSpPr>
        <p:spPr>
          <a:xfrm>
            <a:off x="6650672" y="626571"/>
            <a:ext cx="3685735" cy="5416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800" b="1" dirty="0">
              <a:solidFill>
                <a:srgbClr val="000000"/>
              </a:solidFill>
              <a:effectLst/>
              <a:latin typeface="Arial" panose="020B0604020202020204" pitchFamily="34" charset="0"/>
              <a:ea typeface="Calibri" panose="020F0502020204030204" pitchFamily="34" charset="0"/>
            </a:endParaRPr>
          </a:p>
          <a:p>
            <a:pPr algn="ctr">
              <a:lnSpc>
                <a:spcPct val="107000"/>
              </a:lnSpc>
              <a:spcAft>
                <a:spcPts val="800"/>
              </a:spcAft>
            </a:pPr>
            <a:r>
              <a:rPr lang="es-ES" sz="2000" b="1" dirty="0">
                <a:solidFill>
                  <a:srgbClr val="000000"/>
                </a:solidFill>
                <a:effectLst/>
                <a:latin typeface="+mj-lt"/>
                <a:ea typeface="Calibri" panose="020F0502020204030204" pitchFamily="34" charset="0"/>
              </a:rPr>
              <a:t>EDUCACIÓN SECTOR RURAL</a:t>
            </a:r>
            <a:endParaRPr lang="es-CO" sz="2000" dirty="0">
              <a:solidFill>
                <a:srgbClr val="000000"/>
              </a:solidFill>
              <a:effectLst/>
              <a:latin typeface="+mj-lt"/>
              <a:ea typeface="Calibri" panose="020F0502020204030204" pitchFamily="34" charset="0"/>
            </a:endParaRP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2000" dirty="0">
              <a:latin typeface="+mj-lt"/>
            </a:endParaRPr>
          </a:p>
        </p:txBody>
      </p:sp>
      <p:sp>
        <p:nvSpPr>
          <p:cNvPr id="7" name="Rectángulo: esquinas redondeadas 6">
            <a:extLst>
              <a:ext uri="{FF2B5EF4-FFF2-40B4-BE49-F238E27FC236}">
                <a16:creationId xmlns:a16="http://schemas.microsoft.com/office/drawing/2014/main" id="{01942711-C18F-BB63-A1F7-5B2FB98020D9}"/>
              </a:ext>
            </a:extLst>
          </p:cNvPr>
          <p:cNvSpPr/>
          <p:nvPr/>
        </p:nvSpPr>
        <p:spPr>
          <a:xfrm>
            <a:off x="6260122" y="1645922"/>
            <a:ext cx="4304712" cy="10339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El servicio de Educación está representado en 14 escuelas, que brindan educación básica primaria, de los grados cero al quinto y en algunos caso </a:t>
            </a:r>
            <a:r>
              <a:rPr lang="es-ES" sz="1600" dirty="0">
                <a:latin typeface="Calibri" panose="020F0502020204030204" pitchFamily="34" charset="0"/>
                <a:ea typeface="Calibri" panose="020F0502020204030204" pitchFamily="34" charset="0"/>
                <a:cs typeface="Times New Roman" panose="02020603050405020304" pitchFamily="18" charset="0"/>
              </a:rPr>
              <a:t>a </a:t>
            </a:r>
            <a:r>
              <a:rPr lang="es-ES" sz="1600" dirty="0">
                <a:effectLst/>
                <a:latin typeface="Calibri" panose="020F0502020204030204" pitchFamily="34" charset="0"/>
                <a:ea typeface="Calibri" panose="020F0502020204030204" pitchFamily="34" charset="0"/>
                <a:cs typeface="Times New Roman" panose="02020603050405020304" pitchFamily="18" charset="0"/>
              </a:rPr>
              <a:t>noveno de bachillerato.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2000" dirty="0">
              <a:latin typeface="+mj-lt"/>
            </a:endParaRPr>
          </a:p>
        </p:txBody>
      </p:sp>
      <p:sp>
        <p:nvSpPr>
          <p:cNvPr id="8" name="Flecha: hacia abajo 7">
            <a:extLst>
              <a:ext uri="{FF2B5EF4-FFF2-40B4-BE49-F238E27FC236}">
                <a16:creationId xmlns:a16="http://schemas.microsoft.com/office/drawing/2014/main" id="{8C4C1F76-F0CD-771E-7345-FBBCC1BD916F}"/>
              </a:ext>
            </a:extLst>
          </p:cNvPr>
          <p:cNvSpPr/>
          <p:nvPr/>
        </p:nvSpPr>
        <p:spPr>
          <a:xfrm>
            <a:off x="8396238" y="2790729"/>
            <a:ext cx="295422" cy="260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C6EDC3AD-62F4-1EC1-23CA-A204CCF41655}"/>
              </a:ext>
            </a:extLst>
          </p:cNvPr>
          <p:cNvSpPr/>
          <p:nvPr/>
        </p:nvSpPr>
        <p:spPr>
          <a:xfrm>
            <a:off x="1320021" y="1505236"/>
            <a:ext cx="4304712" cy="10339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600" dirty="0">
                <a:latin typeface="Calibri" panose="020F0502020204030204" pitchFamily="34" charset="0"/>
                <a:ea typeface="Calibri" panose="020F0502020204030204" pitchFamily="34" charset="0"/>
                <a:cs typeface="Times New Roman" panose="02020603050405020304" pitchFamily="18" charset="0"/>
              </a:rPr>
              <a:t>L</a:t>
            </a:r>
            <a:r>
              <a:rPr lang="es-ES" sz="1600" dirty="0">
                <a:effectLst/>
                <a:latin typeface="Calibri" panose="020F0502020204030204" pitchFamily="34" charset="0"/>
                <a:ea typeface="Calibri" panose="020F0502020204030204" pitchFamily="34" charset="0"/>
                <a:cs typeface="Times New Roman" panose="02020603050405020304" pitchFamily="18" charset="0"/>
              </a:rPr>
              <a:t>as instalaciones están construidas en ladillo bloque cubiertas en zinc o Eternit y cuentan con servicio públicos domiciliarios de: luz, acueducto, pozo séptico, </a:t>
            </a:r>
          </a:p>
          <a:p>
            <a:pPr algn="ctr"/>
            <a:endParaRPr lang="es-CO" sz="2000" dirty="0">
              <a:latin typeface="+mj-lt"/>
            </a:endParaRPr>
          </a:p>
        </p:txBody>
      </p:sp>
      <p:sp>
        <p:nvSpPr>
          <p:cNvPr id="10" name="Flecha: hacia abajo 9">
            <a:extLst>
              <a:ext uri="{FF2B5EF4-FFF2-40B4-BE49-F238E27FC236}">
                <a16:creationId xmlns:a16="http://schemas.microsoft.com/office/drawing/2014/main" id="{F08E4B00-C8EB-4C20-06B2-1B9C53025E10}"/>
              </a:ext>
            </a:extLst>
          </p:cNvPr>
          <p:cNvSpPr/>
          <p:nvPr/>
        </p:nvSpPr>
        <p:spPr>
          <a:xfrm>
            <a:off x="8396238" y="4228596"/>
            <a:ext cx="295422" cy="33057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1" name="Rectángulo: esquinas redondeadas 10">
            <a:extLst>
              <a:ext uri="{FF2B5EF4-FFF2-40B4-BE49-F238E27FC236}">
                <a16:creationId xmlns:a16="http://schemas.microsoft.com/office/drawing/2014/main" id="{433295FB-67F2-4051-BC34-5D2F5C35EBD7}"/>
              </a:ext>
            </a:extLst>
          </p:cNvPr>
          <p:cNvSpPr/>
          <p:nvPr/>
        </p:nvSpPr>
        <p:spPr>
          <a:xfrm>
            <a:off x="6341184" y="3093777"/>
            <a:ext cx="4304712" cy="10339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latin typeface="Calibri" panose="020F0502020204030204" pitchFamily="34" charset="0"/>
                <a:ea typeface="Calibri" panose="020F0502020204030204" pitchFamily="34" charset="0"/>
                <a:cs typeface="Times New Roman" panose="02020603050405020304" pitchFamily="18" charset="0"/>
              </a:rPr>
              <a:t>D</a:t>
            </a:r>
            <a:r>
              <a:rPr lang="es-ES" sz="1600" dirty="0">
                <a:effectLst/>
                <a:latin typeface="Calibri" panose="020F0502020204030204" pitchFamily="34" charset="0"/>
                <a:ea typeface="Calibri" panose="020F0502020204030204" pitchFamily="34" charset="0"/>
                <a:cs typeface="Times New Roman" panose="02020603050405020304" pitchFamily="18" charset="0"/>
              </a:rPr>
              <a:t>os o tres salones de clase, salones comedor, en algunas con salón de sistemas y canchas múltiples deportivas generalmente con un profesor para toda la labor educativa.</a:t>
            </a:r>
            <a:endParaRPr lang="es-CO" sz="1600" dirty="0">
              <a:latin typeface="+mj-lt"/>
            </a:endParaRPr>
          </a:p>
        </p:txBody>
      </p:sp>
      <p:sp>
        <p:nvSpPr>
          <p:cNvPr id="12" name="Flecha: hacia la izquierda 11">
            <a:extLst>
              <a:ext uri="{FF2B5EF4-FFF2-40B4-BE49-F238E27FC236}">
                <a16:creationId xmlns:a16="http://schemas.microsoft.com/office/drawing/2014/main" id="{BE5F803B-035E-9DF8-C703-3592252A3AAC}"/>
              </a:ext>
            </a:extLst>
          </p:cNvPr>
          <p:cNvSpPr/>
          <p:nvPr/>
        </p:nvSpPr>
        <p:spPr>
          <a:xfrm>
            <a:off x="5828713" y="1849886"/>
            <a:ext cx="267287" cy="309489"/>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F0942D90-4C01-0A7C-42E2-1708534BB5F5}"/>
              </a:ext>
            </a:extLst>
          </p:cNvPr>
          <p:cNvSpPr/>
          <p:nvPr/>
        </p:nvSpPr>
        <p:spPr>
          <a:xfrm>
            <a:off x="6341184" y="4644762"/>
            <a:ext cx="4405530" cy="16530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dirty="0">
                <a:latin typeface="Calibri" panose="020F0502020204030204" pitchFamily="34" charset="0"/>
                <a:ea typeface="Calibri" panose="020F0502020204030204" pitchFamily="34" charset="0"/>
                <a:cs typeface="Times New Roman" panose="02020603050405020304" pitchFamily="18" charset="0"/>
              </a:rPr>
              <a:t>E</a:t>
            </a:r>
            <a:r>
              <a:rPr lang="es-ES" sz="1600" dirty="0">
                <a:effectLst/>
                <a:latin typeface="Calibri" panose="020F0502020204030204" pitchFamily="34" charset="0"/>
                <a:ea typeface="Calibri" panose="020F0502020204030204" pitchFamily="34" charset="0"/>
                <a:cs typeface="Times New Roman" panose="02020603050405020304" pitchFamily="18" charset="0"/>
              </a:rPr>
              <a:t>l sector 1 cuenta con 7 escuelas localizadas en cada una de sus veredas, el sector 2 posee escuelas en El Trueno, Bejucal y El Parral; el sector 3 dispone de 2 escuelas localizadas en </a:t>
            </a:r>
            <a:r>
              <a:rPr lang="es-ES" sz="1600" dirty="0" err="1">
                <a:effectLst/>
                <a:latin typeface="Calibri" panose="020F0502020204030204" pitchFamily="34" charset="0"/>
                <a:ea typeface="Calibri" panose="020F0502020204030204" pitchFamily="34" charset="0"/>
                <a:cs typeface="Times New Roman" panose="02020603050405020304" pitchFamily="18" charset="0"/>
              </a:rPr>
              <a:t>Guacanà</a:t>
            </a:r>
            <a:r>
              <a:rPr lang="es-ES" sz="1600" dirty="0">
                <a:effectLst/>
                <a:latin typeface="Calibri" panose="020F0502020204030204" pitchFamily="34" charset="0"/>
                <a:ea typeface="Calibri" panose="020F0502020204030204" pitchFamily="34" charset="0"/>
                <a:cs typeface="Times New Roman" panose="02020603050405020304" pitchFamily="18" charset="0"/>
              </a:rPr>
              <a:t> y Paloquemao, el sector 4 brinda los servicios educativos en 2 escuelas en La Cumbre y San Antonio.</a:t>
            </a:r>
            <a:endParaRPr lang="es-CO" sz="1600" dirty="0">
              <a:latin typeface="+mj-lt"/>
            </a:endParaRPr>
          </a:p>
        </p:txBody>
      </p:sp>
      <p:pic>
        <p:nvPicPr>
          <p:cNvPr id="14" name="Imagen 13">
            <a:extLst>
              <a:ext uri="{FF2B5EF4-FFF2-40B4-BE49-F238E27FC236}">
                <a16:creationId xmlns:a16="http://schemas.microsoft.com/office/drawing/2014/main" id="{04FA6288-A996-1162-D29D-CEF490B2EE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2139" y="2679896"/>
            <a:ext cx="2326859" cy="40103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7415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E9909-28C5-4A00-A3FD-7324698CE01B}"/>
              </a:ext>
            </a:extLst>
          </p:cNvPr>
          <p:cNvSpPr>
            <a:spLocks noGrp="1"/>
          </p:cNvSpPr>
          <p:nvPr>
            <p:ph type="title"/>
          </p:nvPr>
        </p:nvSpPr>
        <p:spPr>
          <a:xfrm>
            <a:off x="718156" y="131181"/>
            <a:ext cx="10058400" cy="1109238"/>
          </a:xfrm>
        </p:spPr>
        <p:txBody>
          <a:bodyPr/>
          <a:lstStyle/>
          <a:p>
            <a:pPr algn="ctr"/>
            <a:r>
              <a:rPr lang="es-MX" dirty="0"/>
              <a:t>CULTURA AMBIENTAL</a:t>
            </a:r>
            <a:endParaRPr lang="es-CO" dirty="0"/>
          </a:p>
        </p:txBody>
      </p:sp>
      <p:sp>
        <p:nvSpPr>
          <p:cNvPr id="4" name="Rectángulo: esquinas redondeadas 3">
            <a:extLst>
              <a:ext uri="{FF2B5EF4-FFF2-40B4-BE49-F238E27FC236}">
                <a16:creationId xmlns:a16="http://schemas.microsoft.com/office/drawing/2014/main" id="{46D92A16-3DBA-4BCD-3F30-0E234171B0B6}"/>
              </a:ext>
            </a:extLst>
          </p:cNvPr>
          <p:cNvSpPr/>
          <p:nvPr/>
        </p:nvSpPr>
        <p:spPr>
          <a:xfrm>
            <a:off x="718156" y="1240419"/>
            <a:ext cx="3545058" cy="731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mj-lt"/>
              </a:rPr>
              <a:t>PLAN DE GESION INTEGRAL DE RESIDUOS SOLIDOS</a:t>
            </a:r>
          </a:p>
        </p:txBody>
      </p:sp>
      <p:sp>
        <p:nvSpPr>
          <p:cNvPr id="5" name="Flecha: hacia abajo 4">
            <a:extLst>
              <a:ext uri="{FF2B5EF4-FFF2-40B4-BE49-F238E27FC236}">
                <a16:creationId xmlns:a16="http://schemas.microsoft.com/office/drawing/2014/main" id="{9D7E0566-E077-44C8-6BE8-4CB4470704FA}"/>
              </a:ext>
            </a:extLst>
          </p:cNvPr>
          <p:cNvSpPr/>
          <p:nvPr/>
        </p:nvSpPr>
        <p:spPr>
          <a:xfrm>
            <a:off x="2286703" y="2067951"/>
            <a:ext cx="407963" cy="267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C0452406-C00C-CABB-4B26-B1708BD73E32}"/>
              </a:ext>
            </a:extLst>
          </p:cNvPr>
          <p:cNvSpPr/>
          <p:nvPr/>
        </p:nvSpPr>
        <p:spPr>
          <a:xfrm>
            <a:off x="718155" y="2403114"/>
            <a:ext cx="3545058" cy="731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El área ambiental y desarrollo sostenible conjuntamente con la Corporación Autónoma Regional – CAR.</a:t>
            </a:r>
            <a:endParaRPr lang="es-CO" sz="1600" dirty="0">
              <a:latin typeface="+mj-lt"/>
            </a:endParaRPr>
          </a:p>
        </p:txBody>
      </p:sp>
      <p:sp>
        <p:nvSpPr>
          <p:cNvPr id="7" name="Flecha: hacia abajo 6">
            <a:extLst>
              <a:ext uri="{FF2B5EF4-FFF2-40B4-BE49-F238E27FC236}">
                <a16:creationId xmlns:a16="http://schemas.microsoft.com/office/drawing/2014/main" id="{15E88162-DF37-4835-9E36-3B45C3AD7BC2}"/>
              </a:ext>
            </a:extLst>
          </p:cNvPr>
          <p:cNvSpPr/>
          <p:nvPr/>
        </p:nvSpPr>
        <p:spPr>
          <a:xfrm>
            <a:off x="2286703" y="3230646"/>
            <a:ext cx="407963" cy="2672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39846F43-2053-EAE9-3C71-E92420CF1951}"/>
              </a:ext>
            </a:extLst>
          </p:cNvPr>
          <p:cNvSpPr/>
          <p:nvPr/>
        </p:nvSpPr>
        <p:spPr>
          <a:xfrm>
            <a:off x="296475" y="3565809"/>
            <a:ext cx="4388417" cy="11092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A</a:t>
            </a:r>
            <a:r>
              <a:rPr lang="es-CO" sz="1600" dirty="0">
                <a:effectLst/>
                <a:latin typeface="Calibri" panose="020F0502020204030204" pitchFamily="34" charset="0"/>
                <a:ea typeface="Calibri" panose="020F0502020204030204" pitchFamily="34" charset="0"/>
                <a:cs typeface="Times New Roman" panose="02020603050405020304" pitchFamily="18" charset="0"/>
              </a:rPr>
              <a:t>delantan acciones para la mejor disposición de los residuos sólidos, por ende, se han realizado jornadas de recolección de residuos posconsumo y jornadas de reciclaron.</a:t>
            </a:r>
            <a:endParaRPr lang="es-CO" sz="1600" dirty="0">
              <a:latin typeface="+mj-lt"/>
            </a:endParaRPr>
          </a:p>
        </p:txBody>
      </p:sp>
      <p:pic>
        <p:nvPicPr>
          <p:cNvPr id="10" name="Imagen 9">
            <a:extLst>
              <a:ext uri="{FF2B5EF4-FFF2-40B4-BE49-F238E27FC236}">
                <a16:creationId xmlns:a16="http://schemas.microsoft.com/office/drawing/2014/main" id="{1630F280-A09F-0D8A-12C0-411F22E39D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57" b="13466"/>
          <a:stretch/>
        </p:blipFill>
        <p:spPr bwMode="auto">
          <a:xfrm>
            <a:off x="4263213" y="1468324"/>
            <a:ext cx="1535311" cy="1762322"/>
          </a:xfrm>
          <a:prstGeom prst="rect">
            <a:avLst/>
          </a:prstGeom>
          <a:ln>
            <a:noFill/>
          </a:ln>
          <a:effectLst>
            <a:softEdge rad="112500"/>
          </a:effectLst>
          <a:extLst>
            <a:ext uri="{53640926-AAD7-44D8-BBD7-CCE9431645EC}">
              <a14:shadowObscured xmlns:a14="http://schemas.microsoft.com/office/drawing/2010/main"/>
            </a:ext>
          </a:extLst>
        </p:spPr>
      </p:pic>
      <p:sp>
        <p:nvSpPr>
          <p:cNvPr id="11" name="Rectángulo: esquinas redondeadas 10">
            <a:extLst>
              <a:ext uri="{FF2B5EF4-FFF2-40B4-BE49-F238E27FC236}">
                <a16:creationId xmlns:a16="http://schemas.microsoft.com/office/drawing/2014/main" id="{3D43C10A-2559-0E1D-58ED-D5441521B5A6}"/>
              </a:ext>
            </a:extLst>
          </p:cNvPr>
          <p:cNvSpPr/>
          <p:nvPr/>
        </p:nvSpPr>
        <p:spPr>
          <a:xfrm>
            <a:off x="457901" y="5268703"/>
            <a:ext cx="4065563" cy="11092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latin typeface="Calibri" panose="020F0502020204030204" pitchFamily="34" charset="0"/>
                <a:ea typeface="Calibri" panose="020F0502020204030204" pitchFamily="34" charset="0"/>
                <a:cs typeface="Times New Roman" panose="02020603050405020304" pitchFamily="18" charset="0"/>
              </a:rPr>
              <a:t>T</a:t>
            </a:r>
            <a:r>
              <a:rPr lang="es-CO" sz="1800" dirty="0">
                <a:effectLst/>
                <a:latin typeface="Calibri" panose="020F0502020204030204" pitchFamily="34" charset="0"/>
                <a:ea typeface="Calibri" panose="020F0502020204030204" pitchFamily="34" charset="0"/>
                <a:cs typeface="Times New Roman" panose="02020603050405020304" pitchFamily="18" charset="0"/>
              </a:rPr>
              <a:t>ambién incentivando a los niños por medio de actividades a reciclar.</a:t>
            </a:r>
            <a:endParaRPr lang="es-CO" dirty="0"/>
          </a:p>
        </p:txBody>
      </p:sp>
      <p:sp>
        <p:nvSpPr>
          <p:cNvPr id="12" name="Flecha: hacia abajo 11">
            <a:extLst>
              <a:ext uri="{FF2B5EF4-FFF2-40B4-BE49-F238E27FC236}">
                <a16:creationId xmlns:a16="http://schemas.microsoft.com/office/drawing/2014/main" id="{B7B7B2B7-BBD7-16EC-A537-C872CD6D013F}"/>
              </a:ext>
            </a:extLst>
          </p:cNvPr>
          <p:cNvSpPr/>
          <p:nvPr/>
        </p:nvSpPr>
        <p:spPr>
          <a:xfrm>
            <a:off x="2286700" y="4850190"/>
            <a:ext cx="407963" cy="267286"/>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17FC8B29-0A41-295F-E06A-41743A1C53FC}"/>
              </a:ext>
            </a:extLst>
          </p:cNvPr>
          <p:cNvSpPr/>
          <p:nvPr/>
        </p:nvSpPr>
        <p:spPr>
          <a:xfrm>
            <a:off x="6993166" y="1754797"/>
            <a:ext cx="3545058" cy="731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mj-lt"/>
              </a:rPr>
              <a:t>PROGRAMA DE USO EFICIENTE Y AHORRO DE PAPEL</a:t>
            </a:r>
          </a:p>
        </p:txBody>
      </p:sp>
      <p:sp>
        <p:nvSpPr>
          <p:cNvPr id="15" name="Flecha: hacia abajo 14">
            <a:extLst>
              <a:ext uri="{FF2B5EF4-FFF2-40B4-BE49-F238E27FC236}">
                <a16:creationId xmlns:a16="http://schemas.microsoft.com/office/drawing/2014/main" id="{1E44A455-CFD8-BABB-4CAE-B1F0C716090F}"/>
              </a:ext>
            </a:extLst>
          </p:cNvPr>
          <p:cNvSpPr/>
          <p:nvPr/>
        </p:nvSpPr>
        <p:spPr>
          <a:xfrm>
            <a:off x="8561714" y="2658289"/>
            <a:ext cx="407963" cy="2672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6FD6693E-358D-CA2E-15A9-B3906DC7E515}"/>
              </a:ext>
            </a:extLst>
          </p:cNvPr>
          <p:cNvSpPr/>
          <p:nvPr/>
        </p:nvSpPr>
        <p:spPr>
          <a:xfrm>
            <a:off x="6754839" y="3003470"/>
            <a:ext cx="4021717" cy="731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En el plan integral de gestión ambiental – PIGA.</a:t>
            </a:r>
            <a:endParaRPr lang="es-CO" sz="1600" dirty="0">
              <a:latin typeface="+mj-lt"/>
            </a:endParaRPr>
          </a:p>
        </p:txBody>
      </p:sp>
      <p:sp>
        <p:nvSpPr>
          <p:cNvPr id="17" name="Flecha: hacia abajo 16">
            <a:extLst>
              <a:ext uri="{FF2B5EF4-FFF2-40B4-BE49-F238E27FC236}">
                <a16:creationId xmlns:a16="http://schemas.microsoft.com/office/drawing/2014/main" id="{F48A8750-D080-5AB0-63C6-19161D91C601}"/>
              </a:ext>
            </a:extLst>
          </p:cNvPr>
          <p:cNvSpPr/>
          <p:nvPr/>
        </p:nvSpPr>
        <p:spPr>
          <a:xfrm>
            <a:off x="8561715" y="3890781"/>
            <a:ext cx="407963" cy="267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B5C86AC9-AE4B-6238-AA12-EE98A652B5EE}"/>
              </a:ext>
            </a:extLst>
          </p:cNvPr>
          <p:cNvSpPr/>
          <p:nvPr/>
        </p:nvSpPr>
        <p:spPr>
          <a:xfrm>
            <a:off x="6754839" y="4330039"/>
            <a:ext cx="4388417" cy="11092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S</a:t>
            </a:r>
            <a:r>
              <a:rPr lang="es-CO" sz="1600" dirty="0">
                <a:effectLst/>
                <a:latin typeface="Calibri" panose="020F0502020204030204" pitchFamily="34" charset="0"/>
                <a:ea typeface="Calibri" panose="020F0502020204030204" pitchFamily="34" charset="0"/>
                <a:cs typeface="Times New Roman" panose="02020603050405020304" pitchFamily="18" charset="0"/>
              </a:rPr>
              <a:t>e vienen adelantando programas para el uso y ahorro de recursos naturales, por lo cual se busca concientizar a los funcionarios a un debido uso de los recursos.</a:t>
            </a:r>
          </a:p>
          <a:p>
            <a:pPr algn="ctr"/>
            <a:endParaRPr lang="es-CO" sz="1600" dirty="0">
              <a:latin typeface="+mj-lt"/>
            </a:endParaRPr>
          </a:p>
        </p:txBody>
      </p:sp>
      <p:pic>
        <p:nvPicPr>
          <p:cNvPr id="19" name="Imagen 18" descr="Imagen que contiene Texto&#10;&#10;Descripción generada automáticamente">
            <a:extLst>
              <a:ext uri="{FF2B5EF4-FFF2-40B4-BE49-F238E27FC236}">
                <a16:creationId xmlns:a16="http://schemas.microsoft.com/office/drawing/2014/main" id="{C4FF4228-66E8-4114-7394-7766E2DB77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93" y="186336"/>
            <a:ext cx="2145807" cy="920856"/>
          </a:xfrm>
          <a:prstGeom prst="rect">
            <a:avLst/>
          </a:prstGeom>
          <a:ln>
            <a:noFill/>
          </a:ln>
          <a:effectLst>
            <a:outerShdw blurRad="190500" algn="tl" rotWithShape="0">
              <a:srgbClr val="000000">
                <a:alpha val="70000"/>
              </a:srgbClr>
            </a:outerShdw>
          </a:effectLst>
        </p:spPr>
      </p:pic>
      <p:cxnSp>
        <p:nvCxnSpPr>
          <p:cNvPr id="21" name="Conector recto 20">
            <a:extLst>
              <a:ext uri="{FF2B5EF4-FFF2-40B4-BE49-F238E27FC236}">
                <a16:creationId xmlns:a16="http://schemas.microsoft.com/office/drawing/2014/main" id="{BA3437DF-8733-DBC4-26E0-8FB1D3237EF3}"/>
              </a:ext>
            </a:extLst>
          </p:cNvPr>
          <p:cNvCxnSpPr>
            <a:cxnSpLocks/>
          </p:cNvCxnSpPr>
          <p:nvPr/>
        </p:nvCxnSpPr>
        <p:spPr>
          <a:xfrm flipH="1">
            <a:off x="5964702" y="1107192"/>
            <a:ext cx="28135" cy="2339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EC4445-0E6C-A6DA-ABE3-72F26C3657E1}"/>
              </a:ext>
            </a:extLst>
          </p:cNvPr>
          <p:cNvCxnSpPr>
            <a:cxnSpLocks/>
          </p:cNvCxnSpPr>
          <p:nvPr/>
        </p:nvCxnSpPr>
        <p:spPr>
          <a:xfrm flipH="1">
            <a:off x="5933933" y="4130979"/>
            <a:ext cx="28135" cy="2339393"/>
          </a:xfrm>
          <a:prstGeom prst="line">
            <a:avLst/>
          </a:prstGeom>
        </p:spPr>
        <p:style>
          <a:lnRef idx="1">
            <a:schemeClr val="accent1"/>
          </a:lnRef>
          <a:fillRef idx="0">
            <a:schemeClr val="accent1"/>
          </a:fillRef>
          <a:effectRef idx="0">
            <a:schemeClr val="accent1"/>
          </a:effectRef>
          <a:fontRef idx="minor">
            <a:schemeClr val="tx1"/>
          </a:fontRef>
        </p:style>
      </p:cxnSp>
      <p:sp>
        <p:nvSpPr>
          <p:cNvPr id="24" name="Elipse 23">
            <a:extLst>
              <a:ext uri="{FF2B5EF4-FFF2-40B4-BE49-F238E27FC236}">
                <a16:creationId xmlns:a16="http://schemas.microsoft.com/office/drawing/2014/main" id="{286D62B6-1A33-0154-552F-A3071ADEB498}"/>
              </a:ext>
            </a:extLst>
          </p:cNvPr>
          <p:cNvSpPr/>
          <p:nvPr/>
        </p:nvSpPr>
        <p:spPr>
          <a:xfrm>
            <a:off x="5850844" y="3671326"/>
            <a:ext cx="166178" cy="231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446895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017676B3-8B80-483F-E7E9-893C9660FF86}"/>
              </a:ext>
            </a:extLst>
          </p:cNvPr>
          <p:cNvSpPr/>
          <p:nvPr/>
        </p:nvSpPr>
        <p:spPr>
          <a:xfrm>
            <a:off x="1448972" y="717451"/>
            <a:ext cx="3024553" cy="7033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mj-lt"/>
              </a:rPr>
              <a:t>PROGRAMA ADOPTA UN ARBOL</a:t>
            </a:r>
          </a:p>
        </p:txBody>
      </p:sp>
      <p:sp>
        <p:nvSpPr>
          <p:cNvPr id="5" name="Flecha: hacia abajo 4">
            <a:extLst>
              <a:ext uri="{FF2B5EF4-FFF2-40B4-BE49-F238E27FC236}">
                <a16:creationId xmlns:a16="http://schemas.microsoft.com/office/drawing/2014/main" id="{E95B205C-A77E-72F8-315C-7BA84D681FB0}"/>
              </a:ext>
            </a:extLst>
          </p:cNvPr>
          <p:cNvSpPr/>
          <p:nvPr/>
        </p:nvSpPr>
        <p:spPr>
          <a:xfrm>
            <a:off x="2743198" y="1491176"/>
            <a:ext cx="436099" cy="2110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150EDF48-195B-A176-7FEF-5C132AC9570B}"/>
              </a:ext>
            </a:extLst>
          </p:cNvPr>
          <p:cNvSpPr/>
          <p:nvPr/>
        </p:nvSpPr>
        <p:spPr>
          <a:xfrm>
            <a:off x="1167618" y="1779563"/>
            <a:ext cx="3756074" cy="8792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Este programa busca incentivar a la reforestación en los nacederos.</a:t>
            </a:r>
            <a:endParaRPr lang="es-CO" sz="1600" dirty="0">
              <a:latin typeface="+mj-lt"/>
            </a:endParaRPr>
          </a:p>
        </p:txBody>
      </p:sp>
      <p:sp>
        <p:nvSpPr>
          <p:cNvPr id="7" name="Flecha: hacia abajo 6">
            <a:extLst>
              <a:ext uri="{FF2B5EF4-FFF2-40B4-BE49-F238E27FC236}">
                <a16:creationId xmlns:a16="http://schemas.microsoft.com/office/drawing/2014/main" id="{A186890F-84E5-4009-FBE6-1FCAFB47520E}"/>
              </a:ext>
            </a:extLst>
          </p:cNvPr>
          <p:cNvSpPr/>
          <p:nvPr/>
        </p:nvSpPr>
        <p:spPr>
          <a:xfrm>
            <a:off x="2743198" y="2736166"/>
            <a:ext cx="436099" cy="28135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64C2EEE7-5EA0-F39F-ED9C-75E935C8A7DF}"/>
              </a:ext>
            </a:extLst>
          </p:cNvPr>
          <p:cNvSpPr/>
          <p:nvPr/>
        </p:nvSpPr>
        <p:spPr>
          <a:xfrm>
            <a:off x="1167618" y="3101926"/>
            <a:ext cx="3756074" cy="7385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Este programa busca incentivar a la reforestación en los nacederos.</a:t>
            </a:r>
            <a:endParaRPr lang="es-CO" sz="1600" dirty="0">
              <a:latin typeface="+mj-lt"/>
            </a:endParaRPr>
          </a:p>
        </p:txBody>
      </p:sp>
      <p:sp>
        <p:nvSpPr>
          <p:cNvPr id="9" name="Flecha: hacia abajo 8">
            <a:extLst>
              <a:ext uri="{FF2B5EF4-FFF2-40B4-BE49-F238E27FC236}">
                <a16:creationId xmlns:a16="http://schemas.microsoft.com/office/drawing/2014/main" id="{DF8B952C-06DB-17F7-86EE-50FA3F286685}"/>
              </a:ext>
            </a:extLst>
          </p:cNvPr>
          <p:cNvSpPr/>
          <p:nvPr/>
        </p:nvSpPr>
        <p:spPr>
          <a:xfrm>
            <a:off x="2743198" y="3924887"/>
            <a:ext cx="436099" cy="281354"/>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C6D6F5A3-E80B-0D68-C54B-9E427925EB25}"/>
              </a:ext>
            </a:extLst>
          </p:cNvPr>
          <p:cNvSpPr/>
          <p:nvPr/>
        </p:nvSpPr>
        <p:spPr>
          <a:xfrm>
            <a:off x="1167618" y="4290647"/>
            <a:ext cx="3756074" cy="8792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D</a:t>
            </a:r>
            <a:r>
              <a:rPr lang="es-CO" sz="1600" dirty="0">
                <a:effectLst/>
                <a:latin typeface="Calibri" panose="020F0502020204030204" pitchFamily="34" charset="0"/>
                <a:ea typeface="Calibri" panose="020F0502020204030204" pitchFamily="34" charset="0"/>
                <a:cs typeface="Times New Roman" panose="02020603050405020304" pitchFamily="18" charset="0"/>
              </a:rPr>
              <a:t>esde el 2017 hasta el 2022 se han entregado aproximadamente 3.302 árboles.</a:t>
            </a:r>
            <a:endParaRPr lang="es-CO" sz="1600" dirty="0">
              <a:latin typeface="+mj-lt"/>
            </a:endParaRPr>
          </a:p>
        </p:txBody>
      </p:sp>
      <p:sp>
        <p:nvSpPr>
          <p:cNvPr id="11" name="Flecha: hacia abajo 10">
            <a:extLst>
              <a:ext uri="{FF2B5EF4-FFF2-40B4-BE49-F238E27FC236}">
                <a16:creationId xmlns:a16="http://schemas.microsoft.com/office/drawing/2014/main" id="{A4AF9D36-57D7-9225-38A2-EE9600F81809}"/>
              </a:ext>
            </a:extLst>
          </p:cNvPr>
          <p:cNvSpPr/>
          <p:nvPr/>
        </p:nvSpPr>
        <p:spPr>
          <a:xfrm>
            <a:off x="2743197" y="5254284"/>
            <a:ext cx="436099" cy="281354"/>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8463B8FF-BCE5-8513-D614-1A1E3C6D38BB}"/>
              </a:ext>
            </a:extLst>
          </p:cNvPr>
          <p:cNvSpPr/>
          <p:nvPr/>
        </p:nvSpPr>
        <p:spPr>
          <a:xfrm>
            <a:off x="998805" y="5651697"/>
            <a:ext cx="4079631" cy="8792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E</a:t>
            </a:r>
            <a:r>
              <a:rPr lang="es-CO" sz="1600" dirty="0">
                <a:effectLst/>
                <a:latin typeface="Calibri" panose="020F0502020204030204" pitchFamily="34" charset="0"/>
                <a:ea typeface="Calibri" panose="020F0502020204030204" pitchFamily="34" charset="0"/>
                <a:cs typeface="Times New Roman" panose="02020603050405020304" pitchFamily="18" charset="0"/>
              </a:rPr>
              <a:t>l área de desarrollo ambiental y agropecuario ha venido realizando visitas para verificar la cantidad de árboles que sobrevivieron.  </a:t>
            </a:r>
          </a:p>
          <a:p>
            <a:pPr algn="ctr"/>
            <a:endParaRPr lang="es-CO" sz="1600" dirty="0">
              <a:latin typeface="+mj-lt"/>
            </a:endParaRPr>
          </a:p>
        </p:txBody>
      </p:sp>
      <p:sp>
        <p:nvSpPr>
          <p:cNvPr id="14" name="Rectángulo: esquinas redondeadas 13">
            <a:extLst>
              <a:ext uri="{FF2B5EF4-FFF2-40B4-BE49-F238E27FC236}">
                <a16:creationId xmlns:a16="http://schemas.microsoft.com/office/drawing/2014/main" id="{3E990A11-72FC-937E-701A-15EA2FC48E5B}"/>
              </a:ext>
            </a:extLst>
          </p:cNvPr>
          <p:cNvSpPr/>
          <p:nvPr/>
        </p:nvSpPr>
        <p:spPr>
          <a:xfrm>
            <a:off x="7755989" y="602566"/>
            <a:ext cx="3024553" cy="7033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a:latin typeface="+mj-lt"/>
              </a:rPr>
              <a:t>JORNADA DE SIEMBRA</a:t>
            </a:r>
          </a:p>
        </p:txBody>
      </p:sp>
      <p:sp>
        <p:nvSpPr>
          <p:cNvPr id="15" name="Flecha: hacia abajo 14">
            <a:extLst>
              <a:ext uri="{FF2B5EF4-FFF2-40B4-BE49-F238E27FC236}">
                <a16:creationId xmlns:a16="http://schemas.microsoft.com/office/drawing/2014/main" id="{DCDBD446-319B-F0F8-1E19-D658D45F63B3}"/>
              </a:ext>
            </a:extLst>
          </p:cNvPr>
          <p:cNvSpPr/>
          <p:nvPr/>
        </p:nvSpPr>
        <p:spPr>
          <a:xfrm>
            <a:off x="9050215" y="1420837"/>
            <a:ext cx="436099" cy="28135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C22E7B28-7E63-1196-2FB7-3EC9479CDB6A}"/>
              </a:ext>
            </a:extLst>
          </p:cNvPr>
          <p:cNvSpPr/>
          <p:nvPr/>
        </p:nvSpPr>
        <p:spPr>
          <a:xfrm>
            <a:off x="7495735" y="1817076"/>
            <a:ext cx="3756074" cy="8792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Con el apoyo del área de desarrollo ambiental y agropecuario, la Corporación Autónoma Regional - CAR y la comunidad.</a:t>
            </a:r>
            <a:endParaRPr lang="es-CO" sz="1600" dirty="0">
              <a:latin typeface="+mj-lt"/>
            </a:endParaRPr>
          </a:p>
        </p:txBody>
      </p:sp>
      <p:sp>
        <p:nvSpPr>
          <p:cNvPr id="17" name="Flecha: hacia abajo 16">
            <a:extLst>
              <a:ext uri="{FF2B5EF4-FFF2-40B4-BE49-F238E27FC236}">
                <a16:creationId xmlns:a16="http://schemas.microsoft.com/office/drawing/2014/main" id="{CB81C61F-5CC8-F748-7E71-66FC8396E226}"/>
              </a:ext>
            </a:extLst>
          </p:cNvPr>
          <p:cNvSpPr/>
          <p:nvPr/>
        </p:nvSpPr>
        <p:spPr>
          <a:xfrm>
            <a:off x="9050214" y="2736167"/>
            <a:ext cx="436099" cy="28135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A4C0B8B6-3958-E6E8-EAE1-4EDCC8605423}"/>
              </a:ext>
            </a:extLst>
          </p:cNvPr>
          <p:cNvSpPr/>
          <p:nvPr/>
        </p:nvSpPr>
        <p:spPr>
          <a:xfrm>
            <a:off x="7495735" y="3101926"/>
            <a:ext cx="3756074" cy="8229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S</a:t>
            </a:r>
            <a:r>
              <a:rPr lang="es-CO" sz="1600" dirty="0">
                <a:effectLst/>
                <a:latin typeface="Calibri" panose="020F0502020204030204" pitchFamily="34" charset="0"/>
                <a:ea typeface="Calibri" panose="020F0502020204030204" pitchFamily="34" charset="0"/>
                <a:cs typeface="Times New Roman" panose="02020603050405020304" pitchFamily="18" charset="0"/>
              </a:rPr>
              <a:t>e ha adelantado jornadas de reforestación en diferentes sectores del municipio de Apulo.</a:t>
            </a:r>
            <a:endParaRPr lang="es-CO" sz="1600" dirty="0">
              <a:latin typeface="+mj-lt"/>
            </a:endParaRPr>
          </a:p>
        </p:txBody>
      </p:sp>
      <p:sp>
        <p:nvSpPr>
          <p:cNvPr id="19" name="Flecha: hacia abajo 18">
            <a:extLst>
              <a:ext uri="{FF2B5EF4-FFF2-40B4-BE49-F238E27FC236}">
                <a16:creationId xmlns:a16="http://schemas.microsoft.com/office/drawing/2014/main" id="{1880D674-D978-305A-4260-50E30109290F}"/>
              </a:ext>
            </a:extLst>
          </p:cNvPr>
          <p:cNvSpPr/>
          <p:nvPr/>
        </p:nvSpPr>
        <p:spPr>
          <a:xfrm>
            <a:off x="9050214" y="4044462"/>
            <a:ext cx="436099" cy="281354"/>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CD366F54-AB47-1276-60CC-4ADFCAA97CFC}"/>
              </a:ext>
            </a:extLst>
          </p:cNvPr>
          <p:cNvSpPr/>
          <p:nvPr/>
        </p:nvSpPr>
        <p:spPr>
          <a:xfrm>
            <a:off x="7332784" y="4403190"/>
            <a:ext cx="4081976" cy="8229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C</a:t>
            </a:r>
            <a:r>
              <a:rPr lang="es-CO" sz="1600" dirty="0">
                <a:effectLst/>
                <a:latin typeface="Calibri" panose="020F0502020204030204" pitchFamily="34" charset="0"/>
                <a:ea typeface="Calibri" panose="020F0502020204030204" pitchFamily="34" charset="0"/>
                <a:cs typeface="Times New Roman" panose="02020603050405020304" pitchFamily="18" charset="0"/>
              </a:rPr>
              <a:t>on el fin de preservar las fuentes hídricas como ríos, nacimientos, con el fin de garantizar la preservación de la fauna y flora. </a:t>
            </a:r>
          </a:p>
          <a:p>
            <a:pPr algn="ctr"/>
            <a:endParaRPr lang="es-CO" sz="1600" dirty="0">
              <a:latin typeface="+mj-lt"/>
            </a:endParaRPr>
          </a:p>
        </p:txBody>
      </p:sp>
      <p:pic>
        <p:nvPicPr>
          <p:cNvPr id="21" name="Imagen 20">
            <a:extLst>
              <a:ext uri="{FF2B5EF4-FFF2-40B4-BE49-F238E27FC236}">
                <a16:creationId xmlns:a16="http://schemas.microsoft.com/office/drawing/2014/main" id="{F6E0C586-FAB7-B217-93DC-7E93DFA9EB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0328" y="5428763"/>
            <a:ext cx="1612974" cy="1325097"/>
          </a:xfrm>
          <a:prstGeom prst="rect">
            <a:avLst/>
          </a:prstGeom>
          <a:noFill/>
          <a:ln>
            <a:noFill/>
          </a:ln>
        </p:spPr>
      </p:pic>
      <p:pic>
        <p:nvPicPr>
          <p:cNvPr id="22" name="Imagen 21">
            <a:extLst>
              <a:ext uri="{FF2B5EF4-FFF2-40B4-BE49-F238E27FC236}">
                <a16:creationId xmlns:a16="http://schemas.microsoft.com/office/drawing/2014/main" id="{29916416-E4E7-2364-5C58-918B0F6398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6054" y="5428763"/>
            <a:ext cx="1595755" cy="1318062"/>
          </a:xfrm>
          <a:prstGeom prst="rect">
            <a:avLst/>
          </a:prstGeom>
          <a:noFill/>
          <a:ln>
            <a:noFill/>
          </a:ln>
        </p:spPr>
      </p:pic>
      <p:cxnSp>
        <p:nvCxnSpPr>
          <p:cNvPr id="24" name="Conector recto 23">
            <a:extLst>
              <a:ext uri="{FF2B5EF4-FFF2-40B4-BE49-F238E27FC236}">
                <a16:creationId xmlns:a16="http://schemas.microsoft.com/office/drawing/2014/main" id="{86F4DC21-49A1-337A-7634-EC23533C5299}"/>
              </a:ext>
            </a:extLst>
          </p:cNvPr>
          <p:cNvCxnSpPr/>
          <p:nvPr/>
        </p:nvCxnSpPr>
        <p:spPr>
          <a:xfrm>
            <a:off x="5950634" y="379828"/>
            <a:ext cx="0" cy="272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2DC878C8-B2B9-873F-FD4B-E24B0793C912}"/>
              </a:ext>
            </a:extLst>
          </p:cNvPr>
          <p:cNvCxnSpPr/>
          <p:nvPr/>
        </p:nvCxnSpPr>
        <p:spPr>
          <a:xfrm>
            <a:off x="5976425" y="3697459"/>
            <a:ext cx="0" cy="2722098"/>
          </a:xfrm>
          <a:prstGeom prst="line">
            <a:avLst/>
          </a:prstGeom>
        </p:spPr>
        <p:style>
          <a:lnRef idx="1">
            <a:schemeClr val="accent1"/>
          </a:lnRef>
          <a:fillRef idx="0">
            <a:schemeClr val="accent1"/>
          </a:fillRef>
          <a:effectRef idx="0">
            <a:schemeClr val="accent1"/>
          </a:effectRef>
          <a:fontRef idx="minor">
            <a:schemeClr val="tx1"/>
          </a:fontRef>
        </p:style>
      </p:cxnSp>
      <p:sp>
        <p:nvSpPr>
          <p:cNvPr id="26" name="Elipse 25">
            <a:extLst>
              <a:ext uri="{FF2B5EF4-FFF2-40B4-BE49-F238E27FC236}">
                <a16:creationId xmlns:a16="http://schemas.microsoft.com/office/drawing/2014/main" id="{AAFC9D81-4CD5-3FBC-ED79-B66BD2CF2E2C}"/>
              </a:ext>
            </a:extLst>
          </p:cNvPr>
          <p:cNvSpPr/>
          <p:nvPr/>
        </p:nvSpPr>
        <p:spPr>
          <a:xfrm>
            <a:off x="5877952" y="3280703"/>
            <a:ext cx="145364" cy="179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4756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6E27024-1A90-0820-9613-191C7DEA7BD7}"/>
              </a:ext>
            </a:extLst>
          </p:cNvPr>
          <p:cNvSpPr>
            <a:spLocks noGrp="1"/>
          </p:cNvSpPr>
          <p:nvPr>
            <p:ph type="ctrTitle"/>
          </p:nvPr>
        </p:nvSpPr>
        <p:spPr/>
        <p:txBody>
          <a:bodyPr/>
          <a:lstStyle/>
          <a:p>
            <a:r>
              <a:rPr lang="es-MX" dirty="0"/>
              <a:t>SISTEMA ECONOMICO MUNICIPAL</a:t>
            </a:r>
            <a:endParaRPr lang="es-CO" dirty="0"/>
          </a:p>
        </p:txBody>
      </p:sp>
      <p:sp>
        <p:nvSpPr>
          <p:cNvPr id="5" name="Subtítulo 4">
            <a:extLst>
              <a:ext uri="{FF2B5EF4-FFF2-40B4-BE49-F238E27FC236}">
                <a16:creationId xmlns:a16="http://schemas.microsoft.com/office/drawing/2014/main" id="{5F9DCAE1-9F6C-7B6D-37EE-DBDD6D237FE1}"/>
              </a:ext>
            </a:extLst>
          </p:cNvPr>
          <p:cNvSpPr>
            <a:spLocks noGrp="1"/>
          </p:cNvSpPr>
          <p:nvPr>
            <p:ph type="subTitle" idx="1"/>
          </p:nvPr>
        </p:nvSpPr>
        <p:spPr/>
        <p:txBody>
          <a:bodyPr/>
          <a:lstStyle/>
          <a:p>
            <a:pPr algn="r"/>
            <a:r>
              <a:rPr lang="es-MX" b="1" dirty="0"/>
              <a:t>ALCALDIA DE APULO-CUNDINAMARCA</a:t>
            </a:r>
            <a:endParaRPr lang="es-CO" b="1" dirty="0"/>
          </a:p>
          <a:p>
            <a:endParaRPr lang="es-CO" dirty="0"/>
          </a:p>
        </p:txBody>
      </p:sp>
    </p:spTree>
    <p:extLst>
      <p:ext uri="{BB962C8B-B14F-4D97-AF65-F5344CB8AC3E}">
        <p14:creationId xmlns:p14="http://schemas.microsoft.com/office/powerpoint/2010/main" val="3249260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Rectangle 12">
            <a:extLst>
              <a:ext uri="{FF2B5EF4-FFF2-40B4-BE49-F238E27FC236}">
                <a16:creationId xmlns:a16="http://schemas.microsoft.com/office/drawing/2014/main" id="{75217256-9243-44A1-AE11-87584ECCA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76A720-BE68-B02F-023B-FDFBE747E7CC}"/>
              </a:ext>
            </a:extLst>
          </p:cNvPr>
          <p:cNvSpPr>
            <a:spLocks noGrp="1"/>
          </p:cNvSpPr>
          <p:nvPr>
            <p:ph type="title"/>
          </p:nvPr>
        </p:nvSpPr>
        <p:spPr>
          <a:xfrm>
            <a:off x="6011838" y="2681784"/>
            <a:ext cx="5226137" cy="1407494"/>
          </a:xfrm>
          <a:noFill/>
        </p:spPr>
        <p:txBody>
          <a:bodyPr>
            <a:normAutofit/>
          </a:bodyPr>
          <a:lstStyle/>
          <a:p>
            <a:r>
              <a:rPr lang="es-MX" sz="4000">
                <a:solidFill>
                  <a:schemeClr val="tx1"/>
                </a:solidFill>
              </a:rPr>
              <a:t>ACTIVIDADES ECONOMICAS</a:t>
            </a:r>
            <a:br>
              <a:rPr lang="es-MX" sz="4000">
                <a:solidFill>
                  <a:schemeClr val="tx1"/>
                </a:solidFill>
              </a:rPr>
            </a:br>
            <a:endParaRPr lang="es-CO" sz="4000">
              <a:solidFill>
                <a:schemeClr val="tx1"/>
              </a:solidFill>
            </a:endParaRPr>
          </a:p>
        </p:txBody>
      </p:sp>
      <p:sp>
        <p:nvSpPr>
          <p:cNvPr id="15" name="Freeform: Shape 14">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7" name="Freeform: Shape 16">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6" name="Imagen 5">
            <a:extLst>
              <a:ext uri="{FF2B5EF4-FFF2-40B4-BE49-F238E27FC236}">
                <a16:creationId xmlns:a16="http://schemas.microsoft.com/office/drawing/2014/main" id="{67BF41A0-0E16-B40B-4919-6EBFB959BD06}"/>
              </a:ext>
            </a:extLst>
          </p:cNvPr>
          <p:cNvPicPr>
            <a:picLocks noChangeAspect="1"/>
          </p:cNvPicPr>
          <p:nvPr/>
        </p:nvPicPr>
        <p:blipFill>
          <a:blip r:embed="rId3"/>
          <a:stretch>
            <a:fillRect/>
          </a:stretch>
        </p:blipFill>
        <p:spPr>
          <a:xfrm>
            <a:off x="5233762" y="4505"/>
            <a:ext cx="4008712" cy="2234856"/>
          </a:xfrm>
          <a:prstGeom prst="rect">
            <a:avLst/>
          </a:prstGeom>
        </p:spPr>
      </p:pic>
      <p:pic>
        <p:nvPicPr>
          <p:cNvPr id="4" name="Imagen 3" descr="Interfaz de usuario gráfica, Aplicación&#10;&#10;Descripción generada automáticamente">
            <a:extLst>
              <a:ext uri="{FF2B5EF4-FFF2-40B4-BE49-F238E27FC236}">
                <a16:creationId xmlns:a16="http://schemas.microsoft.com/office/drawing/2014/main" id="{810544AA-A08F-6C01-B3C6-148ABFF0D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15" y="2432051"/>
            <a:ext cx="3728619" cy="3150682"/>
          </a:xfrm>
          <a:prstGeom prst="rect">
            <a:avLst/>
          </a:prstGeom>
        </p:spPr>
      </p:pic>
      <p:sp>
        <p:nvSpPr>
          <p:cNvPr id="3" name="Marcador de contenido 2">
            <a:extLst>
              <a:ext uri="{FF2B5EF4-FFF2-40B4-BE49-F238E27FC236}">
                <a16:creationId xmlns:a16="http://schemas.microsoft.com/office/drawing/2014/main" id="{DC9B3781-DCF9-ABF6-7BF0-7789FAD2F5F2}"/>
              </a:ext>
            </a:extLst>
          </p:cNvPr>
          <p:cNvSpPr>
            <a:spLocks noGrp="1"/>
          </p:cNvSpPr>
          <p:nvPr>
            <p:ph idx="1"/>
          </p:nvPr>
        </p:nvSpPr>
        <p:spPr>
          <a:xfrm>
            <a:off x="6011837" y="4189863"/>
            <a:ext cx="5226137" cy="1982336"/>
          </a:xfrm>
        </p:spPr>
        <p:txBody>
          <a:bodyPr>
            <a:normAutofit/>
          </a:bodyPr>
          <a:lstStyle/>
          <a:p>
            <a:pPr marL="0" indent="0">
              <a:buNone/>
            </a:pPr>
            <a:r>
              <a:rPr lang="es-CO">
                <a:effectLst/>
                <a:latin typeface="Calibri" panose="020F0502020204030204" pitchFamily="34" charset="0"/>
                <a:ea typeface="Calibri" panose="020F0502020204030204" pitchFamily="34" charset="0"/>
                <a:cs typeface="Times New Roman" panose="02020603050405020304" pitchFamily="18" charset="0"/>
              </a:rPr>
              <a:t>En el municipio de Apulo predominan la producción agrícola como cítricos (limón, naranja, mandarina), anón, maíz, frutales, aguacate, plátano, maíz, yuca, café; actividades porcícolas, también actividades pecuarias, comercio y producción de cestería </a:t>
            </a:r>
          </a:p>
          <a:p>
            <a:endParaRPr lang="es-CO" dirty="0"/>
          </a:p>
        </p:txBody>
      </p:sp>
      <p:grpSp>
        <p:nvGrpSpPr>
          <p:cNvPr id="19" name="Group 18">
            <a:extLst>
              <a:ext uri="{FF2B5EF4-FFF2-40B4-BE49-F238E27FC236}">
                <a16:creationId xmlns:a16="http://schemas.microsoft.com/office/drawing/2014/main" id="{D96E3E53-A85C-4F1C-8D49-274B285842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9B18F255-8818-4B29-BE51-E6C53C9AA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1" name="Oval 20">
              <a:extLst>
                <a:ext uri="{FF2B5EF4-FFF2-40B4-BE49-F238E27FC236}">
                  <a16:creationId xmlns:a16="http://schemas.microsoft.com/office/drawing/2014/main" id="{9B9FAC86-F2AD-430F-A01E-366FAC8A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502314350"/>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6CF5555-225D-98C3-8C2C-7F10CEF2230C}"/>
              </a:ext>
            </a:extLst>
          </p:cNvPr>
          <p:cNvSpPr>
            <a:spLocks noGrp="1"/>
          </p:cNvSpPr>
          <p:nvPr>
            <p:ph type="title"/>
          </p:nvPr>
        </p:nvSpPr>
        <p:spPr>
          <a:xfrm>
            <a:off x="6666271" y="2416671"/>
            <a:ext cx="5299586" cy="1609344"/>
          </a:xfrm>
          <a:ln>
            <a:noFill/>
          </a:ln>
        </p:spPr>
        <p:txBody>
          <a:bodyPr>
            <a:noAutofit/>
          </a:bodyPr>
          <a:lstStyle/>
          <a:p>
            <a:pPr algn="ctr"/>
            <a:r>
              <a:rPr lang="es-CO" sz="8000" dirty="0"/>
              <a:t>ECONOMIA RURAL</a:t>
            </a:r>
          </a:p>
        </p:txBody>
      </p:sp>
      <p:pic>
        <p:nvPicPr>
          <p:cNvPr id="4" name="Marcador de contenido 3">
            <a:extLst>
              <a:ext uri="{FF2B5EF4-FFF2-40B4-BE49-F238E27FC236}">
                <a16:creationId xmlns:a16="http://schemas.microsoft.com/office/drawing/2014/main" id="{0CE38FA9-0E52-FB7C-2CCB-5FC4A8175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143" y="1042920"/>
            <a:ext cx="5614217" cy="4356845"/>
          </a:xfrm>
          <a:prstGeom prst="rect">
            <a:avLst/>
          </a:prstGeom>
        </p:spPr>
      </p:pic>
      <p:grpSp>
        <p:nvGrpSpPr>
          <p:cNvPr id="13" name="Group 12">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35048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C3E39-DC4F-6017-5406-FEAFCB0B6365}"/>
              </a:ext>
            </a:extLst>
          </p:cNvPr>
          <p:cNvSpPr>
            <a:spLocks noGrp="1"/>
          </p:cNvSpPr>
          <p:nvPr>
            <p:ph type="title"/>
          </p:nvPr>
        </p:nvSpPr>
        <p:spPr>
          <a:xfrm>
            <a:off x="536395" y="81034"/>
            <a:ext cx="10058400" cy="1609344"/>
          </a:xfrm>
        </p:spPr>
        <p:txBody>
          <a:bodyPr/>
          <a:lstStyle/>
          <a:p>
            <a:r>
              <a:rPr lang="es-CO" dirty="0"/>
              <a:t>AGRICULTURA</a:t>
            </a:r>
          </a:p>
        </p:txBody>
      </p:sp>
      <p:sp>
        <p:nvSpPr>
          <p:cNvPr id="3" name="Marcador de contenido 2">
            <a:extLst>
              <a:ext uri="{FF2B5EF4-FFF2-40B4-BE49-F238E27FC236}">
                <a16:creationId xmlns:a16="http://schemas.microsoft.com/office/drawing/2014/main" id="{22602AAD-3108-CBAD-94D7-F79760E135A2}"/>
              </a:ext>
            </a:extLst>
          </p:cNvPr>
          <p:cNvSpPr>
            <a:spLocks noGrp="1"/>
          </p:cNvSpPr>
          <p:nvPr>
            <p:ph idx="1"/>
          </p:nvPr>
        </p:nvSpPr>
        <p:spPr>
          <a:xfrm>
            <a:off x="405095" y="1799676"/>
            <a:ext cx="10058400" cy="4050792"/>
          </a:xfrm>
        </p:spPr>
        <p:txBody>
          <a:bodyPr/>
          <a:lstStyle/>
          <a:p>
            <a:r>
              <a:rPr lang="es-CO" sz="1800" dirty="0">
                <a:effectLst/>
                <a:latin typeface="Arial" panose="020B0604020202020204" pitchFamily="34" charset="0"/>
                <a:ea typeface="Calibri" panose="020F0502020204030204" pitchFamily="34" charset="0"/>
              </a:rPr>
              <a:t>La producción agrícola en el municipio está basada en cultivos de clima medio y cálido, destacándose en su orden los cultivos de caña panelera, maíz, mango, plátano, cítricos, yuca, aguacate y piña, productos base de comercialización en cosecha; sin embargo también se presentan cultivos de arracacha, cacao, café, guayaba, y otro tipo de frutales, los cuales se consumen a nivel de las propias fincas donde se producen. La Tabla No. 1 nos muestra la producción y las áreas por cada una de las J.A.C., y los respectivos sectores</a:t>
            </a:r>
          </a:p>
          <a:p>
            <a:endParaRPr lang="es-CO" dirty="0"/>
          </a:p>
        </p:txBody>
      </p:sp>
      <p:pic>
        <p:nvPicPr>
          <p:cNvPr id="4" name="Imagen 3">
            <a:extLst>
              <a:ext uri="{FF2B5EF4-FFF2-40B4-BE49-F238E27FC236}">
                <a16:creationId xmlns:a16="http://schemas.microsoft.com/office/drawing/2014/main" id="{D409846D-AF99-0A03-94DE-63C692F6D4C5}"/>
              </a:ext>
            </a:extLst>
          </p:cNvPr>
          <p:cNvPicPr>
            <a:picLocks noChangeAspect="1"/>
          </p:cNvPicPr>
          <p:nvPr/>
        </p:nvPicPr>
        <p:blipFill>
          <a:blip r:embed="rId2"/>
          <a:stretch>
            <a:fillRect/>
          </a:stretch>
        </p:blipFill>
        <p:spPr>
          <a:xfrm>
            <a:off x="-41682" y="3482785"/>
            <a:ext cx="5399532" cy="1618488"/>
          </a:xfrm>
          <a:prstGeom prst="rect">
            <a:avLst/>
          </a:prstGeom>
        </p:spPr>
      </p:pic>
      <p:pic>
        <p:nvPicPr>
          <p:cNvPr id="5" name="Imagen 4">
            <a:extLst>
              <a:ext uri="{FF2B5EF4-FFF2-40B4-BE49-F238E27FC236}">
                <a16:creationId xmlns:a16="http://schemas.microsoft.com/office/drawing/2014/main" id="{FB952AF3-F91A-7CF8-8BE8-6A794FB69631}"/>
              </a:ext>
            </a:extLst>
          </p:cNvPr>
          <p:cNvPicPr>
            <a:picLocks noChangeAspect="1"/>
          </p:cNvPicPr>
          <p:nvPr/>
        </p:nvPicPr>
        <p:blipFill>
          <a:blip r:embed="rId3"/>
          <a:stretch>
            <a:fillRect/>
          </a:stretch>
        </p:blipFill>
        <p:spPr>
          <a:xfrm>
            <a:off x="5667166" y="3570847"/>
            <a:ext cx="2987299" cy="2145978"/>
          </a:xfrm>
          <a:prstGeom prst="rect">
            <a:avLst/>
          </a:prstGeom>
        </p:spPr>
      </p:pic>
      <p:pic>
        <p:nvPicPr>
          <p:cNvPr id="8" name="Imagen 7">
            <a:extLst>
              <a:ext uri="{FF2B5EF4-FFF2-40B4-BE49-F238E27FC236}">
                <a16:creationId xmlns:a16="http://schemas.microsoft.com/office/drawing/2014/main" id="{437BA465-5E5C-4B11-F56A-1EC218290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57" y="-34498"/>
            <a:ext cx="5114974" cy="1942174"/>
          </a:xfrm>
          <a:prstGeom prst="rect">
            <a:avLst/>
          </a:prstGeom>
          <a:ln>
            <a:noFill/>
          </a:ln>
          <a:effectLst>
            <a:softEdge rad="112500"/>
          </a:effectLst>
        </p:spPr>
      </p:pic>
      <p:pic>
        <p:nvPicPr>
          <p:cNvPr id="13" name="Imagen 12">
            <a:extLst>
              <a:ext uri="{FF2B5EF4-FFF2-40B4-BE49-F238E27FC236}">
                <a16:creationId xmlns:a16="http://schemas.microsoft.com/office/drawing/2014/main" id="{81B4A5F9-85F1-370B-4676-23EC00FAA68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8912" y="54103"/>
            <a:ext cx="1193951" cy="1486775"/>
          </a:xfrm>
          <a:prstGeom prst="rect">
            <a:avLst/>
          </a:prstGeom>
          <a:noFill/>
          <a:ln>
            <a:noFill/>
          </a:ln>
        </p:spPr>
      </p:pic>
      <p:pic>
        <p:nvPicPr>
          <p:cNvPr id="15" name="Imagen 14">
            <a:extLst>
              <a:ext uri="{FF2B5EF4-FFF2-40B4-BE49-F238E27FC236}">
                <a16:creationId xmlns:a16="http://schemas.microsoft.com/office/drawing/2014/main" id="{A50C5115-497E-5C87-F9D4-DB3F6566B866}"/>
              </a:ext>
            </a:extLst>
          </p:cNvPr>
          <p:cNvPicPr>
            <a:picLocks noChangeAspect="1"/>
          </p:cNvPicPr>
          <p:nvPr/>
        </p:nvPicPr>
        <p:blipFill>
          <a:blip r:embed="rId6"/>
          <a:stretch>
            <a:fillRect/>
          </a:stretch>
        </p:blipFill>
        <p:spPr>
          <a:xfrm>
            <a:off x="9114864" y="3639198"/>
            <a:ext cx="2761727" cy="1316850"/>
          </a:xfrm>
          <a:prstGeom prst="rect">
            <a:avLst/>
          </a:prstGeom>
        </p:spPr>
      </p:pic>
      <p:pic>
        <p:nvPicPr>
          <p:cNvPr id="17" name="Imagen 16">
            <a:extLst>
              <a:ext uri="{FF2B5EF4-FFF2-40B4-BE49-F238E27FC236}">
                <a16:creationId xmlns:a16="http://schemas.microsoft.com/office/drawing/2014/main" id="{15C20734-A2A3-44CA-5EB5-9E3607C352A5}"/>
              </a:ext>
            </a:extLst>
          </p:cNvPr>
          <p:cNvPicPr>
            <a:picLocks noChangeAspect="1"/>
          </p:cNvPicPr>
          <p:nvPr/>
        </p:nvPicPr>
        <p:blipFill>
          <a:blip r:embed="rId7"/>
          <a:stretch>
            <a:fillRect/>
          </a:stretch>
        </p:blipFill>
        <p:spPr>
          <a:xfrm>
            <a:off x="9273097" y="4983480"/>
            <a:ext cx="5399532" cy="1188720"/>
          </a:xfrm>
          <a:prstGeom prst="rect">
            <a:avLst/>
          </a:prstGeom>
        </p:spPr>
      </p:pic>
      <p:pic>
        <p:nvPicPr>
          <p:cNvPr id="19" name="Imagen 18">
            <a:extLst>
              <a:ext uri="{FF2B5EF4-FFF2-40B4-BE49-F238E27FC236}">
                <a16:creationId xmlns:a16="http://schemas.microsoft.com/office/drawing/2014/main" id="{F0E5CF95-0A6F-2885-12F4-57667591A2A4}"/>
              </a:ext>
            </a:extLst>
          </p:cNvPr>
          <p:cNvPicPr>
            <a:picLocks noChangeAspect="1"/>
          </p:cNvPicPr>
          <p:nvPr/>
        </p:nvPicPr>
        <p:blipFill>
          <a:blip r:embed="rId8"/>
          <a:stretch>
            <a:fillRect/>
          </a:stretch>
        </p:blipFill>
        <p:spPr>
          <a:xfrm>
            <a:off x="1928850" y="5349036"/>
            <a:ext cx="5399532" cy="1316849"/>
          </a:xfrm>
          <a:prstGeom prst="rect">
            <a:avLst/>
          </a:prstGeom>
        </p:spPr>
      </p:pic>
      <p:sp>
        <p:nvSpPr>
          <p:cNvPr id="21" name="CuadroTexto 20">
            <a:extLst>
              <a:ext uri="{FF2B5EF4-FFF2-40B4-BE49-F238E27FC236}">
                <a16:creationId xmlns:a16="http://schemas.microsoft.com/office/drawing/2014/main" id="{4DABF194-DA44-8D3B-B8AE-DBDD2F81A5C4}"/>
              </a:ext>
            </a:extLst>
          </p:cNvPr>
          <p:cNvSpPr txBox="1"/>
          <p:nvPr/>
        </p:nvSpPr>
        <p:spPr>
          <a:xfrm>
            <a:off x="-854541" y="4877360"/>
            <a:ext cx="7399606" cy="369332"/>
          </a:xfrm>
          <a:prstGeom prst="rect">
            <a:avLst/>
          </a:prstGeom>
          <a:noFill/>
        </p:spPr>
        <p:txBody>
          <a:bodyPr wrap="square">
            <a:spAutoFit/>
          </a:bodyPr>
          <a:lstStyle/>
          <a:p>
            <a:pPr algn="ctr">
              <a:spcAft>
                <a:spcPts val="1000"/>
              </a:spcAft>
            </a:pPr>
            <a:r>
              <a:rPr lang="es-CO"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Tabla 1. Producción agrícola del municipio</a:t>
            </a:r>
            <a:r>
              <a:rPr lang="es-CO"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F9100EA4-23EA-97E5-6709-6B2B4B21171A}"/>
              </a:ext>
            </a:extLst>
          </p:cNvPr>
          <p:cNvSpPr txBox="1"/>
          <p:nvPr/>
        </p:nvSpPr>
        <p:spPr>
          <a:xfrm>
            <a:off x="4782900" y="5761455"/>
            <a:ext cx="4331964" cy="646331"/>
          </a:xfrm>
          <a:prstGeom prst="rect">
            <a:avLst/>
          </a:prstGeom>
          <a:noFill/>
        </p:spPr>
        <p:txBody>
          <a:bodyPr wrap="square">
            <a:spAutoFit/>
          </a:bodyPr>
          <a:lstStyle/>
          <a:p>
            <a:pPr algn="ctr">
              <a:spcAft>
                <a:spcPts val="1000"/>
              </a:spcAft>
            </a:pPr>
            <a:r>
              <a:rPr lang="es-CO"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Ilustración 3. Principales cultivos transitorios según producción (Toneladas – </a:t>
            </a:r>
            <a:r>
              <a:rPr lang="es-CO"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Tn</a:t>
            </a:r>
            <a:r>
              <a:rPr lang="es-CO"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CO"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CuadroTexto 24">
            <a:extLst>
              <a:ext uri="{FF2B5EF4-FFF2-40B4-BE49-F238E27FC236}">
                <a16:creationId xmlns:a16="http://schemas.microsoft.com/office/drawing/2014/main" id="{BBCAF2FB-3834-3D71-A98E-DD8691F27293}"/>
              </a:ext>
            </a:extLst>
          </p:cNvPr>
          <p:cNvSpPr txBox="1"/>
          <p:nvPr/>
        </p:nvSpPr>
        <p:spPr>
          <a:xfrm>
            <a:off x="7328382" y="84202"/>
            <a:ext cx="3207434" cy="923330"/>
          </a:xfrm>
          <a:prstGeom prst="rect">
            <a:avLst/>
          </a:prstGeom>
          <a:noFill/>
        </p:spPr>
        <p:txBody>
          <a:bodyPr wrap="square">
            <a:spAutoFit/>
          </a:bodyPr>
          <a:lstStyle/>
          <a:p>
            <a:pPr algn="ctr">
              <a:spcAft>
                <a:spcPts val="1000"/>
              </a:spcAft>
            </a:pPr>
            <a:r>
              <a:rPr lang="es-CO"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Ilustración 4. Principales cultivos permanentes según producción  ( Toneladas - Ha).</a:t>
            </a:r>
            <a:endParaRPr lang="es-CO"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56664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EE4B3AD6-8E21-770D-CDB3-C5C978FA4D57}"/>
              </a:ext>
            </a:extLst>
          </p:cNvPr>
          <p:cNvSpPr/>
          <p:nvPr/>
        </p:nvSpPr>
        <p:spPr>
          <a:xfrm>
            <a:off x="390379" y="340383"/>
            <a:ext cx="3038622" cy="6130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3200" dirty="0">
                <a:latin typeface="+mj-lt"/>
              </a:rPr>
              <a:t>AGRICULTURA</a:t>
            </a:r>
          </a:p>
        </p:txBody>
      </p:sp>
      <p:sp>
        <p:nvSpPr>
          <p:cNvPr id="5" name="Flecha: hacia abajo 4">
            <a:extLst>
              <a:ext uri="{FF2B5EF4-FFF2-40B4-BE49-F238E27FC236}">
                <a16:creationId xmlns:a16="http://schemas.microsoft.com/office/drawing/2014/main" id="{DBB659C4-14C0-65E6-F715-7716A730213B}"/>
              </a:ext>
            </a:extLst>
          </p:cNvPr>
          <p:cNvSpPr/>
          <p:nvPr/>
        </p:nvSpPr>
        <p:spPr>
          <a:xfrm>
            <a:off x="1684606" y="1041184"/>
            <a:ext cx="450167" cy="22508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D33C5B37-D923-0233-B313-FCD0E83F7F8D}"/>
              </a:ext>
            </a:extLst>
          </p:cNvPr>
          <p:cNvSpPr/>
          <p:nvPr/>
        </p:nvSpPr>
        <p:spPr>
          <a:xfrm>
            <a:off x="88390" y="1356666"/>
            <a:ext cx="3530991" cy="9003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La producción agrícola en el municipio está basada en cultivos de clima medio y cálido</a:t>
            </a:r>
            <a:r>
              <a:rPr lang="es-CO" sz="1800" dirty="0">
                <a:effectLst/>
                <a:latin typeface="Arial" panose="020B0604020202020204" pitchFamily="34" charset="0"/>
                <a:ea typeface="Calibri" panose="020F0502020204030204" pitchFamily="34" charset="0"/>
              </a:rPr>
              <a:t>.</a:t>
            </a:r>
            <a:endParaRPr lang="es-CO" sz="3200" dirty="0">
              <a:latin typeface="+mj-lt"/>
            </a:endParaRPr>
          </a:p>
        </p:txBody>
      </p:sp>
      <p:sp>
        <p:nvSpPr>
          <p:cNvPr id="8" name="Rectángulo: esquinas redondeadas 7">
            <a:extLst>
              <a:ext uri="{FF2B5EF4-FFF2-40B4-BE49-F238E27FC236}">
                <a16:creationId xmlns:a16="http://schemas.microsoft.com/office/drawing/2014/main" id="{1AB4DB22-E435-E1B8-0F52-25E28412EBAB}"/>
              </a:ext>
            </a:extLst>
          </p:cNvPr>
          <p:cNvSpPr/>
          <p:nvPr/>
        </p:nvSpPr>
        <p:spPr>
          <a:xfrm>
            <a:off x="4016721" y="1464435"/>
            <a:ext cx="3530991" cy="9170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D</a:t>
            </a:r>
            <a:r>
              <a:rPr lang="es-CO" sz="1600" dirty="0">
                <a:effectLst/>
                <a:latin typeface="Arial" panose="020B0604020202020204" pitchFamily="34" charset="0"/>
                <a:ea typeface="Calibri" panose="020F0502020204030204" pitchFamily="34" charset="0"/>
              </a:rPr>
              <a:t>estacándose en su orden los cultivos de caña panelera, maíz, mango, plátano, cítricos, yuca, aguacate y piña.</a:t>
            </a:r>
            <a:endParaRPr lang="es-CO" sz="1600" dirty="0">
              <a:latin typeface="+mj-lt"/>
            </a:endParaRPr>
          </a:p>
        </p:txBody>
      </p:sp>
      <p:sp>
        <p:nvSpPr>
          <p:cNvPr id="9" name="Flecha: a la derecha 8">
            <a:extLst>
              <a:ext uri="{FF2B5EF4-FFF2-40B4-BE49-F238E27FC236}">
                <a16:creationId xmlns:a16="http://schemas.microsoft.com/office/drawing/2014/main" id="{FC0C5D8A-2CBB-F6C8-6E7F-05D5D12ED4B0}"/>
              </a:ext>
            </a:extLst>
          </p:cNvPr>
          <p:cNvSpPr/>
          <p:nvPr/>
        </p:nvSpPr>
        <p:spPr>
          <a:xfrm>
            <a:off x="3654965" y="1651308"/>
            <a:ext cx="327073" cy="360486"/>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a:p>
        </p:txBody>
      </p:sp>
      <p:sp>
        <p:nvSpPr>
          <p:cNvPr id="10" name="Flecha: a la derecha 9">
            <a:extLst>
              <a:ext uri="{FF2B5EF4-FFF2-40B4-BE49-F238E27FC236}">
                <a16:creationId xmlns:a16="http://schemas.microsoft.com/office/drawing/2014/main" id="{580EB76B-C55C-FA2A-0301-E6F825DC19BA}"/>
              </a:ext>
            </a:extLst>
          </p:cNvPr>
          <p:cNvSpPr/>
          <p:nvPr/>
        </p:nvSpPr>
        <p:spPr>
          <a:xfrm>
            <a:off x="7596750" y="1699110"/>
            <a:ext cx="327073" cy="360486"/>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84885AE0-CBFC-8E7E-7D2C-1B99295C0A45}"/>
              </a:ext>
            </a:extLst>
          </p:cNvPr>
          <p:cNvSpPr/>
          <p:nvPr/>
        </p:nvSpPr>
        <p:spPr>
          <a:xfrm>
            <a:off x="8355525" y="2834030"/>
            <a:ext cx="3685962" cy="7315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L</a:t>
            </a:r>
            <a:r>
              <a:rPr lang="es-CO" sz="1600" dirty="0">
                <a:effectLst/>
                <a:latin typeface="Arial" panose="020B0604020202020204" pitchFamily="34" charset="0"/>
                <a:ea typeface="Calibri" panose="020F0502020204030204" pitchFamily="34" charset="0"/>
              </a:rPr>
              <a:t>os cuales se consumen a nivel de las propias fincas donde se producen. </a:t>
            </a:r>
            <a:endParaRPr lang="es-CO" sz="1600" dirty="0">
              <a:latin typeface="+mj-lt"/>
            </a:endParaRPr>
          </a:p>
        </p:txBody>
      </p:sp>
      <p:sp>
        <p:nvSpPr>
          <p:cNvPr id="12" name="Rectángulo: esquinas redondeadas 11">
            <a:extLst>
              <a:ext uri="{FF2B5EF4-FFF2-40B4-BE49-F238E27FC236}">
                <a16:creationId xmlns:a16="http://schemas.microsoft.com/office/drawing/2014/main" id="{9F86AE1E-A995-4706-A5DF-F11E3F19DF5E}"/>
              </a:ext>
            </a:extLst>
          </p:cNvPr>
          <p:cNvSpPr/>
          <p:nvPr/>
        </p:nvSpPr>
        <p:spPr>
          <a:xfrm>
            <a:off x="7972861" y="1401172"/>
            <a:ext cx="4120665" cy="9777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P</a:t>
            </a:r>
            <a:r>
              <a:rPr lang="es-CO" sz="1600" dirty="0">
                <a:effectLst/>
                <a:latin typeface="Arial" panose="020B0604020202020204" pitchFamily="34" charset="0"/>
                <a:ea typeface="Calibri" panose="020F0502020204030204" pitchFamily="34" charset="0"/>
              </a:rPr>
              <a:t>roductos base de comercialización en cosecha; sin embargo también se presentan cultivos de arracacha, cacao, café, guayaba, y otro tipo de frutales.</a:t>
            </a:r>
            <a:endParaRPr lang="es-CO" sz="1600" dirty="0">
              <a:latin typeface="+mj-lt"/>
            </a:endParaRPr>
          </a:p>
        </p:txBody>
      </p:sp>
      <p:sp>
        <p:nvSpPr>
          <p:cNvPr id="13" name="Flecha: hacia abajo 12">
            <a:extLst>
              <a:ext uri="{FF2B5EF4-FFF2-40B4-BE49-F238E27FC236}">
                <a16:creationId xmlns:a16="http://schemas.microsoft.com/office/drawing/2014/main" id="{36A77265-E3A5-9DEF-9230-1523571A7ADD}"/>
              </a:ext>
            </a:extLst>
          </p:cNvPr>
          <p:cNvSpPr/>
          <p:nvPr/>
        </p:nvSpPr>
        <p:spPr>
          <a:xfrm>
            <a:off x="9838883" y="2471599"/>
            <a:ext cx="388620" cy="225083"/>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4" name="Flecha: hacia la izquierda 13">
            <a:extLst>
              <a:ext uri="{FF2B5EF4-FFF2-40B4-BE49-F238E27FC236}">
                <a16:creationId xmlns:a16="http://schemas.microsoft.com/office/drawing/2014/main" id="{26213843-103D-A7ED-758A-10BFCED8CDEF}"/>
              </a:ext>
            </a:extLst>
          </p:cNvPr>
          <p:cNvSpPr/>
          <p:nvPr/>
        </p:nvSpPr>
        <p:spPr>
          <a:xfrm>
            <a:off x="7909332" y="3019546"/>
            <a:ext cx="327073" cy="360486"/>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41F58B57-C524-750A-4F93-BF85ACD42C19}"/>
              </a:ext>
            </a:extLst>
          </p:cNvPr>
          <p:cNvSpPr/>
          <p:nvPr/>
        </p:nvSpPr>
        <p:spPr>
          <a:xfrm>
            <a:off x="4101159" y="2724508"/>
            <a:ext cx="3808173" cy="10115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pPr>
            <a:endParaRPr lang="es-CO"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endParaRPr lang="es-CO"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s-CO" sz="1600" dirty="0">
                <a:effectLst/>
                <a:latin typeface="Arial" panose="020B0604020202020204" pitchFamily="34" charset="0"/>
                <a:ea typeface="Calibri" panose="020F0502020204030204" pitchFamily="34" charset="0"/>
                <a:cs typeface="Arial" panose="020B0604020202020204" pitchFamily="34" charset="0"/>
              </a:rPr>
              <a:t>La Tabla No. 1 nos muestra la producción y las áreas por cada una de las J.A.C., y los respectivos sectores.</a:t>
            </a:r>
          </a:p>
          <a:p>
            <a:r>
              <a:rPr lang="es-CO" sz="1800" dirty="0">
                <a:effectLst/>
                <a:latin typeface="Calibri" panose="020F0502020204030204" pitchFamily="34" charset="0"/>
                <a:ea typeface="Calibri" panose="020F0502020204030204" pitchFamily="34" charset="0"/>
                <a:cs typeface="Times New Roman" panose="02020603050405020304" pitchFamily="18" charset="0"/>
              </a:rPr>
              <a:t> </a:t>
            </a:r>
          </a:p>
          <a:p>
            <a:pPr algn="ctr"/>
            <a:endParaRPr lang="es-CO" sz="1600" dirty="0">
              <a:latin typeface="+mj-lt"/>
            </a:endParaRPr>
          </a:p>
        </p:txBody>
      </p:sp>
      <p:pic>
        <p:nvPicPr>
          <p:cNvPr id="17" name="Imagen 16">
            <a:extLst>
              <a:ext uri="{FF2B5EF4-FFF2-40B4-BE49-F238E27FC236}">
                <a16:creationId xmlns:a16="http://schemas.microsoft.com/office/drawing/2014/main" id="{7D523D65-756A-1097-4C18-3CA050918FF6}"/>
              </a:ext>
            </a:extLst>
          </p:cNvPr>
          <p:cNvPicPr>
            <a:picLocks noChangeAspect="1"/>
          </p:cNvPicPr>
          <p:nvPr/>
        </p:nvPicPr>
        <p:blipFill>
          <a:blip r:embed="rId3"/>
          <a:stretch>
            <a:fillRect/>
          </a:stretch>
        </p:blipFill>
        <p:spPr>
          <a:xfrm>
            <a:off x="-151790" y="2489125"/>
            <a:ext cx="4276579" cy="1618488"/>
          </a:xfrm>
          <a:prstGeom prst="rect">
            <a:avLst/>
          </a:prstGeom>
        </p:spPr>
      </p:pic>
      <p:sp>
        <p:nvSpPr>
          <p:cNvPr id="19" name="CuadroTexto 18">
            <a:extLst>
              <a:ext uri="{FF2B5EF4-FFF2-40B4-BE49-F238E27FC236}">
                <a16:creationId xmlns:a16="http://schemas.microsoft.com/office/drawing/2014/main" id="{69C36F40-0639-B1B7-13A6-89E1A9670BD4}"/>
              </a:ext>
            </a:extLst>
          </p:cNvPr>
          <p:cNvSpPr txBox="1"/>
          <p:nvPr/>
        </p:nvSpPr>
        <p:spPr>
          <a:xfrm>
            <a:off x="316525" y="3568317"/>
            <a:ext cx="6224952" cy="646331"/>
          </a:xfrm>
          <a:prstGeom prst="rect">
            <a:avLst/>
          </a:prstGeom>
          <a:noFill/>
        </p:spPr>
        <p:txBody>
          <a:bodyPr wrap="square">
            <a:spAutoFit/>
          </a:bodyPr>
          <a:lstStyle/>
          <a:p>
            <a:r>
              <a:rPr lang="es-CO"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1000"/>
              </a:spcAft>
            </a:pPr>
            <a:r>
              <a:rPr lang="es-CO"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Tabla 1. Producción agrícola del municipio</a:t>
            </a:r>
            <a:r>
              <a:rPr lang="es-CO"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Imagen 20">
            <a:extLst>
              <a:ext uri="{FF2B5EF4-FFF2-40B4-BE49-F238E27FC236}">
                <a16:creationId xmlns:a16="http://schemas.microsoft.com/office/drawing/2014/main" id="{CB16A4E4-4BE0-0AC6-D000-B04A281070DD}"/>
              </a:ext>
            </a:extLst>
          </p:cNvPr>
          <p:cNvPicPr>
            <a:picLocks noChangeAspect="1"/>
          </p:cNvPicPr>
          <p:nvPr/>
        </p:nvPicPr>
        <p:blipFill>
          <a:blip r:embed="rId4"/>
          <a:stretch>
            <a:fillRect/>
          </a:stretch>
        </p:blipFill>
        <p:spPr>
          <a:xfrm>
            <a:off x="504839" y="4340138"/>
            <a:ext cx="2901137" cy="1901072"/>
          </a:xfrm>
          <a:prstGeom prst="rect">
            <a:avLst/>
          </a:prstGeom>
        </p:spPr>
      </p:pic>
      <p:sp>
        <p:nvSpPr>
          <p:cNvPr id="23" name="CuadroTexto 22">
            <a:extLst>
              <a:ext uri="{FF2B5EF4-FFF2-40B4-BE49-F238E27FC236}">
                <a16:creationId xmlns:a16="http://schemas.microsoft.com/office/drawing/2014/main" id="{F215ED3F-2F15-A1B8-BEE9-2DDE91579278}"/>
              </a:ext>
            </a:extLst>
          </p:cNvPr>
          <p:cNvSpPr txBox="1"/>
          <p:nvPr/>
        </p:nvSpPr>
        <p:spPr>
          <a:xfrm>
            <a:off x="98474" y="6190752"/>
            <a:ext cx="3949506" cy="523220"/>
          </a:xfrm>
          <a:prstGeom prst="rect">
            <a:avLst/>
          </a:prstGeom>
          <a:noFill/>
        </p:spPr>
        <p:txBody>
          <a:bodyPr wrap="square">
            <a:spAutoFit/>
          </a:bodyPr>
          <a:lstStyle/>
          <a:p>
            <a:pPr algn="ctr"/>
            <a:r>
              <a:rPr lang="es-MX" sz="1400" dirty="0"/>
              <a:t>Ilustración 3. Principales cultivos transitorios según producción (Toneladas – </a:t>
            </a:r>
            <a:r>
              <a:rPr lang="es-MX" sz="1400" dirty="0" err="1"/>
              <a:t>Tn</a:t>
            </a:r>
            <a:r>
              <a:rPr lang="es-MX" sz="1400" dirty="0"/>
              <a:t>). </a:t>
            </a:r>
            <a:endParaRPr lang="es-CO" sz="1200" dirty="0"/>
          </a:p>
        </p:txBody>
      </p:sp>
      <p:pic>
        <p:nvPicPr>
          <p:cNvPr id="25" name="Imagen 24">
            <a:extLst>
              <a:ext uri="{FF2B5EF4-FFF2-40B4-BE49-F238E27FC236}">
                <a16:creationId xmlns:a16="http://schemas.microsoft.com/office/drawing/2014/main" id="{7F18EE71-8E94-DF35-A59A-0B0BE8CF1C93}"/>
              </a:ext>
            </a:extLst>
          </p:cNvPr>
          <p:cNvPicPr>
            <a:picLocks noChangeAspect="1"/>
          </p:cNvPicPr>
          <p:nvPr/>
        </p:nvPicPr>
        <p:blipFill>
          <a:blip r:embed="rId5"/>
          <a:stretch>
            <a:fillRect/>
          </a:stretch>
        </p:blipFill>
        <p:spPr>
          <a:xfrm>
            <a:off x="10459743" y="5020049"/>
            <a:ext cx="5399532" cy="997894"/>
          </a:xfrm>
          <a:prstGeom prst="rect">
            <a:avLst/>
          </a:prstGeom>
        </p:spPr>
      </p:pic>
      <p:pic>
        <p:nvPicPr>
          <p:cNvPr id="26" name="Imagen 25">
            <a:extLst>
              <a:ext uri="{FF2B5EF4-FFF2-40B4-BE49-F238E27FC236}">
                <a16:creationId xmlns:a16="http://schemas.microsoft.com/office/drawing/2014/main" id="{01F4C947-BA17-AEA1-AE7F-6C8CDE8B126E}"/>
              </a:ext>
            </a:extLst>
          </p:cNvPr>
          <p:cNvPicPr>
            <a:picLocks noChangeAspect="1"/>
          </p:cNvPicPr>
          <p:nvPr/>
        </p:nvPicPr>
        <p:blipFill>
          <a:blip r:embed="rId6"/>
          <a:stretch>
            <a:fillRect/>
          </a:stretch>
        </p:blipFill>
        <p:spPr>
          <a:xfrm>
            <a:off x="4286899" y="4468012"/>
            <a:ext cx="4120665" cy="1621782"/>
          </a:xfrm>
          <a:prstGeom prst="rect">
            <a:avLst/>
          </a:prstGeom>
        </p:spPr>
      </p:pic>
      <p:sp>
        <p:nvSpPr>
          <p:cNvPr id="28" name="CuadroTexto 27">
            <a:extLst>
              <a:ext uri="{FF2B5EF4-FFF2-40B4-BE49-F238E27FC236}">
                <a16:creationId xmlns:a16="http://schemas.microsoft.com/office/drawing/2014/main" id="{89CAE3DE-0F44-8526-295E-43E6ADAA5F81}"/>
              </a:ext>
            </a:extLst>
          </p:cNvPr>
          <p:cNvSpPr txBox="1"/>
          <p:nvPr/>
        </p:nvSpPr>
        <p:spPr>
          <a:xfrm>
            <a:off x="4286899" y="6107544"/>
            <a:ext cx="3949506" cy="523220"/>
          </a:xfrm>
          <a:prstGeom prst="rect">
            <a:avLst/>
          </a:prstGeom>
          <a:noFill/>
        </p:spPr>
        <p:txBody>
          <a:bodyPr wrap="square">
            <a:spAutoFit/>
          </a:bodyPr>
          <a:lstStyle/>
          <a:p>
            <a:pPr algn="ctr">
              <a:spcAft>
                <a:spcPts val="1000"/>
              </a:spcAft>
            </a:pPr>
            <a:r>
              <a:rPr lang="es-CO"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Ilustración 4. Principales cultivos permanentes según producción  ( Toneladas - Ha).</a:t>
            </a:r>
            <a:endParaRPr lang="es-CO"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2" name="Imagen 31">
            <a:extLst>
              <a:ext uri="{FF2B5EF4-FFF2-40B4-BE49-F238E27FC236}">
                <a16:creationId xmlns:a16="http://schemas.microsoft.com/office/drawing/2014/main" id="{6900EC41-75C1-7938-C2EB-ED36C6FBC103}"/>
              </a:ext>
            </a:extLst>
          </p:cNvPr>
          <p:cNvPicPr>
            <a:picLocks noChangeAspect="1"/>
          </p:cNvPicPr>
          <p:nvPr/>
        </p:nvPicPr>
        <p:blipFill>
          <a:blip r:embed="rId7"/>
          <a:stretch>
            <a:fillRect/>
          </a:stretch>
        </p:blipFill>
        <p:spPr>
          <a:xfrm>
            <a:off x="8553157" y="4497920"/>
            <a:ext cx="5399532" cy="1044259"/>
          </a:xfrm>
          <a:prstGeom prst="rect">
            <a:avLst/>
          </a:prstGeom>
        </p:spPr>
      </p:pic>
      <p:pic>
        <p:nvPicPr>
          <p:cNvPr id="34" name="Imagen 33">
            <a:extLst>
              <a:ext uri="{FF2B5EF4-FFF2-40B4-BE49-F238E27FC236}">
                <a16:creationId xmlns:a16="http://schemas.microsoft.com/office/drawing/2014/main" id="{B4ADD8AD-1912-229D-9737-1895A67326CC}"/>
              </a:ext>
            </a:extLst>
          </p:cNvPr>
          <p:cNvPicPr>
            <a:picLocks noChangeAspect="1"/>
          </p:cNvPicPr>
          <p:nvPr/>
        </p:nvPicPr>
        <p:blipFill>
          <a:blip r:embed="rId8"/>
          <a:stretch>
            <a:fillRect/>
          </a:stretch>
        </p:blipFill>
        <p:spPr>
          <a:xfrm>
            <a:off x="8553157" y="5651591"/>
            <a:ext cx="5399532" cy="1062381"/>
          </a:xfrm>
          <a:prstGeom prst="rect">
            <a:avLst/>
          </a:prstGeom>
        </p:spPr>
      </p:pic>
      <p:pic>
        <p:nvPicPr>
          <p:cNvPr id="35" name="Imagen 34">
            <a:extLst>
              <a:ext uri="{FF2B5EF4-FFF2-40B4-BE49-F238E27FC236}">
                <a16:creationId xmlns:a16="http://schemas.microsoft.com/office/drawing/2014/main" id="{B44A64BD-90AF-6665-EE41-56B1FC414E7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82936" y="65114"/>
            <a:ext cx="1202130" cy="1218574"/>
          </a:xfrm>
          <a:prstGeom prst="rect">
            <a:avLst/>
          </a:prstGeom>
          <a:ln>
            <a:noFill/>
          </a:ln>
          <a:effectLst>
            <a:softEdge rad="112500"/>
          </a:effectLst>
        </p:spPr>
      </p:pic>
      <p:cxnSp>
        <p:nvCxnSpPr>
          <p:cNvPr id="37" name="Conector recto 36">
            <a:extLst>
              <a:ext uri="{FF2B5EF4-FFF2-40B4-BE49-F238E27FC236}">
                <a16:creationId xmlns:a16="http://schemas.microsoft.com/office/drawing/2014/main" id="{4AB73169-007A-7DA5-F71D-FDD8B922CD50}"/>
              </a:ext>
            </a:extLst>
          </p:cNvPr>
          <p:cNvCxnSpPr>
            <a:cxnSpLocks/>
          </p:cNvCxnSpPr>
          <p:nvPr/>
        </p:nvCxnSpPr>
        <p:spPr>
          <a:xfrm>
            <a:off x="38627" y="4235367"/>
            <a:ext cx="38264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E262F936-6F90-334A-8F0E-619FEF45156E}"/>
              </a:ext>
            </a:extLst>
          </p:cNvPr>
          <p:cNvCxnSpPr>
            <a:cxnSpLocks/>
          </p:cNvCxnSpPr>
          <p:nvPr/>
        </p:nvCxnSpPr>
        <p:spPr>
          <a:xfrm>
            <a:off x="4028635" y="4387144"/>
            <a:ext cx="19345" cy="2326828"/>
          </a:xfrm>
          <a:prstGeom prst="line">
            <a:avLst/>
          </a:prstGeom>
        </p:spPr>
        <p:style>
          <a:lnRef idx="1">
            <a:schemeClr val="accent1"/>
          </a:lnRef>
          <a:fillRef idx="0">
            <a:schemeClr val="accent1"/>
          </a:fillRef>
          <a:effectRef idx="0">
            <a:schemeClr val="accent1"/>
          </a:effectRef>
          <a:fontRef idx="minor">
            <a:schemeClr val="tx1"/>
          </a:fontRef>
        </p:style>
      </p:cxnSp>
      <p:sp>
        <p:nvSpPr>
          <p:cNvPr id="45" name="Elipse 44">
            <a:extLst>
              <a:ext uri="{FF2B5EF4-FFF2-40B4-BE49-F238E27FC236}">
                <a16:creationId xmlns:a16="http://schemas.microsoft.com/office/drawing/2014/main" id="{2B1950A2-83BE-B6E8-57FF-251D6FA65B80}"/>
              </a:ext>
            </a:extLst>
          </p:cNvPr>
          <p:cNvSpPr/>
          <p:nvPr/>
        </p:nvSpPr>
        <p:spPr>
          <a:xfrm flipH="1">
            <a:off x="3916183" y="4210046"/>
            <a:ext cx="158322" cy="1452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7" name="Conector recto 46">
            <a:extLst>
              <a:ext uri="{FF2B5EF4-FFF2-40B4-BE49-F238E27FC236}">
                <a16:creationId xmlns:a16="http://schemas.microsoft.com/office/drawing/2014/main" id="{A9F63B6A-4340-D466-87F5-0592C075E163}"/>
              </a:ext>
            </a:extLst>
          </p:cNvPr>
          <p:cNvCxnSpPr>
            <a:cxnSpLocks/>
          </p:cNvCxnSpPr>
          <p:nvPr/>
        </p:nvCxnSpPr>
        <p:spPr>
          <a:xfrm>
            <a:off x="4214102" y="4282668"/>
            <a:ext cx="4022303" cy="9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CB639C1C-FE32-EBEB-9D13-783C1F9F7044}"/>
              </a:ext>
            </a:extLst>
          </p:cNvPr>
          <p:cNvCxnSpPr/>
          <p:nvPr/>
        </p:nvCxnSpPr>
        <p:spPr>
          <a:xfrm>
            <a:off x="8480360" y="4536581"/>
            <a:ext cx="0" cy="2245960"/>
          </a:xfrm>
          <a:prstGeom prst="line">
            <a:avLst/>
          </a:prstGeom>
        </p:spPr>
        <p:style>
          <a:lnRef idx="1">
            <a:schemeClr val="accent1"/>
          </a:lnRef>
          <a:fillRef idx="0">
            <a:schemeClr val="accent1"/>
          </a:fillRef>
          <a:effectRef idx="0">
            <a:schemeClr val="accent1"/>
          </a:effectRef>
          <a:fontRef idx="minor">
            <a:schemeClr val="tx1"/>
          </a:fontRef>
        </p:style>
      </p:cxnSp>
      <p:sp>
        <p:nvSpPr>
          <p:cNvPr id="50" name="Elipse 49">
            <a:extLst>
              <a:ext uri="{FF2B5EF4-FFF2-40B4-BE49-F238E27FC236}">
                <a16:creationId xmlns:a16="http://schemas.microsoft.com/office/drawing/2014/main" id="{8F3B3E19-6B41-E682-FE4B-C154E1411632}"/>
              </a:ext>
            </a:extLst>
          </p:cNvPr>
          <p:cNvSpPr/>
          <p:nvPr/>
        </p:nvSpPr>
        <p:spPr>
          <a:xfrm flipH="1">
            <a:off x="8328403" y="4274793"/>
            <a:ext cx="158322" cy="1452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1" name="Conector recto 50">
            <a:extLst>
              <a:ext uri="{FF2B5EF4-FFF2-40B4-BE49-F238E27FC236}">
                <a16:creationId xmlns:a16="http://schemas.microsoft.com/office/drawing/2014/main" id="{C7C70996-AFF3-A6E3-E15A-CB488856679A}"/>
              </a:ext>
            </a:extLst>
          </p:cNvPr>
          <p:cNvCxnSpPr>
            <a:cxnSpLocks/>
          </p:cNvCxnSpPr>
          <p:nvPr/>
        </p:nvCxnSpPr>
        <p:spPr>
          <a:xfrm>
            <a:off x="8553157" y="4274793"/>
            <a:ext cx="3540369" cy="17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2EB775B5-448B-FF21-CF9D-0E8FDD96363C}"/>
              </a:ext>
            </a:extLst>
          </p:cNvPr>
          <p:cNvCxnSpPr/>
          <p:nvPr/>
        </p:nvCxnSpPr>
        <p:spPr>
          <a:xfrm>
            <a:off x="38627" y="2378878"/>
            <a:ext cx="37889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7F19146A-D641-A14F-3D01-8D7B16F27C59}"/>
              </a:ext>
            </a:extLst>
          </p:cNvPr>
          <p:cNvCxnSpPr/>
          <p:nvPr/>
        </p:nvCxnSpPr>
        <p:spPr>
          <a:xfrm>
            <a:off x="3982038" y="2592655"/>
            <a:ext cx="0" cy="1508321"/>
          </a:xfrm>
          <a:prstGeom prst="line">
            <a:avLst/>
          </a:prstGeom>
        </p:spPr>
        <p:style>
          <a:lnRef idx="1">
            <a:schemeClr val="accent1"/>
          </a:lnRef>
          <a:fillRef idx="0">
            <a:schemeClr val="accent1"/>
          </a:fillRef>
          <a:effectRef idx="0">
            <a:schemeClr val="accent1"/>
          </a:effectRef>
          <a:fontRef idx="minor">
            <a:schemeClr val="tx1"/>
          </a:fontRef>
        </p:style>
      </p:cxnSp>
      <p:sp>
        <p:nvSpPr>
          <p:cNvPr id="60" name="Elipse 59">
            <a:extLst>
              <a:ext uri="{FF2B5EF4-FFF2-40B4-BE49-F238E27FC236}">
                <a16:creationId xmlns:a16="http://schemas.microsoft.com/office/drawing/2014/main" id="{8DE6B3D0-1857-01BA-421C-AF5A67C5AC15}"/>
              </a:ext>
            </a:extLst>
          </p:cNvPr>
          <p:cNvSpPr/>
          <p:nvPr/>
        </p:nvSpPr>
        <p:spPr>
          <a:xfrm flipH="1">
            <a:off x="3862283" y="2355356"/>
            <a:ext cx="158322" cy="1452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15294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FA11BB7-DAEF-B550-2777-A7FA57B9E12E}"/>
              </a:ext>
            </a:extLst>
          </p:cNvPr>
          <p:cNvSpPr/>
          <p:nvPr/>
        </p:nvSpPr>
        <p:spPr>
          <a:xfrm>
            <a:off x="1987035" y="320773"/>
            <a:ext cx="2772697" cy="6636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800" dirty="0">
                <a:latin typeface="+mj-lt"/>
              </a:rPr>
              <a:t>PECUARIA</a:t>
            </a:r>
          </a:p>
        </p:txBody>
      </p:sp>
      <p:sp>
        <p:nvSpPr>
          <p:cNvPr id="3" name="Flecha: hacia abajo 2">
            <a:extLst>
              <a:ext uri="{FF2B5EF4-FFF2-40B4-BE49-F238E27FC236}">
                <a16:creationId xmlns:a16="http://schemas.microsoft.com/office/drawing/2014/main" id="{95A7EC02-2A1B-1D4B-25E9-3D14027F5583}"/>
              </a:ext>
            </a:extLst>
          </p:cNvPr>
          <p:cNvSpPr/>
          <p:nvPr/>
        </p:nvSpPr>
        <p:spPr>
          <a:xfrm>
            <a:off x="3211150" y="1047136"/>
            <a:ext cx="324465" cy="221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63BC88B2-5C7F-A037-E485-04673247A886}"/>
              </a:ext>
            </a:extLst>
          </p:cNvPr>
          <p:cNvSpPr/>
          <p:nvPr/>
        </p:nvSpPr>
        <p:spPr>
          <a:xfrm>
            <a:off x="1150374" y="1353164"/>
            <a:ext cx="4431892" cy="10176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Arial" panose="020B0604020202020204" pitchFamily="34" charset="0"/>
                <a:ea typeface="Calibri" panose="020F0502020204030204" pitchFamily="34" charset="0"/>
              </a:rPr>
              <a:t>En relación al subsector pecuario se registraron para el primer semestre de 1.999, 1.200 cabezas de ganado con doble propósito, 1.100 correspondientes a ganado. </a:t>
            </a:r>
            <a:endParaRPr lang="es-CO" sz="1600" dirty="0">
              <a:latin typeface="+mj-lt"/>
            </a:endParaRPr>
          </a:p>
        </p:txBody>
      </p:sp>
      <p:sp>
        <p:nvSpPr>
          <p:cNvPr id="6" name="Rectángulo: esquinas redondeadas 5">
            <a:extLst>
              <a:ext uri="{FF2B5EF4-FFF2-40B4-BE49-F238E27FC236}">
                <a16:creationId xmlns:a16="http://schemas.microsoft.com/office/drawing/2014/main" id="{963979EA-411B-7798-048B-7BF562C2C5B8}"/>
              </a:ext>
            </a:extLst>
          </p:cNvPr>
          <p:cNvSpPr/>
          <p:nvPr/>
        </p:nvSpPr>
        <p:spPr>
          <a:xfrm>
            <a:off x="1336877" y="2746887"/>
            <a:ext cx="4058883" cy="682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Arial" panose="020B0604020202020204" pitchFamily="34" charset="0"/>
                <a:ea typeface="Calibri" panose="020F0502020204030204" pitchFamily="34" charset="0"/>
              </a:rPr>
              <a:t>P</a:t>
            </a:r>
            <a:r>
              <a:rPr lang="es-CO" sz="1600" dirty="0">
                <a:effectLst/>
                <a:latin typeface="Arial" panose="020B0604020202020204" pitchFamily="34" charset="0"/>
                <a:ea typeface="Calibri" panose="020F0502020204030204" pitchFamily="34" charset="0"/>
              </a:rPr>
              <a:t>ara (Ceba, Cebú, Criollo), 1.800 aves de postura, 33.000 pollos de engorde.</a:t>
            </a:r>
            <a:endParaRPr lang="es-CO" sz="1600" dirty="0">
              <a:latin typeface="+mj-lt"/>
            </a:endParaRPr>
          </a:p>
        </p:txBody>
      </p:sp>
      <p:sp>
        <p:nvSpPr>
          <p:cNvPr id="8" name="Rectángulo: esquinas redondeadas 7">
            <a:extLst>
              <a:ext uri="{FF2B5EF4-FFF2-40B4-BE49-F238E27FC236}">
                <a16:creationId xmlns:a16="http://schemas.microsoft.com/office/drawing/2014/main" id="{148DE34C-6598-F14A-0EC2-E52DE4E05586}"/>
              </a:ext>
            </a:extLst>
          </p:cNvPr>
          <p:cNvSpPr/>
          <p:nvPr/>
        </p:nvSpPr>
        <p:spPr>
          <a:xfrm>
            <a:off x="1157436" y="3797709"/>
            <a:ext cx="4431891" cy="8332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s-CO" sz="1600" dirty="0">
                <a:effectLst/>
                <a:latin typeface="Arial" panose="020B0604020202020204" pitchFamily="34" charset="0"/>
                <a:ea typeface="Calibri" panose="020F0502020204030204" pitchFamily="34" charset="0"/>
                <a:cs typeface="Times New Roman" panose="02020603050405020304" pitchFamily="18" charset="0"/>
              </a:rPr>
              <a:t>2.000 peces, representados en mojarra, carpa, cachama y </a:t>
            </a:r>
            <a:r>
              <a:rPr lang="es-CO" sz="1600" dirty="0" err="1">
                <a:effectLst/>
                <a:latin typeface="Arial" panose="020B0604020202020204" pitchFamily="34" charset="0"/>
                <a:ea typeface="Calibri" panose="020F0502020204030204" pitchFamily="34" charset="0"/>
                <a:cs typeface="Times New Roman" panose="02020603050405020304" pitchFamily="18" charset="0"/>
              </a:rPr>
              <a:t>yamu</a:t>
            </a:r>
            <a:r>
              <a:rPr lang="es-CO" sz="1600" dirty="0">
                <a:effectLst/>
                <a:latin typeface="Arial" panose="020B0604020202020204" pitchFamily="34" charset="0"/>
                <a:ea typeface="Calibri" panose="020F0502020204030204" pitchFamily="34" charset="0"/>
                <a:cs typeface="Times New Roman" panose="02020603050405020304" pitchFamily="18" charset="0"/>
              </a:rPr>
              <a:t>, la distribución por población y producción.</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latin typeface="+mj-lt"/>
            </a:endParaRPr>
          </a:p>
        </p:txBody>
      </p:sp>
      <p:pic>
        <p:nvPicPr>
          <p:cNvPr id="9" name="Imagen 8">
            <a:extLst>
              <a:ext uri="{FF2B5EF4-FFF2-40B4-BE49-F238E27FC236}">
                <a16:creationId xmlns:a16="http://schemas.microsoft.com/office/drawing/2014/main" id="{8B19CDF8-AF72-2458-56B5-447E6D0667F3}"/>
              </a:ext>
            </a:extLst>
          </p:cNvPr>
          <p:cNvPicPr>
            <a:picLocks noChangeAspect="1"/>
          </p:cNvPicPr>
          <p:nvPr/>
        </p:nvPicPr>
        <p:blipFill rotWithShape="1">
          <a:blip r:embed="rId2"/>
          <a:srcRect b="12500"/>
          <a:stretch/>
        </p:blipFill>
        <p:spPr>
          <a:xfrm>
            <a:off x="721111" y="4713954"/>
            <a:ext cx="5614882" cy="1743994"/>
          </a:xfrm>
          <a:prstGeom prst="rect">
            <a:avLst/>
          </a:prstGeom>
          <a:ln>
            <a:noFill/>
          </a:ln>
          <a:effectLst>
            <a:outerShdw blurRad="190500" algn="tl" rotWithShape="0">
              <a:srgbClr val="000000">
                <a:alpha val="70000"/>
              </a:srgbClr>
            </a:outerShdw>
          </a:effectLst>
        </p:spPr>
      </p:pic>
      <p:sp>
        <p:nvSpPr>
          <p:cNvPr id="11" name="CuadroTexto 10">
            <a:extLst>
              <a:ext uri="{FF2B5EF4-FFF2-40B4-BE49-F238E27FC236}">
                <a16:creationId xmlns:a16="http://schemas.microsoft.com/office/drawing/2014/main" id="{1FA0147C-22B3-D383-8753-99E7914B41B5}"/>
              </a:ext>
            </a:extLst>
          </p:cNvPr>
          <p:cNvSpPr txBox="1"/>
          <p:nvPr/>
        </p:nvSpPr>
        <p:spPr>
          <a:xfrm>
            <a:off x="1710503" y="6424142"/>
            <a:ext cx="6098458" cy="369332"/>
          </a:xfrm>
          <a:prstGeom prst="rect">
            <a:avLst/>
          </a:prstGeom>
          <a:noFill/>
        </p:spPr>
        <p:txBody>
          <a:bodyPr wrap="square">
            <a:spAutoFit/>
          </a:bodyPr>
          <a:lstStyle/>
          <a:p>
            <a:pPr>
              <a:spcAft>
                <a:spcPts val="1000"/>
              </a:spcAft>
            </a:pPr>
            <a:r>
              <a:rPr lang="es-CO"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Tabla 2. Producción pecuaria del municipio</a:t>
            </a:r>
            <a:r>
              <a:rPr lang="es-CO"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CO"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lecha: hacia abajo 11">
            <a:extLst>
              <a:ext uri="{FF2B5EF4-FFF2-40B4-BE49-F238E27FC236}">
                <a16:creationId xmlns:a16="http://schemas.microsoft.com/office/drawing/2014/main" id="{786AD053-1030-D265-A138-09A56FEC9469}"/>
              </a:ext>
            </a:extLst>
          </p:cNvPr>
          <p:cNvSpPr/>
          <p:nvPr/>
        </p:nvSpPr>
        <p:spPr>
          <a:xfrm>
            <a:off x="3204087" y="2437172"/>
            <a:ext cx="324465" cy="22122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3" name="Flecha: hacia abajo 12">
            <a:extLst>
              <a:ext uri="{FF2B5EF4-FFF2-40B4-BE49-F238E27FC236}">
                <a16:creationId xmlns:a16="http://schemas.microsoft.com/office/drawing/2014/main" id="{52E8D615-F9F7-EE65-AAC3-E36E8DEE29A0}"/>
              </a:ext>
            </a:extLst>
          </p:cNvPr>
          <p:cNvSpPr/>
          <p:nvPr/>
        </p:nvSpPr>
        <p:spPr>
          <a:xfrm>
            <a:off x="3204087" y="3493524"/>
            <a:ext cx="324465" cy="22122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cxnSp>
        <p:nvCxnSpPr>
          <p:cNvPr id="15" name="Conector recto 14">
            <a:extLst>
              <a:ext uri="{FF2B5EF4-FFF2-40B4-BE49-F238E27FC236}">
                <a16:creationId xmlns:a16="http://schemas.microsoft.com/office/drawing/2014/main" id="{207D584A-48E1-8808-2C5C-40A53C4D8C62}"/>
              </a:ext>
            </a:extLst>
          </p:cNvPr>
          <p:cNvCxnSpPr/>
          <p:nvPr/>
        </p:nvCxnSpPr>
        <p:spPr>
          <a:xfrm>
            <a:off x="6666271" y="346584"/>
            <a:ext cx="0" cy="2741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7DDD4C1-6315-4321-6062-D91024C12349}"/>
              </a:ext>
            </a:extLst>
          </p:cNvPr>
          <p:cNvCxnSpPr>
            <a:cxnSpLocks/>
          </p:cNvCxnSpPr>
          <p:nvPr/>
        </p:nvCxnSpPr>
        <p:spPr>
          <a:xfrm>
            <a:off x="6666271" y="3528554"/>
            <a:ext cx="0" cy="3108219"/>
          </a:xfrm>
          <a:prstGeom prst="line">
            <a:avLst/>
          </a:prstGeom>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68FA24FF-6BDC-3FD6-4C6B-AB18846F88B0}"/>
              </a:ext>
            </a:extLst>
          </p:cNvPr>
          <p:cNvSpPr/>
          <p:nvPr/>
        </p:nvSpPr>
        <p:spPr>
          <a:xfrm>
            <a:off x="6585155" y="3187498"/>
            <a:ext cx="162231" cy="184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06AB3E69-B642-08DE-F4EA-8EE7463965E6}"/>
              </a:ext>
            </a:extLst>
          </p:cNvPr>
          <p:cNvSpPr/>
          <p:nvPr/>
        </p:nvSpPr>
        <p:spPr>
          <a:xfrm>
            <a:off x="7906051" y="340137"/>
            <a:ext cx="2948755" cy="7223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b="1" dirty="0">
                <a:effectLst/>
                <a:latin typeface="+mj-lt"/>
                <a:ea typeface="Calibri" panose="020F0502020204030204" pitchFamily="34" charset="0"/>
                <a:cs typeface="Times New Roman" panose="02020603050405020304" pitchFamily="18" charset="0"/>
              </a:rPr>
              <a:t>GANADERIA</a:t>
            </a:r>
            <a:endParaRPr lang="es-CO" sz="2400" dirty="0">
              <a:latin typeface="+mj-lt"/>
            </a:endParaRPr>
          </a:p>
        </p:txBody>
      </p:sp>
      <p:sp>
        <p:nvSpPr>
          <p:cNvPr id="20" name="Flecha: hacia abajo 19">
            <a:extLst>
              <a:ext uri="{FF2B5EF4-FFF2-40B4-BE49-F238E27FC236}">
                <a16:creationId xmlns:a16="http://schemas.microsoft.com/office/drawing/2014/main" id="{B42A2EE1-1BF2-8F0F-3F47-28EAC1EA1234}"/>
              </a:ext>
            </a:extLst>
          </p:cNvPr>
          <p:cNvSpPr/>
          <p:nvPr/>
        </p:nvSpPr>
        <p:spPr>
          <a:xfrm>
            <a:off x="9380430" y="2260189"/>
            <a:ext cx="324465" cy="221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Flecha: hacia abajo 20">
            <a:extLst>
              <a:ext uri="{FF2B5EF4-FFF2-40B4-BE49-F238E27FC236}">
                <a16:creationId xmlns:a16="http://schemas.microsoft.com/office/drawing/2014/main" id="{27995A53-5D36-B46C-4BEC-80C69670B360}"/>
              </a:ext>
            </a:extLst>
          </p:cNvPr>
          <p:cNvSpPr/>
          <p:nvPr/>
        </p:nvSpPr>
        <p:spPr>
          <a:xfrm>
            <a:off x="9380429" y="1170763"/>
            <a:ext cx="324465" cy="22122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0893EBB2-9202-464B-71DF-AE06E5573816}"/>
              </a:ext>
            </a:extLst>
          </p:cNvPr>
          <p:cNvSpPr/>
          <p:nvPr/>
        </p:nvSpPr>
        <p:spPr>
          <a:xfrm>
            <a:off x="7274639" y="1442342"/>
            <a:ext cx="4431892" cy="7171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La problemática asociada a este sector económico.</a:t>
            </a:r>
          </a:p>
        </p:txBody>
      </p:sp>
      <p:sp>
        <p:nvSpPr>
          <p:cNvPr id="23" name="Rectángulo: esquinas redondeadas 22">
            <a:extLst>
              <a:ext uri="{FF2B5EF4-FFF2-40B4-BE49-F238E27FC236}">
                <a16:creationId xmlns:a16="http://schemas.microsoft.com/office/drawing/2014/main" id="{7C06C330-1F3F-BA9D-A3C0-FD2C4E057B6C}"/>
              </a:ext>
            </a:extLst>
          </p:cNvPr>
          <p:cNvSpPr/>
          <p:nvPr/>
        </p:nvSpPr>
        <p:spPr>
          <a:xfrm>
            <a:off x="7477430" y="2600963"/>
            <a:ext cx="4306529" cy="9020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E</a:t>
            </a:r>
            <a:r>
              <a:rPr lang="es-CO" sz="1600" dirty="0">
                <a:effectLst/>
                <a:latin typeface="Calibri" panose="020F0502020204030204" pitchFamily="34" charset="0"/>
                <a:ea typeface="Calibri" panose="020F0502020204030204" pitchFamily="34" charset="0"/>
                <a:cs typeface="Times New Roman" panose="02020603050405020304" pitchFamily="18" charset="0"/>
              </a:rPr>
              <a:t>s que esta es causante de erosión del suelo, la producción de olores ofensivos y la tala indiscriminada para plantación de ganadería.</a:t>
            </a:r>
            <a:endParaRPr lang="es-CO" sz="1600" dirty="0"/>
          </a:p>
        </p:txBody>
      </p:sp>
      <p:pic>
        <p:nvPicPr>
          <p:cNvPr id="24" name="Imagen 23">
            <a:extLst>
              <a:ext uri="{FF2B5EF4-FFF2-40B4-BE49-F238E27FC236}">
                <a16:creationId xmlns:a16="http://schemas.microsoft.com/office/drawing/2014/main" id="{F691E337-9FB8-9D11-E5C5-C211640E02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433" y="3797709"/>
            <a:ext cx="3098525" cy="2124598"/>
          </a:xfrm>
          <a:prstGeom prst="rect">
            <a:avLst/>
          </a:prstGeom>
          <a:ln>
            <a:noFill/>
          </a:ln>
          <a:effectLst>
            <a:outerShdw blurRad="190500" algn="tl" rotWithShape="0">
              <a:srgbClr val="000000">
                <a:alpha val="70000"/>
              </a:srgbClr>
            </a:outerShdw>
          </a:effectLst>
        </p:spPr>
      </p:pic>
      <p:sp>
        <p:nvSpPr>
          <p:cNvPr id="26" name="CuadroTexto 25">
            <a:extLst>
              <a:ext uri="{FF2B5EF4-FFF2-40B4-BE49-F238E27FC236}">
                <a16:creationId xmlns:a16="http://schemas.microsoft.com/office/drawing/2014/main" id="{15B92150-6BC6-7A66-BC4E-BB1A7CDED77C}"/>
              </a:ext>
            </a:extLst>
          </p:cNvPr>
          <p:cNvSpPr txBox="1"/>
          <p:nvPr/>
        </p:nvSpPr>
        <p:spPr>
          <a:xfrm>
            <a:off x="8130729" y="6015801"/>
            <a:ext cx="6098458" cy="307777"/>
          </a:xfrm>
          <a:prstGeom prst="rect">
            <a:avLst/>
          </a:prstGeom>
          <a:noFill/>
        </p:spPr>
        <p:txBody>
          <a:bodyPr wrap="square">
            <a:spAutoFit/>
          </a:bodyPr>
          <a:lstStyle/>
          <a:p>
            <a:r>
              <a:rPr lang="es-CO"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Imagen 2. Ganadería, Vereda El Trueno</a:t>
            </a:r>
            <a:endParaRPr lang="es-CO" sz="1400" dirty="0"/>
          </a:p>
        </p:txBody>
      </p:sp>
    </p:spTree>
    <p:extLst>
      <p:ext uri="{BB962C8B-B14F-4D97-AF65-F5344CB8AC3E}">
        <p14:creationId xmlns:p14="http://schemas.microsoft.com/office/powerpoint/2010/main" val="4006106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2B588F06-C81A-29A0-D959-8590FE56BA85}"/>
              </a:ext>
            </a:extLst>
          </p:cNvPr>
          <p:cNvSpPr>
            <a:spLocks noGrp="1"/>
          </p:cNvSpPr>
          <p:nvPr>
            <p:ph idx="1"/>
          </p:nvPr>
        </p:nvSpPr>
        <p:spPr/>
        <p:txBody>
          <a:bodyPr/>
          <a:lstStyle/>
          <a:p>
            <a:pPr marL="0" indent="0" algn="just">
              <a:lnSpc>
                <a:spcPct val="115000"/>
              </a:lnSpc>
              <a:spcAft>
                <a:spcPts val="800"/>
              </a:spcAft>
              <a:buNone/>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sp>
        <p:nvSpPr>
          <p:cNvPr id="9" name="Rectángulo: esquinas redondeadas 8">
            <a:extLst>
              <a:ext uri="{FF2B5EF4-FFF2-40B4-BE49-F238E27FC236}">
                <a16:creationId xmlns:a16="http://schemas.microsoft.com/office/drawing/2014/main" id="{F49B79D5-256C-6B57-545D-BC2A3EE593A4}"/>
              </a:ext>
            </a:extLst>
          </p:cNvPr>
          <p:cNvSpPr/>
          <p:nvPr/>
        </p:nvSpPr>
        <p:spPr>
          <a:xfrm>
            <a:off x="388619" y="741128"/>
            <a:ext cx="6056243" cy="12722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Oficialmente la cabecera municipal está constituida por 13 barrios, cada uno con una Junta de Acción Comunal constituida, los barrios son: </a:t>
            </a:r>
            <a:r>
              <a:rPr lang="es-CO" sz="1600" b="1" dirty="0" err="1">
                <a:effectLst/>
                <a:latin typeface="Times New Roman" panose="02020603050405020304" pitchFamily="18" charset="0"/>
                <a:ea typeface="Calibri" panose="020F0502020204030204" pitchFamily="34" charset="0"/>
                <a:cs typeface="Times New Roman" panose="02020603050405020304" pitchFamily="18" charset="0"/>
              </a:rPr>
              <a:t>Chapinerito</a:t>
            </a:r>
            <a:r>
              <a:rPr lang="es-CO" sz="1600" b="1" dirty="0">
                <a:effectLst/>
                <a:latin typeface="Times New Roman" panose="02020603050405020304" pitchFamily="18" charset="0"/>
                <a:ea typeface="Calibri" panose="020F0502020204030204" pitchFamily="34" charset="0"/>
                <a:cs typeface="Times New Roman" panose="02020603050405020304" pitchFamily="18" charset="0"/>
              </a:rPr>
              <a:t>, Chicago, Chico, Campin, Fátima, Gaitán, Las Quintas, San José, Santa Sofía, Agronómica, Avenida Colombia, Campo Alegre y Centro</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CO" sz="1600" dirty="0">
              <a:latin typeface="Times New Roman" panose="02020603050405020304" pitchFamily="18" charset="0"/>
              <a:cs typeface="Times New Roman" panose="02020603050405020304" pitchFamily="18" charset="0"/>
            </a:endParaRPr>
          </a:p>
        </p:txBody>
      </p:sp>
      <p:sp>
        <p:nvSpPr>
          <p:cNvPr id="10" name="Rectángulo: esquinas redondeadas 9">
            <a:extLst>
              <a:ext uri="{FF2B5EF4-FFF2-40B4-BE49-F238E27FC236}">
                <a16:creationId xmlns:a16="http://schemas.microsoft.com/office/drawing/2014/main" id="{BE4585C5-6D8E-6572-EA4C-C6AB838E0574}"/>
              </a:ext>
            </a:extLst>
          </p:cNvPr>
          <p:cNvSpPr/>
          <p:nvPr/>
        </p:nvSpPr>
        <p:spPr>
          <a:xfrm>
            <a:off x="5671931" y="4844664"/>
            <a:ext cx="6056243" cy="12722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effectLst/>
                <a:latin typeface="Times New Roman" panose="02020603050405020304" pitchFamily="18" charset="0"/>
                <a:ea typeface="Calibri" panose="020F0502020204030204" pitchFamily="34" charset="0"/>
                <a:cs typeface="Times New Roman" panose="02020603050405020304" pitchFamily="18" charset="0"/>
              </a:rPr>
              <a:t>Siendo el barrio Agronómica el más extenso y </a:t>
            </a:r>
            <a:r>
              <a:rPr lang="es-CO" dirty="0" err="1">
                <a:effectLst/>
                <a:latin typeface="Times New Roman" panose="02020603050405020304" pitchFamily="18" charset="0"/>
                <a:ea typeface="Calibri" panose="020F0502020204030204" pitchFamily="34" charset="0"/>
                <a:cs typeface="Times New Roman" panose="02020603050405020304" pitchFamily="18" charset="0"/>
              </a:rPr>
              <a:t>Chapinerito</a:t>
            </a:r>
            <a:r>
              <a:rPr lang="es-CO" dirty="0">
                <a:effectLst/>
                <a:latin typeface="Times New Roman" panose="02020603050405020304" pitchFamily="18" charset="0"/>
                <a:ea typeface="Calibri" panose="020F0502020204030204" pitchFamily="34" charset="0"/>
                <a:cs typeface="Times New Roman" panose="02020603050405020304" pitchFamily="18" charset="0"/>
              </a:rPr>
              <a:t> el más pequeño</a:t>
            </a:r>
            <a:endParaRPr lang="es-CO" dirty="0">
              <a:latin typeface="Times New Roman" panose="02020603050405020304" pitchFamily="18" charset="0"/>
              <a:cs typeface="Times New Roman" panose="02020603050405020304" pitchFamily="18" charset="0"/>
            </a:endParaRPr>
          </a:p>
        </p:txBody>
      </p:sp>
      <p:pic>
        <p:nvPicPr>
          <p:cNvPr id="11" name="Imagen 10" descr="Diagrama&#10;&#10;Descripción generada automáticamente">
            <a:extLst>
              <a:ext uri="{FF2B5EF4-FFF2-40B4-BE49-F238E27FC236}">
                <a16:creationId xmlns:a16="http://schemas.microsoft.com/office/drawing/2014/main" id="{2CEF9A9B-F4AB-9476-3357-3CF2842CD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298" y="853399"/>
            <a:ext cx="5314950" cy="3527425"/>
          </a:xfrm>
          <a:prstGeom prst="rect">
            <a:avLst/>
          </a:prstGeom>
          <a:ln>
            <a:noFill/>
          </a:ln>
          <a:effectLst>
            <a:softEdge rad="112500"/>
          </a:effectLst>
        </p:spPr>
      </p:pic>
      <p:pic>
        <p:nvPicPr>
          <p:cNvPr id="12" name="Imagen 11" descr="Diagrama&#10;&#10;Descripción generada automáticamente">
            <a:extLst>
              <a:ext uri="{FF2B5EF4-FFF2-40B4-BE49-F238E27FC236}">
                <a16:creationId xmlns:a16="http://schemas.microsoft.com/office/drawing/2014/main" id="{FD2648D1-8069-E276-0D93-77FA37744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31" y="3102224"/>
            <a:ext cx="5314950" cy="3484880"/>
          </a:xfrm>
          <a:prstGeom prst="rect">
            <a:avLst/>
          </a:prstGeom>
          <a:ln>
            <a:noFill/>
          </a:ln>
          <a:effectLst>
            <a:softEdge rad="112500"/>
          </a:effectLst>
        </p:spPr>
      </p:pic>
    </p:spTree>
    <p:extLst>
      <p:ext uri="{BB962C8B-B14F-4D97-AF65-F5344CB8AC3E}">
        <p14:creationId xmlns:p14="http://schemas.microsoft.com/office/powerpoint/2010/main" val="31335504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130D34F-F02D-E551-BAD2-D215B242DCE0}"/>
              </a:ext>
            </a:extLst>
          </p:cNvPr>
          <p:cNvSpPr/>
          <p:nvPr/>
        </p:nvSpPr>
        <p:spPr>
          <a:xfrm>
            <a:off x="1828799" y="397397"/>
            <a:ext cx="2855742" cy="6049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800" dirty="0">
                <a:latin typeface="+mj-lt"/>
              </a:rPr>
              <a:t>PORCICULTURA</a:t>
            </a:r>
          </a:p>
        </p:txBody>
      </p:sp>
      <p:sp>
        <p:nvSpPr>
          <p:cNvPr id="3" name="Flecha: hacia abajo 2">
            <a:extLst>
              <a:ext uri="{FF2B5EF4-FFF2-40B4-BE49-F238E27FC236}">
                <a16:creationId xmlns:a16="http://schemas.microsoft.com/office/drawing/2014/main" id="{0D1A7B4C-AFA3-D3FB-564F-488484F4E7E2}"/>
              </a:ext>
            </a:extLst>
          </p:cNvPr>
          <p:cNvSpPr/>
          <p:nvPr/>
        </p:nvSpPr>
        <p:spPr>
          <a:xfrm>
            <a:off x="3073790" y="1093713"/>
            <a:ext cx="365760" cy="239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68882790-A023-8DA3-3E94-D7B992C88B37}"/>
              </a:ext>
            </a:extLst>
          </p:cNvPr>
          <p:cNvSpPr/>
          <p:nvPr/>
        </p:nvSpPr>
        <p:spPr>
          <a:xfrm>
            <a:off x="1255541" y="1410533"/>
            <a:ext cx="3931920" cy="7174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dirty="0">
                <a:effectLst/>
                <a:latin typeface="Calibri" panose="020F0502020204030204" pitchFamily="34" charset="0"/>
                <a:ea typeface="Calibri" panose="020F0502020204030204" pitchFamily="34" charset="0"/>
                <a:cs typeface="Times New Roman" panose="02020603050405020304" pitchFamily="18" charset="0"/>
              </a:rPr>
              <a:t>La problemática ambiental asociada a la porcicultura en el municipio de Apulo.</a:t>
            </a:r>
            <a:endParaRPr lang="es-CO" sz="2800" dirty="0">
              <a:latin typeface="+mj-lt"/>
            </a:endParaRPr>
          </a:p>
        </p:txBody>
      </p:sp>
      <p:sp>
        <p:nvSpPr>
          <p:cNvPr id="5" name="Flecha: hacia abajo 4">
            <a:extLst>
              <a:ext uri="{FF2B5EF4-FFF2-40B4-BE49-F238E27FC236}">
                <a16:creationId xmlns:a16="http://schemas.microsoft.com/office/drawing/2014/main" id="{FAED9BFE-654A-CE55-4934-0EDA1F1717D0}"/>
              </a:ext>
            </a:extLst>
          </p:cNvPr>
          <p:cNvSpPr/>
          <p:nvPr/>
        </p:nvSpPr>
        <p:spPr>
          <a:xfrm>
            <a:off x="3073790" y="2293457"/>
            <a:ext cx="365760" cy="2391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E756E465-2D17-2F00-BEB8-808E52654D87}"/>
              </a:ext>
            </a:extLst>
          </p:cNvPr>
          <p:cNvSpPr/>
          <p:nvPr/>
        </p:nvSpPr>
        <p:spPr>
          <a:xfrm>
            <a:off x="1290710" y="2567428"/>
            <a:ext cx="3931920" cy="7174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Es la contaminación del recurso hídrico ocasionada por vertimientos de excremento.</a:t>
            </a:r>
            <a:endParaRPr lang="es-CO" sz="1600" dirty="0">
              <a:latin typeface="+mj-lt"/>
            </a:endParaRPr>
          </a:p>
        </p:txBody>
      </p:sp>
      <p:sp>
        <p:nvSpPr>
          <p:cNvPr id="7" name="Flecha: hacia abajo 6">
            <a:extLst>
              <a:ext uri="{FF2B5EF4-FFF2-40B4-BE49-F238E27FC236}">
                <a16:creationId xmlns:a16="http://schemas.microsoft.com/office/drawing/2014/main" id="{DCFB79BC-716F-3157-E2CC-BA5375969E1E}"/>
              </a:ext>
            </a:extLst>
          </p:cNvPr>
          <p:cNvSpPr/>
          <p:nvPr/>
        </p:nvSpPr>
        <p:spPr>
          <a:xfrm>
            <a:off x="3073790" y="3404270"/>
            <a:ext cx="365760" cy="239151"/>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F0452BB8-35DF-1146-7407-86407F6EFB60}"/>
              </a:ext>
            </a:extLst>
          </p:cNvPr>
          <p:cNvSpPr/>
          <p:nvPr/>
        </p:nvSpPr>
        <p:spPr>
          <a:xfrm>
            <a:off x="953086" y="3762701"/>
            <a:ext cx="4536830" cy="9143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L</a:t>
            </a:r>
            <a:r>
              <a:rPr lang="es-CO" sz="1600" dirty="0">
                <a:effectLst/>
                <a:latin typeface="Calibri" panose="020F0502020204030204" pitchFamily="34" charset="0"/>
                <a:ea typeface="Calibri" panose="020F0502020204030204" pitchFamily="34" charset="0"/>
                <a:cs typeface="Times New Roman" panose="02020603050405020304" pitchFamily="18" charset="0"/>
              </a:rPr>
              <a:t>os fuertes olores producidos en las cocheras los cuales llegan hasta las casas aledañas a estos criaderos causando incomodidad a los habitantes. </a:t>
            </a:r>
          </a:p>
          <a:p>
            <a:pPr algn="ctr"/>
            <a:endParaRPr lang="es-CO" sz="1600" dirty="0">
              <a:latin typeface="+mj-lt"/>
            </a:endParaRPr>
          </a:p>
        </p:txBody>
      </p:sp>
      <p:pic>
        <p:nvPicPr>
          <p:cNvPr id="9" name="Imagen 8">
            <a:extLst>
              <a:ext uri="{FF2B5EF4-FFF2-40B4-BE49-F238E27FC236}">
                <a16:creationId xmlns:a16="http://schemas.microsoft.com/office/drawing/2014/main" id="{FB8418C3-8439-67AF-82CC-A16A3576D5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356" y="4919596"/>
            <a:ext cx="1866314" cy="1399736"/>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CE9C8E80-57FE-9283-A03F-3C6EDA28FA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018"/>
          <a:stretch/>
        </p:blipFill>
        <p:spPr bwMode="auto">
          <a:xfrm>
            <a:off x="3487615" y="4926465"/>
            <a:ext cx="1866314" cy="139286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cxnSp>
        <p:nvCxnSpPr>
          <p:cNvPr id="12" name="Conector recto 11">
            <a:extLst>
              <a:ext uri="{FF2B5EF4-FFF2-40B4-BE49-F238E27FC236}">
                <a16:creationId xmlns:a16="http://schemas.microsoft.com/office/drawing/2014/main" id="{82BB332D-7798-0B7C-877A-768539CF0AB1}"/>
              </a:ext>
            </a:extLst>
          </p:cNvPr>
          <p:cNvCxnSpPr/>
          <p:nvPr/>
        </p:nvCxnSpPr>
        <p:spPr>
          <a:xfrm>
            <a:off x="6654018" y="161796"/>
            <a:ext cx="0" cy="31230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52515D4A-E66C-B1BA-D703-C2E3D3B8ED82}"/>
              </a:ext>
            </a:extLst>
          </p:cNvPr>
          <p:cNvCxnSpPr/>
          <p:nvPr/>
        </p:nvCxnSpPr>
        <p:spPr>
          <a:xfrm>
            <a:off x="6654018" y="3598101"/>
            <a:ext cx="0" cy="3123083"/>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id="{86E49282-6DC1-8E10-FDCC-7ECD373DBFAD}"/>
              </a:ext>
            </a:extLst>
          </p:cNvPr>
          <p:cNvSpPr/>
          <p:nvPr/>
        </p:nvSpPr>
        <p:spPr>
          <a:xfrm>
            <a:off x="6569612" y="3341079"/>
            <a:ext cx="168812" cy="2320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6BBEE9E9-6FC8-9276-0BEA-4A7E2DF63C01}"/>
              </a:ext>
            </a:extLst>
          </p:cNvPr>
          <p:cNvSpPr/>
          <p:nvPr/>
        </p:nvSpPr>
        <p:spPr>
          <a:xfrm>
            <a:off x="7899009" y="397397"/>
            <a:ext cx="2855742" cy="6049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800" dirty="0">
                <a:latin typeface="+mj-lt"/>
              </a:rPr>
              <a:t>AVICULTURA</a:t>
            </a:r>
          </a:p>
        </p:txBody>
      </p:sp>
      <p:sp>
        <p:nvSpPr>
          <p:cNvPr id="16" name="Flecha: hacia abajo 15">
            <a:extLst>
              <a:ext uri="{FF2B5EF4-FFF2-40B4-BE49-F238E27FC236}">
                <a16:creationId xmlns:a16="http://schemas.microsoft.com/office/drawing/2014/main" id="{5AD5B230-A388-6CB2-1D98-D5119DA0C258}"/>
              </a:ext>
            </a:extLst>
          </p:cNvPr>
          <p:cNvSpPr/>
          <p:nvPr/>
        </p:nvSpPr>
        <p:spPr>
          <a:xfrm>
            <a:off x="9144000" y="1080069"/>
            <a:ext cx="365760" cy="2391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pic>
        <p:nvPicPr>
          <p:cNvPr id="18" name="Imagen 17">
            <a:extLst>
              <a:ext uri="{FF2B5EF4-FFF2-40B4-BE49-F238E27FC236}">
                <a16:creationId xmlns:a16="http://schemas.microsoft.com/office/drawing/2014/main" id="{A48B2AB7-A3FE-0542-57AC-FA439ABB84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701" y="1729900"/>
            <a:ext cx="2909569" cy="1727200"/>
          </a:xfrm>
          <a:prstGeom prst="rect">
            <a:avLst/>
          </a:prstGeom>
          <a:ln>
            <a:noFill/>
          </a:ln>
          <a:effectLst>
            <a:softEdge rad="112500"/>
          </a:effectLst>
        </p:spPr>
      </p:pic>
      <p:pic>
        <p:nvPicPr>
          <p:cNvPr id="19" name="Imagen 18">
            <a:extLst>
              <a:ext uri="{FF2B5EF4-FFF2-40B4-BE49-F238E27FC236}">
                <a16:creationId xmlns:a16="http://schemas.microsoft.com/office/drawing/2014/main" id="{4E56B14F-94C6-3829-D19F-7ED71408F1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7264" y="3598101"/>
            <a:ext cx="2909570" cy="1720215"/>
          </a:xfrm>
          <a:prstGeom prst="rect">
            <a:avLst/>
          </a:prstGeom>
          <a:ln>
            <a:noFill/>
          </a:ln>
          <a:effectLst>
            <a:softEdge rad="112500"/>
          </a:effectLst>
        </p:spPr>
      </p:pic>
    </p:spTree>
    <p:extLst>
      <p:ext uri="{BB962C8B-B14F-4D97-AF65-F5344CB8AC3E}">
        <p14:creationId xmlns:p14="http://schemas.microsoft.com/office/powerpoint/2010/main" val="14880045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A362C5D-990A-A20D-8A70-03A5DFEA29E4}"/>
              </a:ext>
            </a:extLst>
          </p:cNvPr>
          <p:cNvSpPr/>
          <p:nvPr/>
        </p:nvSpPr>
        <p:spPr>
          <a:xfrm>
            <a:off x="1575581" y="436099"/>
            <a:ext cx="2658794" cy="5627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3200" dirty="0">
                <a:latin typeface="+mj-lt"/>
              </a:rPr>
              <a:t>COMERCIO</a:t>
            </a:r>
          </a:p>
        </p:txBody>
      </p:sp>
      <p:sp>
        <p:nvSpPr>
          <p:cNvPr id="3" name="Flecha: hacia abajo 2">
            <a:extLst>
              <a:ext uri="{FF2B5EF4-FFF2-40B4-BE49-F238E27FC236}">
                <a16:creationId xmlns:a16="http://schemas.microsoft.com/office/drawing/2014/main" id="{8ABF9DBC-CAE7-FAA0-3B81-38F6A36EEED0}"/>
              </a:ext>
            </a:extLst>
          </p:cNvPr>
          <p:cNvSpPr/>
          <p:nvPr/>
        </p:nvSpPr>
        <p:spPr>
          <a:xfrm>
            <a:off x="2693963" y="1153550"/>
            <a:ext cx="485335" cy="168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F713A4C7-0A8E-A01E-6BFF-742572B658EE}"/>
              </a:ext>
            </a:extLst>
          </p:cNvPr>
          <p:cNvSpPr/>
          <p:nvPr/>
        </p:nvSpPr>
        <p:spPr>
          <a:xfrm>
            <a:off x="787791" y="1448972"/>
            <a:ext cx="4304714" cy="8018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Esta actividad económica se desarrolla principalmente en el casco urbano, también existen proyectos productivos.</a:t>
            </a:r>
          </a:p>
          <a:p>
            <a:pPr algn="ctr"/>
            <a:endParaRPr lang="es-CO" sz="3200" dirty="0">
              <a:latin typeface="+mj-lt"/>
            </a:endParaRPr>
          </a:p>
        </p:txBody>
      </p:sp>
      <p:sp>
        <p:nvSpPr>
          <p:cNvPr id="5" name="Rectángulo: esquinas redondeadas 4">
            <a:extLst>
              <a:ext uri="{FF2B5EF4-FFF2-40B4-BE49-F238E27FC236}">
                <a16:creationId xmlns:a16="http://schemas.microsoft.com/office/drawing/2014/main" id="{00F0DF05-AFE2-940F-0546-41079B56DC3F}"/>
              </a:ext>
            </a:extLst>
          </p:cNvPr>
          <p:cNvSpPr/>
          <p:nvPr/>
        </p:nvSpPr>
        <p:spPr>
          <a:xfrm>
            <a:off x="597875" y="2560320"/>
            <a:ext cx="4702127" cy="10269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En el municipio de Apulo existen talleres de motos, hoteles, salones de belleza, droguerías, papelerías, plaza de mercado, tiendas de barrio, super mercados (ARA), viveros, estación de gasolinas.</a:t>
            </a:r>
            <a:endParaRPr lang="es-CO" sz="1600" dirty="0"/>
          </a:p>
        </p:txBody>
      </p:sp>
      <p:sp>
        <p:nvSpPr>
          <p:cNvPr id="6" name="Flecha: hacia abajo 5">
            <a:extLst>
              <a:ext uri="{FF2B5EF4-FFF2-40B4-BE49-F238E27FC236}">
                <a16:creationId xmlns:a16="http://schemas.microsoft.com/office/drawing/2014/main" id="{3E208516-E674-C015-5AD4-42AD2984253F}"/>
              </a:ext>
            </a:extLst>
          </p:cNvPr>
          <p:cNvSpPr/>
          <p:nvPr/>
        </p:nvSpPr>
        <p:spPr>
          <a:xfrm>
            <a:off x="2693963" y="2293036"/>
            <a:ext cx="485335" cy="22508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7" name="Flecha: hacia abajo 6">
            <a:extLst>
              <a:ext uri="{FF2B5EF4-FFF2-40B4-BE49-F238E27FC236}">
                <a16:creationId xmlns:a16="http://schemas.microsoft.com/office/drawing/2014/main" id="{2DC6F9D9-3995-01E2-AF88-88F2C92F5473}"/>
              </a:ext>
            </a:extLst>
          </p:cNvPr>
          <p:cNvSpPr/>
          <p:nvPr/>
        </p:nvSpPr>
        <p:spPr>
          <a:xfrm>
            <a:off x="2662311" y="3629465"/>
            <a:ext cx="485335" cy="225081"/>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EF90F880-6C1D-9E9D-8F48-210EEFD1E8D0}"/>
              </a:ext>
            </a:extLst>
          </p:cNvPr>
          <p:cNvSpPr/>
          <p:nvPr/>
        </p:nvSpPr>
        <p:spPr>
          <a:xfrm>
            <a:off x="597875" y="3896749"/>
            <a:ext cx="4702127" cy="9003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latin typeface="Calibri" panose="020F0502020204030204" pitchFamily="34" charset="0"/>
                <a:ea typeface="Calibri" panose="020F0502020204030204" pitchFamily="34" charset="0"/>
                <a:cs typeface="Times New Roman" panose="02020603050405020304" pitchFamily="18" charset="0"/>
              </a:rPr>
              <a:t>P</a:t>
            </a:r>
            <a:r>
              <a:rPr lang="es-CO" sz="1600" dirty="0">
                <a:effectLst/>
                <a:latin typeface="Calibri" panose="020F0502020204030204" pitchFamily="34" charset="0"/>
                <a:ea typeface="Calibri" panose="020F0502020204030204" pitchFamily="34" charset="0"/>
                <a:cs typeface="Times New Roman" panose="02020603050405020304" pitchFamily="18" charset="0"/>
              </a:rPr>
              <a:t>equeños productores como NIYOVI que es una empresa que se dedica a la transformación del cacao, café en nuevos productos. </a:t>
            </a:r>
          </a:p>
          <a:p>
            <a:pPr algn="ctr"/>
            <a:endParaRPr lang="es-CO" sz="1600" dirty="0"/>
          </a:p>
        </p:txBody>
      </p:sp>
      <p:pic>
        <p:nvPicPr>
          <p:cNvPr id="9" name="Imagen 8">
            <a:extLst>
              <a:ext uri="{FF2B5EF4-FFF2-40B4-BE49-F238E27FC236}">
                <a16:creationId xmlns:a16="http://schemas.microsoft.com/office/drawing/2014/main" id="{ADA5D2E5-A330-AE68-895C-34CD94AA80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850" y="4916693"/>
            <a:ext cx="2096088" cy="1142345"/>
          </a:xfrm>
          <a:prstGeom prst="rect">
            <a:avLst/>
          </a:prstGeom>
          <a:noFill/>
          <a:ln>
            <a:noFill/>
          </a:ln>
        </p:spPr>
      </p:pic>
      <p:sp>
        <p:nvSpPr>
          <p:cNvPr id="11" name="CuadroTexto 10">
            <a:extLst>
              <a:ext uri="{FF2B5EF4-FFF2-40B4-BE49-F238E27FC236}">
                <a16:creationId xmlns:a16="http://schemas.microsoft.com/office/drawing/2014/main" id="{82DF43CD-D19B-4DE6-39D2-E8A7ED58DF92}"/>
              </a:ext>
            </a:extLst>
          </p:cNvPr>
          <p:cNvSpPr txBox="1"/>
          <p:nvPr/>
        </p:nvSpPr>
        <p:spPr>
          <a:xfrm>
            <a:off x="392134" y="6126514"/>
            <a:ext cx="3017520" cy="523220"/>
          </a:xfrm>
          <a:prstGeom prst="rect">
            <a:avLst/>
          </a:prstGeom>
          <a:noFill/>
        </p:spPr>
        <p:txBody>
          <a:bodyPr wrap="square">
            <a:spAutoFit/>
          </a:bodyPr>
          <a:lstStyle/>
          <a:p>
            <a:pPr algn="ctr"/>
            <a:r>
              <a:rPr lang="es-CO"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Imagen 7. Establecimiento, Café San Isidro</a:t>
            </a:r>
            <a:endParaRPr lang="es-CO" sz="1400" dirty="0"/>
          </a:p>
        </p:txBody>
      </p:sp>
      <p:pic>
        <p:nvPicPr>
          <p:cNvPr id="12" name="Imagen 11" descr="Kits de bioseguridad en Apulo – Cámara de Comercio de Girardot, Alto  Magdalena y Tequendama">
            <a:extLst>
              <a:ext uri="{FF2B5EF4-FFF2-40B4-BE49-F238E27FC236}">
                <a16:creationId xmlns:a16="http://schemas.microsoft.com/office/drawing/2014/main" id="{5A0614AD-DB9F-AF45-F49E-09D6F0D627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1374" y="4937071"/>
            <a:ext cx="2001131" cy="1142345"/>
          </a:xfrm>
          <a:prstGeom prst="rect">
            <a:avLst/>
          </a:prstGeom>
          <a:noFill/>
          <a:ln>
            <a:noFill/>
          </a:ln>
        </p:spPr>
      </p:pic>
      <p:sp>
        <p:nvSpPr>
          <p:cNvPr id="14" name="CuadroTexto 13">
            <a:extLst>
              <a:ext uri="{FF2B5EF4-FFF2-40B4-BE49-F238E27FC236}">
                <a16:creationId xmlns:a16="http://schemas.microsoft.com/office/drawing/2014/main" id="{20C47483-ED30-2134-1269-D1BED795D2E1}"/>
              </a:ext>
            </a:extLst>
          </p:cNvPr>
          <p:cNvSpPr txBox="1"/>
          <p:nvPr/>
        </p:nvSpPr>
        <p:spPr>
          <a:xfrm>
            <a:off x="3346352" y="6126514"/>
            <a:ext cx="3492305" cy="307777"/>
          </a:xfrm>
          <a:prstGeom prst="rect">
            <a:avLst/>
          </a:prstGeom>
          <a:noFill/>
        </p:spPr>
        <p:txBody>
          <a:bodyPr wrap="square">
            <a:spAutoFit/>
          </a:bodyPr>
          <a:lstStyle/>
          <a:p>
            <a:pPr>
              <a:spcAft>
                <a:spcPts val="1000"/>
              </a:spcAft>
            </a:pPr>
            <a:r>
              <a:rPr lang="es-CO"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Imagen 6. Droguerías</a:t>
            </a:r>
            <a:endParaRPr lang="es-CO"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Conector recto 15">
            <a:extLst>
              <a:ext uri="{FF2B5EF4-FFF2-40B4-BE49-F238E27FC236}">
                <a16:creationId xmlns:a16="http://schemas.microsoft.com/office/drawing/2014/main" id="{F9A0850C-73EC-D9F3-9107-68DAB25EB0A0}"/>
              </a:ext>
            </a:extLst>
          </p:cNvPr>
          <p:cNvCxnSpPr/>
          <p:nvPr/>
        </p:nvCxnSpPr>
        <p:spPr>
          <a:xfrm>
            <a:off x="6096000" y="211015"/>
            <a:ext cx="0" cy="28627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E7CB2A2F-72C6-70D2-24EE-16726164D262}"/>
              </a:ext>
            </a:extLst>
          </p:cNvPr>
          <p:cNvCxnSpPr/>
          <p:nvPr/>
        </p:nvCxnSpPr>
        <p:spPr>
          <a:xfrm>
            <a:off x="6112412" y="3549781"/>
            <a:ext cx="0" cy="28627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68A34C70-D312-4F63-0F2F-286572DFBDF6}"/>
              </a:ext>
            </a:extLst>
          </p:cNvPr>
          <p:cNvSpPr/>
          <p:nvPr/>
        </p:nvSpPr>
        <p:spPr>
          <a:xfrm>
            <a:off x="5992256" y="3120889"/>
            <a:ext cx="207487" cy="307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D4200FA0-6DE6-D6C5-D376-31923A8455CB}"/>
              </a:ext>
            </a:extLst>
          </p:cNvPr>
          <p:cNvSpPr/>
          <p:nvPr/>
        </p:nvSpPr>
        <p:spPr>
          <a:xfrm>
            <a:off x="7537938" y="211015"/>
            <a:ext cx="2658794" cy="5627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3200" dirty="0">
                <a:latin typeface="+mj-lt"/>
              </a:rPr>
              <a:t>TURISMO</a:t>
            </a:r>
          </a:p>
        </p:txBody>
      </p:sp>
      <p:sp>
        <p:nvSpPr>
          <p:cNvPr id="20" name="Flecha: hacia abajo 19">
            <a:extLst>
              <a:ext uri="{FF2B5EF4-FFF2-40B4-BE49-F238E27FC236}">
                <a16:creationId xmlns:a16="http://schemas.microsoft.com/office/drawing/2014/main" id="{2A057ED8-CF9C-E920-A48E-608BFD111D24}"/>
              </a:ext>
            </a:extLst>
          </p:cNvPr>
          <p:cNvSpPr/>
          <p:nvPr/>
        </p:nvSpPr>
        <p:spPr>
          <a:xfrm>
            <a:off x="8624372" y="844222"/>
            <a:ext cx="485335" cy="22508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0995D9FB-892B-4D4F-7647-FA77924C6258}"/>
              </a:ext>
            </a:extLst>
          </p:cNvPr>
          <p:cNvSpPr/>
          <p:nvPr/>
        </p:nvSpPr>
        <p:spPr>
          <a:xfrm>
            <a:off x="6185095" y="1154649"/>
            <a:ext cx="5423691" cy="11486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El municipio de Apulo tiene varios atractivos turísticos que hacen que en épocas de vacaciones y para sus ferias y fiestas, sea visitado por personas de diferentes municipios dejando al municipio una buena economía.</a:t>
            </a:r>
            <a:endParaRPr lang="es-CO" sz="1600" dirty="0">
              <a:latin typeface="+mj-lt"/>
            </a:endParaRPr>
          </a:p>
        </p:txBody>
      </p:sp>
      <p:sp>
        <p:nvSpPr>
          <p:cNvPr id="22" name="Flecha: hacia abajo 21">
            <a:extLst>
              <a:ext uri="{FF2B5EF4-FFF2-40B4-BE49-F238E27FC236}">
                <a16:creationId xmlns:a16="http://schemas.microsoft.com/office/drawing/2014/main" id="{8DBB8BC0-4450-AB32-5566-A2AC9BA361E3}"/>
              </a:ext>
            </a:extLst>
          </p:cNvPr>
          <p:cNvSpPr/>
          <p:nvPr/>
        </p:nvSpPr>
        <p:spPr>
          <a:xfrm>
            <a:off x="8654272" y="2321646"/>
            <a:ext cx="485335" cy="225081"/>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dirty="0"/>
          </a:p>
        </p:txBody>
      </p:sp>
      <p:sp>
        <p:nvSpPr>
          <p:cNvPr id="24" name="Rectángulo: esquinas redondeadas 23">
            <a:extLst>
              <a:ext uri="{FF2B5EF4-FFF2-40B4-BE49-F238E27FC236}">
                <a16:creationId xmlns:a16="http://schemas.microsoft.com/office/drawing/2014/main" id="{712AF640-3339-4E04-6101-9E3070E0D113}"/>
              </a:ext>
            </a:extLst>
          </p:cNvPr>
          <p:cNvSpPr/>
          <p:nvPr/>
        </p:nvSpPr>
        <p:spPr>
          <a:xfrm>
            <a:off x="6332069" y="2614631"/>
            <a:ext cx="5267467" cy="9351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Apulo cuenta con sitios turísticos como el Cerro </a:t>
            </a:r>
            <a:r>
              <a:rPr lang="es-CO" sz="1600" dirty="0" err="1">
                <a:effectLst/>
                <a:latin typeface="Calibri" panose="020F0502020204030204" pitchFamily="34" charset="0"/>
                <a:ea typeface="Calibri" panose="020F0502020204030204" pitchFamily="34" charset="0"/>
                <a:cs typeface="Times New Roman" panose="02020603050405020304" pitchFamily="18" charset="0"/>
              </a:rPr>
              <a:t>Guacana</a:t>
            </a:r>
            <a:r>
              <a:rPr lang="es-CO" sz="1600" dirty="0">
                <a:effectLst/>
                <a:latin typeface="Calibri" panose="020F0502020204030204" pitchFamily="34" charset="0"/>
                <a:ea typeface="Calibri" panose="020F0502020204030204" pitchFamily="34" charset="0"/>
                <a:cs typeface="Times New Roman" panose="02020603050405020304" pitchFamily="18" charset="0"/>
              </a:rPr>
              <a:t> que brinda una vista completa del municipio, las cuevas, La Laguna Salcedo, Fincas que ofrecen sus productos agrícolas y demás servicios.</a:t>
            </a:r>
            <a:endParaRPr lang="es-CO" sz="1600" dirty="0"/>
          </a:p>
        </p:txBody>
      </p:sp>
      <p:sp>
        <p:nvSpPr>
          <p:cNvPr id="25" name="Flecha: hacia abajo 24">
            <a:extLst>
              <a:ext uri="{FF2B5EF4-FFF2-40B4-BE49-F238E27FC236}">
                <a16:creationId xmlns:a16="http://schemas.microsoft.com/office/drawing/2014/main" id="{2919BF0A-A469-ACD3-F856-BCFF79B637CD}"/>
              </a:ext>
            </a:extLst>
          </p:cNvPr>
          <p:cNvSpPr/>
          <p:nvPr/>
        </p:nvSpPr>
        <p:spPr>
          <a:xfrm>
            <a:off x="8723138" y="3667704"/>
            <a:ext cx="485328" cy="1486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73441F31-C39C-153E-BEE7-86498B000256}"/>
              </a:ext>
            </a:extLst>
          </p:cNvPr>
          <p:cNvSpPr/>
          <p:nvPr/>
        </p:nvSpPr>
        <p:spPr>
          <a:xfrm>
            <a:off x="6319909" y="3876158"/>
            <a:ext cx="5423685" cy="8720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r>
              <a:rPr lang="es-CO" sz="1600" dirty="0">
                <a:effectLst/>
                <a:latin typeface="Calibri" panose="020F0502020204030204" pitchFamily="34" charset="0"/>
                <a:ea typeface="Calibri" panose="020F0502020204030204" pitchFamily="34" charset="0"/>
                <a:cs typeface="Times New Roman" panose="02020603050405020304" pitchFamily="18" charset="0"/>
              </a:rPr>
              <a:t>Emprendimientos como Café San Isidro entre otros, cafeterías, restaurantes, establecimientos de comidas rápidas, hospedaje, piscinas y las tradicionales ferias y fiestas. </a:t>
            </a:r>
          </a:p>
          <a:p>
            <a:r>
              <a:rPr lang="es-C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8" name="Rectángulo: esquinas redondeadas 27">
            <a:extLst>
              <a:ext uri="{FF2B5EF4-FFF2-40B4-BE49-F238E27FC236}">
                <a16:creationId xmlns:a16="http://schemas.microsoft.com/office/drawing/2014/main" id="{0F3148BD-461B-E52C-A832-3CEB145C2C32}"/>
              </a:ext>
            </a:extLst>
          </p:cNvPr>
          <p:cNvSpPr/>
          <p:nvPr/>
        </p:nvSpPr>
        <p:spPr>
          <a:xfrm>
            <a:off x="6257766" y="4913649"/>
            <a:ext cx="5625320" cy="12800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b="1" dirty="0">
                <a:effectLst/>
                <a:latin typeface="Calibri" panose="020F0502020204030204" pitchFamily="34" charset="0"/>
                <a:ea typeface="Calibri" panose="020F0502020204030204" pitchFamily="34" charset="0"/>
                <a:cs typeface="Times New Roman" panose="02020603050405020304" pitchFamily="18" charset="0"/>
              </a:rPr>
              <a:t>LA PROBLEMÁTICA AMBIENTAL:</a:t>
            </a:r>
          </a:p>
          <a:p>
            <a:r>
              <a:rPr lang="es-CO" sz="1600" dirty="0">
                <a:effectLst/>
                <a:latin typeface="Calibri" panose="020F0502020204030204" pitchFamily="34" charset="0"/>
                <a:ea typeface="Calibri" panose="020F0502020204030204" pitchFamily="34" charset="0"/>
                <a:cs typeface="Times New Roman" panose="02020603050405020304" pitchFamily="18" charset="0"/>
              </a:rPr>
              <a:t> causada por el turismo se centra principalmente en la mala disposición de los residuos sólidos en las carreteras, senderos y olilla de los ríos y quebradas donde muchas veces llegan a las fuentes hídricas causando contaminación.</a:t>
            </a:r>
          </a:p>
        </p:txBody>
      </p:sp>
    </p:spTree>
    <p:extLst>
      <p:ext uri="{BB962C8B-B14F-4D97-AF65-F5344CB8AC3E}">
        <p14:creationId xmlns:p14="http://schemas.microsoft.com/office/powerpoint/2010/main" val="16955591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4304A397-7E1F-E797-E0D5-904C1092659D}"/>
              </a:ext>
            </a:extLst>
          </p:cNvPr>
          <p:cNvSpPr/>
          <p:nvPr/>
        </p:nvSpPr>
        <p:spPr>
          <a:xfrm>
            <a:off x="1716549" y="480644"/>
            <a:ext cx="2686929" cy="5908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3200" dirty="0">
                <a:latin typeface="+mj-lt"/>
              </a:rPr>
              <a:t>CESTERIA</a:t>
            </a:r>
          </a:p>
        </p:txBody>
      </p:sp>
      <p:sp>
        <p:nvSpPr>
          <p:cNvPr id="3" name="Flecha: hacia abajo 2">
            <a:extLst>
              <a:ext uri="{FF2B5EF4-FFF2-40B4-BE49-F238E27FC236}">
                <a16:creationId xmlns:a16="http://schemas.microsoft.com/office/drawing/2014/main" id="{8FCB908D-05AC-36BF-3B54-2DA4188E0CBD}"/>
              </a:ext>
            </a:extLst>
          </p:cNvPr>
          <p:cNvSpPr/>
          <p:nvPr/>
        </p:nvSpPr>
        <p:spPr>
          <a:xfrm>
            <a:off x="2904946" y="1193410"/>
            <a:ext cx="407963" cy="140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E52784F2-8612-FAE0-D925-B2CBF5C032A0}"/>
              </a:ext>
            </a:extLst>
          </p:cNvPr>
          <p:cNvSpPr/>
          <p:nvPr/>
        </p:nvSpPr>
        <p:spPr>
          <a:xfrm>
            <a:off x="1280449" y="1409185"/>
            <a:ext cx="3559128" cy="7455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El municipio de Apulo es conocida por ser un pueblo cestero.</a:t>
            </a:r>
            <a:endParaRPr lang="es-CO" sz="1600" dirty="0">
              <a:latin typeface="+mj-lt"/>
            </a:endParaRPr>
          </a:p>
        </p:txBody>
      </p:sp>
      <p:sp>
        <p:nvSpPr>
          <p:cNvPr id="5" name="Flecha: hacia abajo 4">
            <a:extLst>
              <a:ext uri="{FF2B5EF4-FFF2-40B4-BE49-F238E27FC236}">
                <a16:creationId xmlns:a16="http://schemas.microsoft.com/office/drawing/2014/main" id="{1F32D6F9-4B74-BF8C-1AB0-E18071C34CD4}"/>
              </a:ext>
            </a:extLst>
          </p:cNvPr>
          <p:cNvSpPr/>
          <p:nvPr/>
        </p:nvSpPr>
        <p:spPr>
          <a:xfrm>
            <a:off x="2856031" y="2293038"/>
            <a:ext cx="407963" cy="19694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7399625B-8683-9443-475B-C1C528DAEAF6}"/>
              </a:ext>
            </a:extLst>
          </p:cNvPr>
          <p:cNvSpPr/>
          <p:nvPr/>
        </p:nvSpPr>
        <p:spPr>
          <a:xfrm>
            <a:off x="1041588" y="2682174"/>
            <a:ext cx="3896752" cy="7455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S</a:t>
            </a:r>
            <a:r>
              <a:rPr lang="es-CO" sz="1600" dirty="0">
                <a:effectLst/>
                <a:latin typeface="Calibri" panose="020F0502020204030204" pitchFamily="34" charset="0"/>
                <a:ea typeface="Calibri" panose="020F0502020204030204" pitchFamily="34" charset="0"/>
                <a:cs typeface="Times New Roman" panose="02020603050405020304" pitchFamily="18" charset="0"/>
              </a:rPr>
              <a:t>e presenta una comunidad grande de cesteros que habitan en las orillas del rio Bogotá y el barrio Gaitán. </a:t>
            </a:r>
          </a:p>
          <a:p>
            <a:pPr algn="ctr"/>
            <a:endParaRPr lang="es-CO" sz="1600" dirty="0">
              <a:latin typeface="+mj-lt"/>
            </a:endParaRPr>
          </a:p>
        </p:txBody>
      </p:sp>
      <p:pic>
        <p:nvPicPr>
          <p:cNvPr id="7" name="Imagen 6">
            <a:extLst>
              <a:ext uri="{FF2B5EF4-FFF2-40B4-BE49-F238E27FC236}">
                <a16:creationId xmlns:a16="http://schemas.microsoft.com/office/drawing/2014/main" id="{C0492721-0831-C17E-109F-32B62C2D31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8556" y="3678861"/>
            <a:ext cx="3192780" cy="2393950"/>
          </a:xfrm>
          <a:prstGeom prst="rect">
            <a:avLst/>
          </a:prstGeom>
          <a:ln>
            <a:noFill/>
          </a:ln>
          <a:effectLst>
            <a:softEdge rad="112500"/>
          </a:effectLst>
        </p:spPr>
      </p:pic>
      <p:cxnSp>
        <p:nvCxnSpPr>
          <p:cNvPr id="9" name="Conector recto 8">
            <a:extLst>
              <a:ext uri="{FF2B5EF4-FFF2-40B4-BE49-F238E27FC236}">
                <a16:creationId xmlns:a16="http://schemas.microsoft.com/office/drawing/2014/main" id="{CD687BE6-3AB4-5A3C-9D6B-5E1805B5C4AF}"/>
              </a:ext>
            </a:extLst>
          </p:cNvPr>
          <p:cNvCxnSpPr/>
          <p:nvPr/>
        </p:nvCxnSpPr>
        <p:spPr>
          <a:xfrm>
            <a:off x="5588389" y="332351"/>
            <a:ext cx="0" cy="2841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33921FFE-42B2-ECB6-ECC3-3BDFA36E5333}"/>
              </a:ext>
            </a:extLst>
          </p:cNvPr>
          <p:cNvCxnSpPr/>
          <p:nvPr/>
        </p:nvCxnSpPr>
        <p:spPr>
          <a:xfrm>
            <a:off x="5588389" y="3765460"/>
            <a:ext cx="0" cy="2841673"/>
          </a:xfrm>
          <a:prstGeom prst="line">
            <a:avLst/>
          </a:prstGeom>
        </p:spPr>
        <p:style>
          <a:lnRef idx="1">
            <a:schemeClr val="accent1"/>
          </a:lnRef>
          <a:fillRef idx="0">
            <a:schemeClr val="accent1"/>
          </a:fillRef>
          <a:effectRef idx="0">
            <a:schemeClr val="accent1"/>
          </a:effectRef>
          <a:fontRef idx="minor">
            <a:schemeClr val="tx1"/>
          </a:fontRef>
        </p:style>
      </p:cxnSp>
      <p:sp>
        <p:nvSpPr>
          <p:cNvPr id="11" name="Elipse 10">
            <a:extLst>
              <a:ext uri="{FF2B5EF4-FFF2-40B4-BE49-F238E27FC236}">
                <a16:creationId xmlns:a16="http://schemas.microsoft.com/office/drawing/2014/main" id="{77669365-EE99-09AE-9BC9-38279D4171FD}"/>
              </a:ext>
            </a:extLst>
          </p:cNvPr>
          <p:cNvSpPr/>
          <p:nvPr/>
        </p:nvSpPr>
        <p:spPr>
          <a:xfrm>
            <a:off x="5452991" y="3306067"/>
            <a:ext cx="218051" cy="196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E130BEC3-5C67-D2A6-503E-4270D0FFE2CC}"/>
              </a:ext>
            </a:extLst>
          </p:cNvPr>
          <p:cNvSpPr/>
          <p:nvPr/>
        </p:nvSpPr>
        <p:spPr>
          <a:xfrm>
            <a:off x="6639960" y="333813"/>
            <a:ext cx="2686929" cy="5908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3200" dirty="0">
                <a:latin typeface="+mj-lt"/>
              </a:rPr>
              <a:t>TRANSPORTE</a:t>
            </a:r>
          </a:p>
        </p:txBody>
      </p:sp>
      <p:sp>
        <p:nvSpPr>
          <p:cNvPr id="13" name="Flecha: hacia abajo 12">
            <a:extLst>
              <a:ext uri="{FF2B5EF4-FFF2-40B4-BE49-F238E27FC236}">
                <a16:creationId xmlns:a16="http://schemas.microsoft.com/office/drawing/2014/main" id="{71A6AF5D-107D-19EF-4E0C-E09FEF386486}"/>
              </a:ext>
            </a:extLst>
          </p:cNvPr>
          <p:cNvSpPr/>
          <p:nvPr/>
        </p:nvSpPr>
        <p:spPr>
          <a:xfrm>
            <a:off x="7814609" y="983273"/>
            <a:ext cx="407963" cy="222154"/>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B6527A26-BECE-13AC-22C0-1B1416385E2A}"/>
              </a:ext>
            </a:extLst>
          </p:cNvPr>
          <p:cNvSpPr/>
          <p:nvPr/>
        </p:nvSpPr>
        <p:spPr>
          <a:xfrm>
            <a:off x="5806440" y="1289543"/>
            <a:ext cx="4761912" cy="7455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Actualmente en el municipio de Apulo en tema de transporte, se conoce los moto carros o toritos como la mayoría los conocen. </a:t>
            </a:r>
            <a:endParaRPr lang="es-CO" sz="1600" dirty="0">
              <a:latin typeface="+mj-lt"/>
            </a:endParaRPr>
          </a:p>
        </p:txBody>
      </p:sp>
      <p:sp>
        <p:nvSpPr>
          <p:cNvPr id="15" name="Flecha: hacia abajo 14">
            <a:extLst>
              <a:ext uri="{FF2B5EF4-FFF2-40B4-BE49-F238E27FC236}">
                <a16:creationId xmlns:a16="http://schemas.microsoft.com/office/drawing/2014/main" id="{F4DF65BE-908C-17FB-CBF8-6BE320D60456}"/>
              </a:ext>
            </a:extLst>
          </p:cNvPr>
          <p:cNvSpPr/>
          <p:nvPr/>
        </p:nvSpPr>
        <p:spPr>
          <a:xfrm>
            <a:off x="7814609" y="2092053"/>
            <a:ext cx="407963" cy="140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29C20ABF-DCE2-B889-709E-F2C476BD315F}"/>
              </a:ext>
            </a:extLst>
          </p:cNvPr>
          <p:cNvSpPr/>
          <p:nvPr/>
        </p:nvSpPr>
        <p:spPr>
          <a:xfrm>
            <a:off x="5841616" y="2314796"/>
            <a:ext cx="4761912" cy="7455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latin typeface="Calibri" panose="020F0502020204030204" pitchFamily="34" charset="0"/>
                <a:ea typeface="Calibri" panose="020F0502020204030204" pitchFamily="34" charset="0"/>
                <a:cs typeface="Times New Roman" panose="02020603050405020304" pitchFamily="18" charset="0"/>
              </a:rPr>
              <a:t>E</a:t>
            </a:r>
            <a:r>
              <a:rPr lang="es-CO" sz="1600" dirty="0">
                <a:effectLst/>
                <a:latin typeface="Calibri" panose="020F0502020204030204" pitchFamily="34" charset="0"/>
                <a:ea typeface="Calibri" panose="020F0502020204030204" pitchFamily="34" charset="0"/>
                <a:cs typeface="Times New Roman" panose="02020603050405020304" pitchFamily="18" charset="0"/>
              </a:rPr>
              <a:t>s un medio de transporte que usan los habitantes para trasladarse dentro del municipio.</a:t>
            </a:r>
          </a:p>
          <a:p>
            <a:pPr algn="ctr"/>
            <a:endParaRPr lang="es-CO" sz="1600" dirty="0">
              <a:latin typeface="+mj-lt"/>
            </a:endParaRPr>
          </a:p>
        </p:txBody>
      </p:sp>
      <p:sp>
        <p:nvSpPr>
          <p:cNvPr id="17" name="Flecha: hacia abajo 16">
            <a:extLst>
              <a:ext uri="{FF2B5EF4-FFF2-40B4-BE49-F238E27FC236}">
                <a16:creationId xmlns:a16="http://schemas.microsoft.com/office/drawing/2014/main" id="{138C6660-E912-5BFD-7F5C-7BD687381FCD}"/>
              </a:ext>
            </a:extLst>
          </p:cNvPr>
          <p:cNvSpPr/>
          <p:nvPr/>
        </p:nvSpPr>
        <p:spPr>
          <a:xfrm>
            <a:off x="7814625" y="3102953"/>
            <a:ext cx="407963" cy="142143"/>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BE9D806B-9294-20BE-29EC-016FABD4A907}"/>
              </a:ext>
            </a:extLst>
          </p:cNvPr>
          <p:cNvSpPr/>
          <p:nvPr/>
        </p:nvSpPr>
        <p:spPr>
          <a:xfrm>
            <a:off x="5841616" y="3306067"/>
            <a:ext cx="4761912" cy="7455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1600" dirty="0">
                <a:effectLst/>
                <a:latin typeface="Calibri" panose="020F0502020204030204" pitchFamily="34" charset="0"/>
                <a:ea typeface="Calibri" panose="020F0502020204030204" pitchFamily="34" charset="0"/>
                <a:cs typeface="Times New Roman" panose="02020603050405020304" pitchFamily="18" charset="0"/>
              </a:rPr>
              <a:t>El transporte para las veredas es más difícil por lo que cada 2 horas se hace ruta para transportar a los que viven lejos del casco urbano.</a:t>
            </a:r>
          </a:p>
          <a:p>
            <a:pPr algn="ctr"/>
            <a:endParaRPr lang="es-CO" sz="1600" dirty="0">
              <a:latin typeface="+mj-lt"/>
            </a:endParaRPr>
          </a:p>
        </p:txBody>
      </p:sp>
      <p:pic>
        <p:nvPicPr>
          <p:cNvPr id="19" name="Imagen 18">
            <a:extLst>
              <a:ext uri="{FF2B5EF4-FFF2-40B4-BE49-F238E27FC236}">
                <a16:creationId xmlns:a16="http://schemas.microsoft.com/office/drawing/2014/main" id="{FE0128CF-EC6D-16AD-8233-5559A6584B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015" y="1606596"/>
            <a:ext cx="1406497" cy="1319483"/>
          </a:xfrm>
          <a:prstGeom prst="rect">
            <a:avLst/>
          </a:prstGeom>
          <a:ln>
            <a:noFill/>
          </a:ln>
          <a:effectLst>
            <a:softEdge rad="112500"/>
          </a:effectLst>
        </p:spPr>
      </p:pic>
      <p:sp>
        <p:nvSpPr>
          <p:cNvPr id="20" name="Rectángulo: esquinas redondeadas 19">
            <a:extLst>
              <a:ext uri="{FF2B5EF4-FFF2-40B4-BE49-F238E27FC236}">
                <a16:creationId xmlns:a16="http://schemas.microsoft.com/office/drawing/2014/main" id="{E0DF1C29-09AE-B0A9-EDF4-C42DABEA2053}"/>
              </a:ext>
            </a:extLst>
          </p:cNvPr>
          <p:cNvSpPr/>
          <p:nvPr/>
        </p:nvSpPr>
        <p:spPr>
          <a:xfrm>
            <a:off x="6322406" y="4486871"/>
            <a:ext cx="3800331" cy="5703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800" dirty="0">
                <a:latin typeface="+mj-lt"/>
              </a:rPr>
              <a:t>PROBLEMÁTICA AMBIENTAL</a:t>
            </a:r>
          </a:p>
        </p:txBody>
      </p:sp>
      <p:sp>
        <p:nvSpPr>
          <p:cNvPr id="21" name="Rectángulo: esquinas redondeadas 20">
            <a:extLst>
              <a:ext uri="{FF2B5EF4-FFF2-40B4-BE49-F238E27FC236}">
                <a16:creationId xmlns:a16="http://schemas.microsoft.com/office/drawing/2014/main" id="{5E995290-0538-CA0A-7500-7BA782F6F53E}"/>
              </a:ext>
            </a:extLst>
          </p:cNvPr>
          <p:cNvSpPr/>
          <p:nvPr/>
        </p:nvSpPr>
        <p:spPr>
          <a:xfrm>
            <a:off x="5806440" y="5568457"/>
            <a:ext cx="4862729" cy="1124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latin typeface="Calibri" panose="020F0502020204030204" pitchFamily="34" charset="0"/>
              <a:ea typeface="Calibri" panose="020F0502020204030204" pitchFamily="34" charset="0"/>
              <a:cs typeface="Times New Roman" panose="02020603050405020304" pitchFamily="18" charset="0"/>
            </a:endParaRPr>
          </a:p>
          <a:p>
            <a:r>
              <a:rPr lang="es-CO" sz="1600" dirty="0">
                <a:latin typeface="Calibri" panose="020F0502020204030204" pitchFamily="34" charset="0"/>
                <a:ea typeface="Calibri" panose="020F0502020204030204" pitchFamily="34" charset="0"/>
                <a:cs typeface="Times New Roman" panose="02020603050405020304" pitchFamily="18" charset="0"/>
              </a:rPr>
              <a:t>L</a:t>
            </a:r>
            <a:r>
              <a:rPr lang="es-CO" sz="1600" dirty="0">
                <a:effectLst/>
                <a:latin typeface="Calibri" panose="020F0502020204030204" pitchFamily="34" charset="0"/>
                <a:ea typeface="Calibri" panose="020F0502020204030204" pitchFamily="34" charset="0"/>
                <a:cs typeface="Times New Roman" panose="02020603050405020304" pitchFamily="18" charset="0"/>
              </a:rPr>
              <a:t>a problemática ambiental asociada al desarrollo de las principales actividades económicas del municipio de Apulo, corresponde a la deforestación para la aplicación de cultivos y establecimientos de ganadería.</a:t>
            </a:r>
          </a:p>
          <a:p>
            <a:pPr algn="ctr"/>
            <a:r>
              <a:rPr lang="es-CO"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1600" dirty="0">
              <a:latin typeface="+mj-lt"/>
            </a:endParaRPr>
          </a:p>
        </p:txBody>
      </p:sp>
      <p:sp>
        <p:nvSpPr>
          <p:cNvPr id="22" name="Flecha: hacia abajo 21">
            <a:extLst>
              <a:ext uri="{FF2B5EF4-FFF2-40B4-BE49-F238E27FC236}">
                <a16:creationId xmlns:a16="http://schemas.microsoft.com/office/drawing/2014/main" id="{DA2E7AC8-718E-0587-5ACC-C792E0A8BF91}"/>
              </a:ext>
            </a:extLst>
          </p:cNvPr>
          <p:cNvSpPr/>
          <p:nvPr/>
        </p:nvSpPr>
        <p:spPr>
          <a:xfrm>
            <a:off x="7998792" y="5186296"/>
            <a:ext cx="407963" cy="222154"/>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cxnSp>
        <p:nvCxnSpPr>
          <p:cNvPr id="26" name="Conector recto 25">
            <a:extLst>
              <a:ext uri="{FF2B5EF4-FFF2-40B4-BE49-F238E27FC236}">
                <a16:creationId xmlns:a16="http://schemas.microsoft.com/office/drawing/2014/main" id="{84BE4798-EE21-2793-E22A-74FF5FE3A816}"/>
              </a:ext>
            </a:extLst>
          </p:cNvPr>
          <p:cNvCxnSpPr/>
          <p:nvPr/>
        </p:nvCxnSpPr>
        <p:spPr>
          <a:xfrm>
            <a:off x="5671042" y="4290646"/>
            <a:ext cx="630056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8980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E12A5-84D3-F351-F9EF-541D3446D3C2}"/>
              </a:ext>
            </a:extLst>
          </p:cNvPr>
          <p:cNvSpPr>
            <a:spLocks noGrp="1"/>
          </p:cNvSpPr>
          <p:nvPr>
            <p:ph type="ctrTitle"/>
          </p:nvPr>
        </p:nvSpPr>
        <p:spPr/>
        <p:txBody>
          <a:bodyPr>
            <a:normAutofit fontScale="90000"/>
          </a:bodyPr>
          <a:lstStyle/>
          <a:p>
            <a:r>
              <a:rPr lang="es-MX" sz="4900" b="1" i="0" dirty="0">
                <a:solidFill>
                  <a:srgbClr val="3A454B"/>
                </a:solidFill>
                <a:effectLst/>
              </a:rPr>
              <a:t>SISTEMA ADMINISTRATIVO Y DE GESTION AMBIENTAL EN EL MUNICIPIO</a:t>
            </a:r>
            <a:br>
              <a:rPr lang="es-MX" b="1" i="0" dirty="0">
                <a:solidFill>
                  <a:srgbClr val="3A454B"/>
                </a:solidFill>
                <a:effectLst/>
                <a:latin typeface="Roboto" panose="02000000000000000000" pitchFamily="2" charset="0"/>
              </a:rPr>
            </a:br>
            <a:endParaRPr lang="es-CO" dirty="0"/>
          </a:p>
        </p:txBody>
      </p:sp>
      <p:sp>
        <p:nvSpPr>
          <p:cNvPr id="3" name="Marcador de contenido 2">
            <a:extLst>
              <a:ext uri="{FF2B5EF4-FFF2-40B4-BE49-F238E27FC236}">
                <a16:creationId xmlns:a16="http://schemas.microsoft.com/office/drawing/2014/main" id="{F177DCE5-5E17-64C9-B728-39BB92E2BFBB}"/>
              </a:ext>
            </a:extLst>
          </p:cNvPr>
          <p:cNvSpPr>
            <a:spLocks noGrp="1"/>
          </p:cNvSpPr>
          <p:nvPr>
            <p:ph type="subTitle" idx="1"/>
          </p:nvPr>
        </p:nvSpPr>
        <p:spPr/>
        <p:txBody>
          <a:bodyPr/>
          <a:lstStyle/>
          <a:p>
            <a:endParaRPr lang="es-MX" dirty="0"/>
          </a:p>
          <a:p>
            <a:endParaRPr lang="es-CO" dirty="0"/>
          </a:p>
        </p:txBody>
      </p:sp>
      <p:sp>
        <p:nvSpPr>
          <p:cNvPr id="5" name="CuadroTexto 4">
            <a:extLst>
              <a:ext uri="{FF2B5EF4-FFF2-40B4-BE49-F238E27FC236}">
                <a16:creationId xmlns:a16="http://schemas.microsoft.com/office/drawing/2014/main" id="{F567B302-3F93-888D-E2C5-7579D991F781}"/>
              </a:ext>
            </a:extLst>
          </p:cNvPr>
          <p:cNvSpPr txBox="1"/>
          <p:nvPr/>
        </p:nvSpPr>
        <p:spPr>
          <a:xfrm>
            <a:off x="3574472" y="4389120"/>
            <a:ext cx="6096000" cy="369332"/>
          </a:xfrm>
          <a:prstGeom prst="rect">
            <a:avLst/>
          </a:prstGeom>
          <a:noFill/>
        </p:spPr>
        <p:txBody>
          <a:bodyPr wrap="square">
            <a:spAutoFit/>
          </a:bodyPr>
          <a:lstStyle/>
          <a:p>
            <a:pPr algn="r"/>
            <a:r>
              <a:rPr lang="es-MX" b="1" dirty="0"/>
              <a:t>ALCALDIA DE APULO-CUNDINAMARCA</a:t>
            </a:r>
            <a:endParaRPr lang="es-CO" b="1" dirty="0"/>
          </a:p>
        </p:txBody>
      </p:sp>
    </p:spTree>
    <p:extLst>
      <p:ext uri="{BB962C8B-B14F-4D97-AF65-F5344CB8AC3E}">
        <p14:creationId xmlns:p14="http://schemas.microsoft.com/office/powerpoint/2010/main" val="21776969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917015CA-F873-0C85-1C8B-DB1A58E3BADC}"/>
              </a:ext>
            </a:extLst>
          </p:cNvPr>
          <p:cNvSpPr/>
          <p:nvPr/>
        </p:nvSpPr>
        <p:spPr>
          <a:xfrm>
            <a:off x="1791286" y="136013"/>
            <a:ext cx="8609428" cy="6236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3200" dirty="0">
                <a:latin typeface="+mj-lt"/>
              </a:rPr>
              <a:t>ESTRUCTURA ADMINISTRATIVA AMBIENTAL</a:t>
            </a:r>
            <a:endParaRPr lang="es-CO" sz="3200" dirty="0">
              <a:latin typeface="+mj-lt"/>
            </a:endParaRPr>
          </a:p>
        </p:txBody>
      </p:sp>
      <p:sp>
        <p:nvSpPr>
          <p:cNvPr id="5" name="Flecha: hacia abajo 4">
            <a:extLst>
              <a:ext uri="{FF2B5EF4-FFF2-40B4-BE49-F238E27FC236}">
                <a16:creationId xmlns:a16="http://schemas.microsoft.com/office/drawing/2014/main" id="{CD284015-0DC5-82D0-474A-82F485B75062}"/>
              </a:ext>
            </a:extLst>
          </p:cNvPr>
          <p:cNvSpPr/>
          <p:nvPr/>
        </p:nvSpPr>
        <p:spPr>
          <a:xfrm>
            <a:off x="5774788" y="801861"/>
            <a:ext cx="562708" cy="154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07C4B50-32CA-4622-BE2E-CE6A449E8B7D}"/>
              </a:ext>
            </a:extLst>
          </p:cNvPr>
          <p:cNvSpPr/>
          <p:nvPr/>
        </p:nvSpPr>
        <p:spPr>
          <a:xfrm>
            <a:off x="2131256" y="1022352"/>
            <a:ext cx="7976382" cy="7537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ct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s-CO" sz="1600" dirty="0">
                <a:effectLst/>
                <a:latin typeface="Arial" panose="020B0604020202020204" pitchFamily="34" charset="0"/>
                <a:ea typeface="Calibri" panose="020F0502020204030204" pitchFamily="34" charset="0"/>
                <a:cs typeface="Times New Roman" panose="02020603050405020304" pitchFamily="18" charset="0"/>
              </a:rPr>
              <a:t>Por medio del Acuerdo No. 005 de 2011 se aprueba por el concejo municipal por el cual se crea y articula el sistema de gestión ambiental al SIGAM del municipio de Apulo.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3200" dirty="0">
              <a:latin typeface="+mj-lt"/>
            </a:endParaRPr>
          </a:p>
        </p:txBody>
      </p:sp>
      <p:sp>
        <p:nvSpPr>
          <p:cNvPr id="7" name="Flecha: hacia abajo 6">
            <a:extLst>
              <a:ext uri="{FF2B5EF4-FFF2-40B4-BE49-F238E27FC236}">
                <a16:creationId xmlns:a16="http://schemas.microsoft.com/office/drawing/2014/main" id="{4F9708A1-D488-5741-D2DD-DF952189CD95}"/>
              </a:ext>
            </a:extLst>
          </p:cNvPr>
          <p:cNvSpPr/>
          <p:nvPr/>
        </p:nvSpPr>
        <p:spPr>
          <a:xfrm>
            <a:off x="5838093" y="1796447"/>
            <a:ext cx="562708" cy="14137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F37B3339-B38B-A3C1-0F7F-8CC50816A246}"/>
              </a:ext>
            </a:extLst>
          </p:cNvPr>
          <p:cNvSpPr/>
          <p:nvPr/>
        </p:nvSpPr>
        <p:spPr>
          <a:xfrm>
            <a:off x="1920240" y="2027487"/>
            <a:ext cx="8609427" cy="11940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ct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s-CO" sz="1600" dirty="0">
                <a:effectLst/>
                <a:latin typeface="Arial" panose="020B0604020202020204" pitchFamily="34" charset="0"/>
                <a:ea typeface="Calibri" panose="020F0502020204030204" pitchFamily="34" charset="0"/>
                <a:cs typeface="Times New Roman" panose="02020603050405020304" pitchFamily="18" charset="0"/>
              </a:rPr>
              <a:t>Objetivo: el presente acuerdo tiene por objeto la conservación, restauración y desarrollo de los bienes y servicios ambientales como mecanismo para mejorar la calidad de vida y satisfacer las necesidades de los actuales y futuros habitantes del Municipio de Apulo – Cundinamarca y propiciar la sensibilización, participación y gestión comunitaria entorno a la ejecución de la Política de Educación Ambiental y al Desarrollo.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sz="3200" dirty="0">
              <a:latin typeface="+mj-lt"/>
            </a:endParaRPr>
          </a:p>
        </p:txBody>
      </p:sp>
      <p:sp>
        <p:nvSpPr>
          <p:cNvPr id="9" name="Flecha: hacia abajo 8">
            <a:extLst>
              <a:ext uri="{FF2B5EF4-FFF2-40B4-BE49-F238E27FC236}">
                <a16:creationId xmlns:a16="http://schemas.microsoft.com/office/drawing/2014/main" id="{4DA27299-A8F7-E202-3DEA-8B0BD146694A}"/>
              </a:ext>
            </a:extLst>
          </p:cNvPr>
          <p:cNvSpPr/>
          <p:nvPr/>
        </p:nvSpPr>
        <p:spPr>
          <a:xfrm>
            <a:off x="5899053" y="3286643"/>
            <a:ext cx="562708" cy="28471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A3DFE8B6-EEF8-F2C7-4927-0BB9CBAA454C}"/>
              </a:ext>
            </a:extLst>
          </p:cNvPr>
          <p:cNvSpPr/>
          <p:nvPr/>
        </p:nvSpPr>
        <p:spPr>
          <a:xfrm>
            <a:off x="2131256" y="3571357"/>
            <a:ext cx="8317524" cy="8528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6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s-CO" sz="1600" dirty="0">
                <a:effectLst/>
                <a:latin typeface="Arial" panose="020B0604020202020204" pitchFamily="34" charset="0"/>
                <a:ea typeface="Calibri" panose="020F0502020204030204" pitchFamily="34" charset="0"/>
                <a:cs typeface="Times New Roman" panose="02020603050405020304" pitchFamily="18" charset="0"/>
              </a:rPr>
              <a:t>Definición: El Sistema de Gestión Ambiental de Apulo – Cundinamarca es el conjunto de orientaciones, normas, actividades, recursos, programas e instituciones que regulan y coordinan la gestión ambiental del municipio de Apulo -  Cundinamarca</a:t>
            </a:r>
            <a:r>
              <a:rPr lang="es-CO" sz="1800" dirty="0">
                <a:effectLst/>
                <a:latin typeface="Arial" panose="020B060402020202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CO" dirty="0"/>
          </a:p>
        </p:txBody>
      </p:sp>
      <p:pic>
        <p:nvPicPr>
          <p:cNvPr id="12" name="Imagen 11">
            <a:extLst>
              <a:ext uri="{FF2B5EF4-FFF2-40B4-BE49-F238E27FC236}">
                <a16:creationId xmlns:a16="http://schemas.microsoft.com/office/drawing/2014/main" id="{CCFAA26E-797A-2409-8C3A-9FC1ED191E46}"/>
              </a:ext>
            </a:extLst>
          </p:cNvPr>
          <p:cNvPicPr>
            <a:picLocks noChangeAspect="1"/>
          </p:cNvPicPr>
          <p:nvPr/>
        </p:nvPicPr>
        <p:blipFill rotWithShape="1">
          <a:blip r:embed="rId2"/>
          <a:srcRect l="27231" t="23988" r="22116" b="34761"/>
          <a:stretch/>
        </p:blipFill>
        <p:spPr>
          <a:xfrm>
            <a:off x="3305908" y="4424190"/>
            <a:ext cx="5416062" cy="2383176"/>
          </a:xfrm>
          <a:prstGeom prst="rect">
            <a:avLst/>
          </a:prstGeom>
          <a:ln>
            <a:noFill/>
          </a:ln>
          <a:effectLst>
            <a:softEdge rad="112500"/>
          </a:effectLst>
        </p:spPr>
      </p:pic>
    </p:spTree>
    <p:extLst>
      <p:ext uri="{BB962C8B-B14F-4D97-AF65-F5344CB8AC3E}">
        <p14:creationId xmlns:p14="http://schemas.microsoft.com/office/powerpoint/2010/main" val="5995934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9831D079-3BD6-16A6-C50D-877507F14270}"/>
              </a:ext>
            </a:extLst>
          </p:cNvPr>
          <p:cNvSpPr/>
          <p:nvPr/>
        </p:nvSpPr>
        <p:spPr>
          <a:xfrm>
            <a:off x="511126" y="282527"/>
            <a:ext cx="2897944" cy="6049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3200" dirty="0">
                <a:latin typeface="+mj-lt"/>
              </a:rPr>
              <a:t>DEPENDENCIA</a:t>
            </a:r>
          </a:p>
        </p:txBody>
      </p:sp>
      <p:sp>
        <p:nvSpPr>
          <p:cNvPr id="8" name="Rectángulo: esquinas redondeadas 7">
            <a:extLst>
              <a:ext uri="{FF2B5EF4-FFF2-40B4-BE49-F238E27FC236}">
                <a16:creationId xmlns:a16="http://schemas.microsoft.com/office/drawing/2014/main" id="{01D05C41-5A86-D51C-682C-173F65FDA378}"/>
              </a:ext>
            </a:extLst>
          </p:cNvPr>
          <p:cNvSpPr/>
          <p:nvPr/>
        </p:nvSpPr>
        <p:spPr>
          <a:xfrm>
            <a:off x="3535677" y="282526"/>
            <a:ext cx="5317587" cy="6049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b="1" dirty="0">
                <a:effectLst/>
                <a:latin typeface="+mj-lt"/>
                <a:ea typeface="Arial" panose="020B0604020202020204" pitchFamily="34" charset="0"/>
              </a:rPr>
              <a:t>FUNCIONES Y RESPONSABILIDADES AMBIENTALES POR DEPENDENCIA.</a:t>
            </a:r>
            <a:endParaRPr lang="es-CO" sz="2000" dirty="0">
              <a:latin typeface="+mj-lt"/>
            </a:endParaRPr>
          </a:p>
        </p:txBody>
      </p:sp>
      <p:sp>
        <p:nvSpPr>
          <p:cNvPr id="9" name="Rectángulo: esquinas redondeadas 8">
            <a:extLst>
              <a:ext uri="{FF2B5EF4-FFF2-40B4-BE49-F238E27FC236}">
                <a16:creationId xmlns:a16="http://schemas.microsoft.com/office/drawing/2014/main" id="{80D22A34-7CA9-0C02-135C-73F1B98C0CB5}"/>
              </a:ext>
            </a:extLst>
          </p:cNvPr>
          <p:cNvSpPr/>
          <p:nvPr/>
        </p:nvSpPr>
        <p:spPr>
          <a:xfrm>
            <a:off x="8979871" y="282526"/>
            <a:ext cx="2897944" cy="6049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latin typeface="+mj-lt"/>
                <a:ea typeface="Arial" panose="020B0604020202020204" pitchFamily="34" charset="0"/>
              </a:rPr>
              <a:t>CON EL APOYO DE</a:t>
            </a:r>
            <a:r>
              <a:rPr lang="es-CO" sz="1800" b="1" dirty="0">
                <a:effectLst/>
                <a:latin typeface="Arial" panose="020B0604020202020204" pitchFamily="34" charset="0"/>
                <a:ea typeface="Arial" panose="020B0604020202020204" pitchFamily="34" charset="0"/>
              </a:rPr>
              <a:t>:</a:t>
            </a:r>
            <a:endParaRPr lang="es-CO" dirty="0"/>
          </a:p>
        </p:txBody>
      </p:sp>
      <p:sp>
        <p:nvSpPr>
          <p:cNvPr id="10" name="Rectángulo: esquinas redondeadas 9">
            <a:extLst>
              <a:ext uri="{FF2B5EF4-FFF2-40B4-BE49-F238E27FC236}">
                <a16:creationId xmlns:a16="http://schemas.microsoft.com/office/drawing/2014/main" id="{C4AE97E8-F461-B8D8-E422-16E7520259AF}"/>
              </a:ext>
            </a:extLst>
          </p:cNvPr>
          <p:cNvSpPr/>
          <p:nvPr/>
        </p:nvSpPr>
        <p:spPr>
          <a:xfrm>
            <a:off x="689316" y="1213340"/>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Oficina de planeación y Obras Públicas.</a:t>
            </a:r>
            <a:endParaRPr lang="es-CO" sz="1600" dirty="0"/>
          </a:p>
        </p:txBody>
      </p:sp>
      <p:sp>
        <p:nvSpPr>
          <p:cNvPr id="14" name="Rectángulo: esquinas redondeadas 13">
            <a:extLst>
              <a:ext uri="{FF2B5EF4-FFF2-40B4-BE49-F238E27FC236}">
                <a16:creationId xmlns:a16="http://schemas.microsoft.com/office/drawing/2014/main" id="{54A7DA26-EB74-4A03-7E07-90951F4164DE}"/>
              </a:ext>
            </a:extLst>
          </p:cNvPr>
          <p:cNvSpPr/>
          <p:nvPr/>
        </p:nvSpPr>
        <p:spPr>
          <a:xfrm>
            <a:off x="689316" y="2304762"/>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Secretaria de Gobierno.</a:t>
            </a:r>
            <a:endParaRPr lang="es-CO" sz="1600" dirty="0"/>
          </a:p>
        </p:txBody>
      </p:sp>
      <p:sp>
        <p:nvSpPr>
          <p:cNvPr id="16" name="Rectángulo: esquinas redondeadas 15">
            <a:extLst>
              <a:ext uri="{FF2B5EF4-FFF2-40B4-BE49-F238E27FC236}">
                <a16:creationId xmlns:a16="http://schemas.microsoft.com/office/drawing/2014/main" id="{8847C6E4-B337-946B-BE2B-A40ED73E7122}"/>
              </a:ext>
            </a:extLst>
          </p:cNvPr>
          <p:cNvSpPr/>
          <p:nvPr/>
        </p:nvSpPr>
        <p:spPr>
          <a:xfrm>
            <a:off x="689316" y="4637651"/>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Unidad de Medio Ambiente (UMA)</a:t>
            </a:r>
            <a:endParaRPr lang="es-CO" sz="1600" dirty="0"/>
          </a:p>
        </p:txBody>
      </p:sp>
      <p:sp>
        <p:nvSpPr>
          <p:cNvPr id="17" name="Rectángulo: esquinas redondeadas 16">
            <a:extLst>
              <a:ext uri="{FF2B5EF4-FFF2-40B4-BE49-F238E27FC236}">
                <a16:creationId xmlns:a16="http://schemas.microsoft.com/office/drawing/2014/main" id="{17A268EE-6903-95B6-4E6A-F4D2B857A796}"/>
              </a:ext>
            </a:extLst>
          </p:cNvPr>
          <p:cNvSpPr/>
          <p:nvPr/>
        </p:nvSpPr>
        <p:spPr>
          <a:xfrm>
            <a:off x="689316" y="6243712"/>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Oficina de Servicios Públicos.</a:t>
            </a:r>
            <a:endParaRPr lang="es-CO" sz="1600" dirty="0"/>
          </a:p>
        </p:txBody>
      </p:sp>
      <p:sp>
        <p:nvSpPr>
          <p:cNvPr id="19" name="Rectángulo: esquinas redondeadas 18">
            <a:extLst>
              <a:ext uri="{FF2B5EF4-FFF2-40B4-BE49-F238E27FC236}">
                <a16:creationId xmlns:a16="http://schemas.microsoft.com/office/drawing/2014/main" id="{22C24222-B2A8-B6A0-AA03-FE64BBCB09BA}"/>
              </a:ext>
            </a:extLst>
          </p:cNvPr>
          <p:cNvSpPr/>
          <p:nvPr/>
        </p:nvSpPr>
        <p:spPr>
          <a:xfrm>
            <a:off x="689316" y="3359834"/>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Inspección de Policía.</a:t>
            </a:r>
            <a:endParaRPr lang="es-CO" sz="1600" dirty="0"/>
          </a:p>
        </p:txBody>
      </p:sp>
      <p:sp>
        <p:nvSpPr>
          <p:cNvPr id="20" name="Rectángulo: esquinas redondeadas 19">
            <a:extLst>
              <a:ext uri="{FF2B5EF4-FFF2-40B4-BE49-F238E27FC236}">
                <a16:creationId xmlns:a16="http://schemas.microsoft.com/office/drawing/2014/main" id="{3049A4A8-201F-3DD4-22A4-9A9A3BE7963D}"/>
              </a:ext>
            </a:extLst>
          </p:cNvPr>
          <p:cNvSpPr/>
          <p:nvPr/>
        </p:nvSpPr>
        <p:spPr>
          <a:xfrm>
            <a:off x="3535677" y="1001146"/>
            <a:ext cx="5317587" cy="9589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Incorporar consideraciones ambientales en los procesos de zonificación y reglamentación de los usos del suelo y del espacio público en el Municipio.</a:t>
            </a:r>
          </a:p>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Prevenir, controlar y compensar el impacto ambiental de los proyectos que se realicen.</a:t>
            </a:r>
            <a:endParaRPr lang="es-CO" sz="1200" dirty="0">
              <a:latin typeface="+mj-lt"/>
            </a:endParaRPr>
          </a:p>
        </p:txBody>
      </p:sp>
      <p:sp>
        <p:nvSpPr>
          <p:cNvPr id="22" name="Rectángulo: esquinas redondeadas 21">
            <a:extLst>
              <a:ext uri="{FF2B5EF4-FFF2-40B4-BE49-F238E27FC236}">
                <a16:creationId xmlns:a16="http://schemas.microsoft.com/office/drawing/2014/main" id="{C47F096F-6036-860F-B857-E1ED7555D33D}"/>
              </a:ext>
            </a:extLst>
          </p:cNvPr>
          <p:cNvSpPr/>
          <p:nvPr/>
        </p:nvSpPr>
        <p:spPr>
          <a:xfrm>
            <a:off x="3559125" y="2003477"/>
            <a:ext cx="5355103" cy="11031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Formular, dirigir y coordinar las políticas sobre atención y prevención de desastres.</a:t>
            </a:r>
          </a:p>
          <a:p>
            <a:pPr marL="171450" indent="-1714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Dirigir acciones policivas para prevenir y controlar el deterioro ambiental y la ocupación del espacio público, la contaminación por ruidos molestos, contaminación por gases tóxicos.</a:t>
            </a:r>
            <a:endParaRPr lang="es-CO" sz="1200" dirty="0">
              <a:latin typeface="+mj-lt"/>
            </a:endParaRPr>
          </a:p>
        </p:txBody>
      </p:sp>
      <p:sp>
        <p:nvSpPr>
          <p:cNvPr id="23" name="Rectángulo: esquinas redondeadas 22">
            <a:extLst>
              <a:ext uri="{FF2B5EF4-FFF2-40B4-BE49-F238E27FC236}">
                <a16:creationId xmlns:a16="http://schemas.microsoft.com/office/drawing/2014/main" id="{5234DBDD-C346-C465-1DCE-933EE98228CF}"/>
              </a:ext>
            </a:extLst>
          </p:cNvPr>
          <p:cNvSpPr/>
          <p:nvPr/>
        </p:nvSpPr>
        <p:spPr>
          <a:xfrm>
            <a:off x="3577882" y="3141784"/>
            <a:ext cx="5317587" cy="10210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Acciones policivas para prevenir y controlar el deterioro ambiental y la ocupación del espacio público, la contaminación por ruidos molestos, contaminación por gases tóxicos y otras emanaciones que no sean producidas por automóviles y vehículos, contaminación visual y el tráfico ilegal de Flora y Fauna</a:t>
            </a:r>
            <a:endParaRPr lang="es-CO" sz="1200" dirty="0">
              <a:latin typeface="+mj-lt"/>
            </a:endParaRPr>
          </a:p>
        </p:txBody>
      </p:sp>
      <p:sp>
        <p:nvSpPr>
          <p:cNvPr id="24" name="Rectángulo: esquinas redondeadas 23">
            <a:extLst>
              <a:ext uri="{FF2B5EF4-FFF2-40B4-BE49-F238E27FC236}">
                <a16:creationId xmlns:a16="http://schemas.microsoft.com/office/drawing/2014/main" id="{7C65A08B-7C5B-9D39-07B5-0FFD750ABE78}"/>
              </a:ext>
            </a:extLst>
          </p:cNvPr>
          <p:cNvSpPr/>
          <p:nvPr/>
        </p:nvSpPr>
        <p:spPr>
          <a:xfrm>
            <a:off x="3535677" y="4232031"/>
            <a:ext cx="5317587" cy="1575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Coordinar y dirigir el Sistema de Gestión Ambiental del Municipio.</a:t>
            </a:r>
          </a:p>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Formular el Plan de Gestión Ambiental que deben cumplir las secretarias, las Entidades Descentralizadas y todas las dependencias administrativas del Municipio</a:t>
            </a:r>
            <a:r>
              <a:rPr lang="es-CO" sz="1800" dirty="0">
                <a:effectLst/>
                <a:latin typeface="Arial" panose="020B0604020202020204" pitchFamily="34" charset="0"/>
                <a:ea typeface="Arial" panose="020B0604020202020204" pitchFamily="34" charset="0"/>
              </a:rPr>
              <a:t>.</a:t>
            </a:r>
          </a:p>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Efectuar el Seguimiento y la evaluación de la ejecución de la Gestión Ambiental Municipal.</a:t>
            </a:r>
          </a:p>
          <a:p>
            <a:pPr marL="285750" indent="-285750" algn="ctr">
              <a:buFont typeface="Arial" panose="020B0604020202020204" pitchFamily="34" charset="0"/>
              <a:buChar char="•"/>
            </a:pPr>
            <a:r>
              <a:rPr lang="es-CO" sz="1200" dirty="0">
                <a:latin typeface="Arial" panose="020B0604020202020204" pitchFamily="34" charset="0"/>
              </a:rPr>
              <a:t>(ENTRE OTRAS)</a:t>
            </a:r>
            <a:endParaRPr lang="es-CO" sz="1200" dirty="0">
              <a:latin typeface="+mj-lt"/>
            </a:endParaRPr>
          </a:p>
        </p:txBody>
      </p:sp>
      <p:sp>
        <p:nvSpPr>
          <p:cNvPr id="25" name="Rectángulo: esquinas redondeadas 24">
            <a:extLst>
              <a:ext uri="{FF2B5EF4-FFF2-40B4-BE49-F238E27FC236}">
                <a16:creationId xmlns:a16="http://schemas.microsoft.com/office/drawing/2014/main" id="{678BD1A4-2EE4-8DF8-D91C-D3F70B21A28E}"/>
              </a:ext>
            </a:extLst>
          </p:cNvPr>
          <p:cNvSpPr/>
          <p:nvPr/>
        </p:nvSpPr>
        <p:spPr>
          <a:xfrm>
            <a:off x="3535678" y="5908431"/>
            <a:ext cx="5317587" cy="9149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Promover la racionalización del uso de los recursos.</a:t>
            </a:r>
          </a:p>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Proteger las cuencas hidrográficas que se utilicen.</a:t>
            </a:r>
          </a:p>
          <a:p>
            <a:pPr marL="285750" indent="-285750" algn="ctr">
              <a:buFont typeface="Arial" panose="020B0604020202020204" pitchFamily="34" charset="0"/>
              <a:buChar char="•"/>
            </a:pPr>
            <a:r>
              <a:rPr lang="es-CO" sz="1200" dirty="0">
                <a:effectLst/>
                <a:latin typeface="Arial" panose="020B0604020202020204" pitchFamily="34" charset="0"/>
                <a:ea typeface="Arial" panose="020B0604020202020204" pitchFamily="34" charset="0"/>
              </a:rPr>
              <a:t>Proteger y aumentar la cobertura vegetal en las rondas de los cuerpos de agua del Municipio.</a:t>
            </a:r>
            <a:endParaRPr lang="es-CO" sz="1200" dirty="0">
              <a:latin typeface="+mj-lt"/>
            </a:endParaRPr>
          </a:p>
        </p:txBody>
      </p:sp>
      <p:sp>
        <p:nvSpPr>
          <p:cNvPr id="29" name="Rectángulo: esquinas redondeadas 28">
            <a:extLst>
              <a:ext uri="{FF2B5EF4-FFF2-40B4-BE49-F238E27FC236}">
                <a16:creationId xmlns:a16="http://schemas.microsoft.com/office/drawing/2014/main" id="{2D22DF68-6CD9-2B58-42AD-AB58E9D7A166}"/>
              </a:ext>
            </a:extLst>
          </p:cNvPr>
          <p:cNvSpPr/>
          <p:nvPr/>
        </p:nvSpPr>
        <p:spPr>
          <a:xfrm>
            <a:off x="9235427" y="1236786"/>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Alcalde</a:t>
            </a:r>
            <a:endParaRPr lang="es-CO" sz="1400" dirty="0"/>
          </a:p>
        </p:txBody>
      </p:sp>
      <p:sp>
        <p:nvSpPr>
          <p:cNvPr id="30" name="Rectángulo: esquinas redondeadas 29">
            <a:extLst>
              <a:ext uri="{FF2B5EF4-FFF2-40B4-BE49-F238E27FC236}">
                <a16:creationId xmlns:a16="http://schemas.microsoft.com/office/drawing/2014/main" id="{938A1DDA-D12E-DEE1-172E-DF69B50DC79C}"/>
              </a:ext>
            </a:extLst>
          </p:cNvPr>
          <p:cNvSpPr/>
          <p:nvPr/>
        </p:nvSpPr>
        <p:spPr>
          <a:xfrm>
            <a:off x="9287015" y="2320294"/>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Policía Nacional, Salud, Medio Ambiente y CAR.</a:t>
            </a:r>
            <a:endParaRPr lang="es-CO" sz="1400" dirty="0"/>
          </a:p>
        </p:txBody>
      </p:sp>
      <p:sp>
        <p:nvSpPr>
          <p:cNvPr id="31" name="Rectángulo: esquinas redondeadas 30">
            <a:extLst>
              <a:ext uri="{FF2B5EF4-FFF2-40B4-BE49-F238E27FC236}">
                <a16:creationId xmlns:a16="http://schemas.microsoft.com/office/drawing/2014/main" id="{5EFB24CD-1FD5-51D1-9290-CB0E40E3ABB6}"/>
              </a:ext>
            </a:extLst>
          </p:cNvPr>
          <p:cNvSpPr/>
          <p:nvPr/>
        </p:nvSpPr>
        <p:spPr>
          <a:xfrm>
            <a:off x="9287015" y="3359834"/>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Salud, Medio Ambiente y CAR.</a:t>
            </a:r>
            <a:endParaRPr lang="es-CO" sz="1400" dirty="0"/>
          </a:p>
        </p:txBody>
      </p:sp>
      <p:sp>
        <p:nvSpPr>
          <p:cNvPr id="32" name="Rectángulo: esquinas redondeadas 31">
            <a:extLst>
              <a:ext uri="{FF2B5EF4-FFF2-40B4-BE49-F238E27FC236}">
                <a16:creationId xmlns:a16="http://schemas.microsoft.com/office/drawing/2014/main" id="{CE846EC9-B4E3-F6B9-84B9-4132271E616C}"/>
              </a:ext>
            </a:extLst>
          </p:cNvPr>
          <p:cNvSpPr/>
          <p:nvPr/>
        </p:nvSpPr>
        <p:spPr>
          <a:xfrm>
            <a:off x="9183839" y="4399374"/>
            <a:ext cx="2640044" cy="9835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Alcalde, Consejo Municipal, Área de Desarrollo Social y Medio Ambiente.</a:t>
            </a:r>
            <a:endParaRPr lang="es-CO" sz="1600" dirty="0"/>
          </a:p>
        </p:txBody>
      </p:sp>
      <p:sp>
        <p:nvSpPr>
          <p:cNvPr id="33" name="Rectángulo: esquinas redondeadas 32">
            <a:extLst>
              <a:ext uri="{FF2B5EF4-FFF2-40B4-BE49-F238E27FC236}">
                <a16:creationId xmlns:a16="http://schemas.microsoft.com/office/drawing/2014/main" id="{52E7D593-B153-D9F3-B8CE-609F5B3714A7}"/>
              </a:ext>
            </a:extLst>
          </p:cNvPr>
          <p:cNvSpPr/>
          <p:nvPr/>
        </p:nvSpPr>
        <p:spPr>
          <a:xfrm>
            <a:off x="9287015" y="6133807"/>
            <a:ext cx="2588456" cy="4642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b="1" dirty="0">
                <a:effectLst/>
                <a:latin typeface="Arial" panose="020B0604020202020204" pitchFamily="34" charset="0"/>
                <a:ea typeface="Arial" panose="020B0604020202020204" pitchFamily="34" charset="0"/>
              </a:rPr>
              <a:t>Administración Municipal.</a:t>
            </a:r>
            <a:endParaRPr lang="es-CO" sz="1600" dirty="0"/>
          </a:p>
        </p:txBody>
      </p:sp>
    </p:spTree>
    <p:extLst>
      <p:ext uri="{BB962C8B-B14F-4D97-AF65-F5344CB8AC3E}">
        <p14:creationId xmlns:p14="http://schemas.microsoft.com/office/powerpoint/2010/main" val="6339467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BE40BEA-34C7-6E13-BE3A-F4444D49B658}"/>
              </a:ext>
            </a:extLst>
          </p:cNvPr>
          <p:cNvSpPr>
            <a:spLocks noGrp="1"/>
          </p:cNvSpPr>
          <p:nvPr>
            <p:ph type="title"/>
          </p:nvPr>
        </p:nvSpPr>
        <p:spPr>
          <a:xfrm>
            <a:off x="6400800" y="484632"/>
            <a:ext cx="5299586" cy="1609344"/>
          </a:xfrm>
          <a:ln>
            <a:noFill/>
          </a:ln>
        </p:spPr>
        <p:txBody>
          <a:bodyPr>
            <a:normAutofit/>
          </a:bodyPr>
          <a:lstStyle/>
          <a:p>
            <a:pPr algn="ctr"/>
            <a:r>
              <a:rPr lang="es-MX" sz="4800" dirty="0"/>
              <a:t>ACTORES AMBIENTALES EN EL MUNICIPIO</a:t>
            </a:r>
            <a:endParaRPr lang="es-CO" sz="4800" dirty="0"/>
          </a:p>
        </p:txBody>
      </p:sp>
      <p:sp>
        <p:nvSpPr>
          <p:cNvPr id="3" name="Marcador de contenido 2">
            <a:extLst>
              <a:ext uri="{FF2B5EF4-FFF2-40B4-BE49-F238E27FC236}">
                <a16:creationId xmlns:a16="http://schemas.microsoft.com/office/drawing/2014/main" id="{B0332454-B3D1-A0B6-8B55-6677E666DC42}"/>
              </a:ext>
            </a:extLst>
          </p:cNvPr>
          <p:cNvSpPr>
            <a:spLocks noGrp="1"/>
          </p:cNvSpPr>
          <p:nvPr>
            <p:ph idx="1"/>
          </p:nvPr>
        </p:nvSpPr>
        <p:spPr>
          <a:xfrm>
            <a:off x="6559340" y="2454674"/>
            <a:ext cx="5299585" cy="4050792"/>
          </a:xfrm>
        </p:spPr>
        <p:txBody>
          <a:bodyPr>
            <a:normAutofit/>
          </a:bodyPr>
          <a:lstStyle/>
          <a:p>
            <a:r>
              <a:rPr lang="es-CO" sz="1800" dirty="0">
                <a:effectLst/>
                <a:latin typeface="Arial" panose="020B0604020202020204" pitchFamily="34" charset="0"/>
                <a:ea typeface="Times New Roman" panose="02020603050405020304" pitchFamily="18" charset="0"/>
                <a:cs typeface="Arial" panose="020B0604020202020204" pitchFamily="34" charset="0"/>
              </a:rPr>
              <a:t>Dentro del SIGAM del Municipio de Apulo hay entidades, organizaciones y comunidad en general que son participes, en la toma de decisiones en la gestión de proyectos y actividades encaminados a la protección de los recursos naturales y educación ambiental. A continuación, las entidades reconocidas en el Municipio de Apulo:</a:t>
            </a:r>
            <a:endParaRPr lang="es-CO" sz="1800" dirty="0">
              <a:effectLst/>
              <a:latin typeface="Arial" panose="020B0604020202020204" pitchFamily="34" charset="0"/>
              <a:ea typeface="Arial" panose="020B0604020202020204" pitchFamily="34" charset="0"/>
              <a:cs typeface="Times New Roman" panose="02020603050405020304" pitchFamily="18" charset="0"/>
            </a:endParaRPr>
          </a:p>
          <a:p>
            <a:endParaRPr lang="es-CO" sz="1800" dirty="0"/>
          </a:p>
        </p:txBody>
      </p:sp>
      <p:grpSp>
        <p:nvGrpSpPr>
          <p:cNvPr id="33" name="Group 32">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5" name="Oval 34">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Objeto 4">
            <a:extLst>
              <a:ext uri="{FF2B5EF4-FFF2-40B4-BE49-F238E27FC236}">
                <a16:creationId xmlns:a16="http://schemas.microsoft.com/office/drawing/2014/main" id="{9569E1C7-93B7-00EC-66B5-93C03877BE54}"/>
              </a:ext>
            </a:extLst>
          </p:cNvPr>
          <p:cNvGraphicFramePr>
            <a:graphicFrameLocks noChangeAspect="1"/>
          </p:cNvGraphicFramePr>
          <p:nvPr>
            <p:extLst>
              <p:ext uri="{D42A27DB-BD31-4B8C-83A1-F6EECF244321}">
                <p14:modId xmlns:p14="http://schemas.microsoft.com/office/powerpoint/2010/main" val="137666839"/>
              </p:ext>
            </p:extLst>
          </p:nvPr>
        </p:nvGraphicFramePr>
        <p:xfrm>
          <a:off x="298959" y="1289304"/>
          <a:ext cx="5610225" cy="3467100"/>
        </p:xfrm>
        <a:graphic>
          <a:graphicData uri="http://schemas.openxmlformats.org/presentationml/2006/ole">
            <mc:AlternateContent xmlns:mc="http://schemas.openxmlformats.org/markup-compatibility/2006">
              <mc:Choice xmlns:v="urn:schemas-microsoft-com:vml" Requires="v">
                <p:oleObj name="Document" r:id="rId5" imgW="5609442" imgH="3466363" progId="Word.Document.12">
                  <p:embed/>
                </p:oleObj>
              </mc:Choice>
              <mc:Fallback>
                <p:oleObj name="Document" r:id="rId5" imgW="5609442" imgH="3466363" progId="Word.Document.12">
                  <p:embed/>
                  <p:pic>
                    <p:nvPicPr>
                      <p:cNvPr id="0" name=""/>
                      <p:cNvPicPr/>
                      <p:nvPr/>
                    </p:nvPicPr>
                    <p:blipFill>
                      <a:blip r:embed="rId6"/>
                      <a:stretch>
                        <a:fillRect/>
                      </a:stretch>
                    </p:blipFill>
                    <p:spPr>
                      <a:xfrm>
                        <a:off x="298959" y="1289304"/>
                        <a:ext cx="5610225" cy="3467100"/>
                      </a:xfrm>
                      <a:prstGeom prst="rect">
                        <a:avLst/>
                      </a:prstGeom>
                    </p:spPr>
                  </p:pic>
                </p:oleObj>
              </mc:Fallback>
            </mc:AlternateContent>
          </a:graphicData>
        </a:graphic>
      </p:graphicFrame>
    </p:spTree>
    <p:extLst>
      <p:ext uri="{BB962C8B-B14F-4D97-AF65-F5344CB8AC3E}">
        <p14:creationId xmlns:p14="http://schemas.microsoft.com/office/powerpoint/2010/main" val="31391422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664D949F-4BF0-105E-B30D-4ABCA01379E2}"/>
              </a:ext>
            </a:extLst>
          </p:cNvPr>
          <p:cNvSpPr/>
          <p:nvPr/>
        </p:nvSpPr>
        <p:spPr>
          <a:xfrm>
            <a:off x="638629" y="377370"/>
            <a:ext cx="4005942" cy="522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s-CO" sz="2400" b="1" dirty="0">
                <a:effectLst/>
                <a:latin typeface="+mj-lt"/>
                <a:ea typeface="Arial" panose="020B0604020202020204" pitchFamily="34" charset="0"/>
                <a:cs typeface="Times New Roman" panose="02020603050405020304" pitchFamily="18" charset="0"/>
              </a:rPr>
              <a:t>ACTORES INSTITUCIONALES</a:t>
            </a:r>
            <a:endParaRPr lang="es-CO" sz="2400" dirty="0">
              <a:effectLst/>
              <a:latin typeface="+mj-lt"/>
              <a:ea typeface="Arial" panose="020B0604020202020204" pitchFamily="34" charset="0"/>
              <a:cs typeface="Times New Roman" panose="02020603050405020304" pitchFamily="18" charset="0"/>
            </a:endParaRPr>
          </a:p>
        </p:txBody>
      </p:sp>
      <p:sp>
        <p:nvSpPr>
          <p:cNvPr id="5" name="Flecha: a la derecha 4">
            <a:extLst>
              <a:ext uri="{FF2B5EF4-FFF2-40B4-BE49-F238E27FC236}">
                <a16:creationId xmlns:a16="http://schemas.microsoft.com/office/drawing/2014/main" id="{8BA3714F-EFAB-371F-9D83-E7735120E5D8}"/>
              </a:ext>
            </a:extLst>
          </p:cNvPr>
          <p:cNvSpPr/>
          <p:nvPr/>
        </p:nvSpPr>
        <p:spPr>
          <a:xfrm>
            <a:off x="4782457" y="449942"/>
            <a:ext cx="290286" cy="377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2E0A265D-6B61-AA46-F0B1-96019F83345C}"/>
              </a:ext>
            </a:extLst>
          </p:cNvPr>
          <p:cNvSpPr/>
          <p:nvPr/>
        </p:nvSpPr>
        <p:spPr>
          <a:xfrm>
            <a:off x="5210629" y="391883"/>
            <a:ext cx="6647542" cy="522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s-CO" sz="2000" b="1" dirty="0">
                <a:effectLst/>
                <a:latin typeface="+mj-lt"/>
                <a:ea typeface="Arial" panose="020B0604020202020204" pitchFamily="34" charset="0"/>
                <a:cs typeface="Times New Roman" panose="02020603050405020304" pitchFamily="18" charset="0"/>
              </a:rPr>
              <a:t>Corporación Autónoma Regional de Cundinamarca – CAR</a:t>
            </a:r>
            <a:endParaRPr lang="es-CO" sz="2000" dirty="0">
              <a:effectLst/>
              <a:latin typeface="+mj-lt"/>
              <a:ea typeface="Arial" panose="020B0604020202020204" pitchFamily="34" charset="0"/>
              <a:cs typeface="Times New Roman" panose="02020603050405020304" pitchFamily="18" charset="0"/>
            </a:endParaRPr>
          </a:p>
        </p:txBody>
      </p:sp>
      <p:sp>
        <p:nvSpPr>
          <p:cNvPr id="7" name="Flecha: hacia abajo 6">
            <a:extLst>
              <a:ext uri="{FF2B5EF4-FFF2-40B4-BE49-F238E27FC236}">
                <a16:creationId xmlns:a16="http://schemas.microsoft.com/office/drawing/2014/main" id="{C29B27C2-34A4-0D03-B57F-34FFF122E48E}"/>
              </a:ext>
            </a:extLst>
          </p:cNvPr>
          <p:cNvSpPr/>
          <p:nvPr/>
        </p:nvSpPr>
        <p:spPr>
          <a:xfrm>
            <a:off x="8331200" y="1001484"/>
            <a:ext cx="406400" cy="29028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89795AE3-0D4C-C52E-06A3-553BCEC886F0}"/>
              </a:ext>
            </a:extLst>
          </p:cNvPr>
          <p:cNvSpPr/>
          <p:nvPr/>
        </p:nvSpPr>
        <p:spPr>
          <a:xfrm>
            <a:off x="5210629" y="1367978"/>
            <a:ext cx="6647542" cy="19340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s-CO" sz="1600" dirty="0">
                <a:effectLst/>
                <a:latin typeface="Arial" panose="020B0604020202020204" pitchFamily="34" charset="0"/>
                <a:ea typeface="Arial" panose="020B0604020202020204" pitchFamily="34" charset="0"/>
                <a:cs typeface="Times New Roman" panose="02020603050405020304" pitchFamily="18" charset="0"/>
              </a:rPr>
              <a:t>El Municipio de Apulo se encuentra en la Jurisdicción CAR perteneciente a la provincia del Tequendama, la cual tiene proyectos que impactan positivamente a la comunidad con respecto al ambiente. Uno de los principales proyectos que se están desarrollando se encuentra CICLORECICLO, la adecuación hidráulica del Rio Apulo, BICICAR</a:t>
            </a:r>
          </a:p>
        </p:txBody>
      </p:sp>
      <p:sp>
        <p:nvSpPr>
          <p:cNvPr id="9" name="Rectángulo: esquinas redondeadas 8">
            <a:extLst>
              <a:ext uri="{FF2B5EF4-FFF2-40B4-BE49-F238E27FC236}">
                <a16:creationId xmlns:a16="http://schemas.microsoft.com/office/drawing/2014/main" id="{DCB093F9-60F2-7FB9-6937-C64961960DDD}"/>
              </a:ext>
            </a:extLst>
          </p:cNvPr>
          <p:cNvSpPr/>
          <p:nvPr/>
        </p:nvSpPr>
        <p:spPr>
          <a:xfrm>
            <a:off x="638629" y="3810027"/>
            <a:ext cx="4005942" cy="522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s-CO" sz="2400" b="1" dirty="0">
                <a:effectLst/>
                <a:latin typeface="+mj-lt"/>
                <a:ea typeface="Arial" panose="020B0604020202020204" pitchFamily="34" charset="0"/>
                <a:cs typeface="Times New Roman" panose="02020603050405020304" pitchFamily="18" charset="0"/>
              </a:rPr>
              <a:t>ACTORES ECONOMICOS</a:t>
            </a:r>
            <a:endParaRPr lang="es-CO" sz="2400" dirty="0">
              <a:effectLst/>
              <a:latin typeface="+mj-lt"/>
              <a:ea typeface="Arial" panose="020B0604020202020204" pitchFamily="34" charset="0"/>
              <a:cs typeface="Times New Roman" panose="02020603050405020304" pitchFamily="18" charset="0"/>
            </a:endParaRPr>
          </a:p>
        </p:txBody>
      </p:sp>
      <p:sp>
        <p:nvSpPr>
          <p:cNvPr id="10" name="Flecha: hacia abajo 9">
            <a:extLst>
              <a:ext uri="{FF2B5EF4-FFF2-40B4-BE49-F238E27FC236}">
                <a16:creationId xmlns:a16="http://schemas.microsoft.com/office/drawing/2014/main" id="{542CC06F-590D-28F9-071D-52E54903C029}"/>
              </a:ext>
            </a:extLst>
          </p:cNvPr>
          <p:cNvSpPr/>
          <p:nvPr/>
        </p:nvSpPr>
        <p:spPr>
          <a:xfrm rot="16200000">
            <a:off x="4746165" y="3922497"/>
            <a:ext cx="406400" cy="29028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95781CF6-6293-2405-DBA2-D32606F99228}"/>
              </a:ext>
            </a:extLst>
          </p:cNvPr>
          <p:cNvSpPr/>
          <p:nvPr/>
        </p:nvSpPr>
        <p:spPr>
          <a:xfrm>
            <a:off x="5210629" y="3806385"/>
            <a:ext cx="6647542" cy="522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2400" b="1" dirty="0">
                <a:effectLst/>
                <a:latin typeface="+mj-lt"/>
                <a:ea typeface="Arial" panose="020B0604020202020204" pitchFamily="34" charset="0"/>
                <a:cs typeface="Times New Roman" panose="02020603050405020304" pitchFamily="18" charset="0"/>
              </a:rPr>
              <a:t>Sociedad CEMEX</a:t>
            </a:r>
            <a:endParaRPr lang="es-CO" sz="2400" dirty="0">
              <a:effectLst/>
              <a:latin typeface="+mj-lt"/>
              <a:ea typeface="Arial" panose="020B0604020202020204" pitchFamily="34" charset="0"/>
              <a:cs typeface="Times New Roman" panose="02020603050405020304" pitchFamily="18" charset="0"/>
            </a:endParaRPr>
          </a:p>
        </p:txBody>
      </p:sp>
      <p:sp>
        <p:nvSpPr>
          <p:cNvPr id="12" name="Rectángulo: esquinas redondeadas 11">
            <a:extLst>
              <a:ext uri="{FF2B5EF4-FFF2-40B4-BE49-F238E27FC236}">
                <a16:creationId xmlns:a16="http://schemas.microsoft.com/office/drawing/2014/main" id="{D4EC0EE7-50C7-8087-2B36-5F6F3CDD2693}"/>
              </a:ext>
            </a:extLst>
          </p:cNvPr>
          <p:cNvSpPr/>
          <p:nvPr/>
        </p:nvSpPr>
        <p:spPr>
          <a:xfrm>
            <a:off x="638629" y="5202302"/>
            <a:ext cx="4005942" cy="6531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800"/>
              </a:spcAft>
            </a:pPr>
            <a:r>
              <a:rPr lang="es-CO" sz="2000" b="1" dirty="0">
                <a:effectLst/>
                <a:latin typeface="+mj-lt"/>
                <a:ea typeface="Arial" panose="020B0604020202020204" pitchFamily="34" charset="0"/>
                <a:cs typeface="Times New Roman" panose="02020603050405020304" pitchFamily="18" charset="0"/>
              </a:rPr>
              <a:t>JUNTAS DE ACCION COMUNAL URBANA</a:t>
            </a:r>
            <a:endParaRPr lang="es-CO" sz="2000" dirty="0">
              <a:effectLst/>
              <a:latin typeface="+mj-lt"/>
              <a:ea typeface="Arial" panose="020B0604020202020204" pitchFamily="34" charset="0"/>
              <a:cs typeface="Times New Roman" panose="02020603050405020304" pitchFamily="18" charset="0"/>
            </a:endParaRPr>
          </a:p>
        </p:txBody>
      </p:sp>
      <p:sp>
        <p:nvSpPr>
          <p:cNvPr id="13" name="Flecha: hacia abajo 12">
            <a:extLst>
              <a:ext uri="{FF2B5EF4-FFF2-40B4-BE49-F238E27FC236}">
                <a16:creationId xmlns:a16="http://schemas.microsoft.com/office/drawing/2014/main" id="{E63471D3-FD6F-5299-C9E0-4DFED0D2CAB9}"/>
              </a:ext>
            </a:extLst>
          </p:cNvPr>
          <p:cNvSpPr/>
          <p:nvPr/>
        </p:nvSpPr>
        <p:spPr>
          <a:xfrm rot="16200000">
            <a:off x="4767940" y="5282131"/>
            <a:ext cx="406400" cy="2902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pic>
        <p:nvPicPr>
          <p:cNvPr id="15" name="Imagen 14">
            <a:extLst>
              <a:ext uri="{FF2B5EF4-FFF2-40B4-BE49-F238E27FC236}">
                <a16:creationId xmlns:a16="http://schemas.microsoft.com/office/drawing/2014/main" id="{F9899D5D-C9EC-A6C0-A571-36AC39DE796D}"/>
              </a:ext>
            </a:extLst>
          </p:cNvPr>
          <p:cNvPicPr>
            <a:picLocks noChangeAspect="1"/>
          </p:cNvPicPr>
          <p:nvPr/>
        </p:nvPicPr>
        <p:blipFill rotWithShape="1">
          <a:blip r:embed="rId2"/>
          <a:srcRect b="22913"/>
          <a:stretch/>
        </p:blipFill>
        <p:spPr>
          <a:xfrm>
            <a:off x="5728714" y="4910948"/>
            <a:ext cx="5611368" cy="10326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4680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0761F17-80DF-C919-0AB3-D12F5451C5C1}"/>
              </a:ext>
            </a:extLst>
          </p:cNvPr>
          <p:cNvSpPr/>
          <p:nvPr/>
        </p:nvSpPr>
        <p:spPr>
          <a:xfrm>
            <a:off x="972457" y="279404"/>
            <a:ext cx="3904342" cy="9143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2000" b="1" dirty="0">
                <a:effectLst/>
                <a:latin typeface="+mj-lt"/>
                <a:ea typeface="Arial" panose="020B0604020202020204" pitchFamily="34" charset="0"/>
                <a:cs typeface="Times New Roman" panose="02020603050405020304" pitchFamily="18" charset="0"/>
              </a:rPr>
              <a:t>JUNTAS DE ACCION COMUNAL RURALES DISTRIBUIDAS POR SECTORES</a:t>
            </a:r>
            <a:endParaRPr lang="es-CO" sz="2000" dirty="0">
              <a:latin typeface="+mj-lt"/>
            </a:endParaRPr>
          </a:p>
        </p:txBody>
      </p:sp>
      <p:sp>
        <p:nvSpPr>
          <p:cNvPr id="5" name="Flecha: a la derecha 4">
            <a:extLst>
              <a:ext uri="{FF2B5EF4-FFF2-40B4-BE49-F238E27FC236}">
                <a16:creationId xmlns:a16="http://schemas.microsoft.com/office/drawing/2014/main" id="{A159914B-0ED7-F303-73F0-EDD23677674E}"/>
              </a:ext>
            </a:extLst>
          </p:cNvPr>
          <p:cNvSpPr/>
          <p:nvPr/>
        </p:nvSpPr>
        <p:spPr>
          <a:xfrm>
            <a:off x="4960913" y="555174"/>
            <a:ext cx="362858" cy="362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6" name="Tabla 5">
            <a:extLst>
              <a:ext uri="{FF2B5EF4-FFF2-40B4-BE49-F238E27FC236}">
                <a16:creationId xmlns:a16="http://schemas.microsoft.com/office/drawing/2014/main" id="{BB8D03F7-92A6-0007-31F1-84A49D691373}"/>
              </a:ext>
            </a:extLst>
          </p:cNvPr>
          <p:cNvGraphicFramePr>
            <a:graphicFrameLocks noGrp="1"/>
          </p:cNvGraphicFramePr>
          <p:nvPr>
            <p:extLst>
              <p:ext uri="{D42A27DB-BD31-4B8C-83A1-F6EECF244321}">
                <p14:modId xmlns:p14="http://schemas.microsoft.com/office/powerpoint/2010/main" val="3381009570"/>
              </p:ext>
            </p:extLst>
          </p:nvPr>
        </p:nvGraphicFramePr>
        <p:xfrm>
          <a:off x="5407885" y="174696"/>
          <a:ext cx="5696450" cy="3149084"/>
        </p:xfrm>
        <a:graphic>
          <a:graphicData uri="http://schemas.openxmlformats.org/drawingml/2006/table">
            <a:tbl>
              <a:tblPr firstRow="1" firstCol="1" bandRow="1" bandCol="1">
                <a:tableStyleId>{FABFCF23-3B69-468F-B69F-88F6DE6A72F2}</a:tableStyleId>
              </a:tblPr>
              <a:tblGrid>
                <a:gridCol w="3006181">
                  <a:extLst>
                    <a:ext uri="{9D8B030D-6E8A-4147-A177-3AD203B41FA5}">
                      <a16:colId xmlns:a16="http://schemas.microsoft.com/office/drawing/2014/main" val="316939211"/>
                    </a:ext>
                  </a:extLst>
                </a:gridCol>
                <a:gridCol w="2690269">
                  <a:extLst>
                    <a:ext uri="{9D8B030D-6E8A-4147-A177-3AD203B41FA5}">
                      <a16:colId xmlns:a16="http://schemas.microsoft.com/office/drawing/2014/main" val="551721686"/>
                    </a:ext>
                  </a:extLst>
                </a:gridCol>
              </a:tblGrid>
              <a:tr h="161329">
                <a:tc>
                  <a:txBody>
                    <a:bodyPr/>
                    <a:lstStyle/>
                    <a:p>
                      <a:pPr algn="just">
                        <a:lnSpc>
                          <a:spcPct val="115000"/>
                        </a:lnSpc>
                        <a:spcAft>
                          <a:spcPts val="800"/>
                        </a:spcAft>
                      </a:pPr>
                      <a:r>
                        <a:rPr lang="es-ES_tradnl" sz="1200" dirty="0">
                          <a:effectLst/>
                        </a:rPr>
                        <a:t>Sector 1</a:t>
                      </a:r>
                      <a:endParaRPr lang="es-CO"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Sector 2</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850288205"/>
                  </a:ext>
                </a:extLst>
              </a:tr>
              <a:tr h="161329">
                <a:tc>
                  <a:txBody>
                    <a:bodyPr/>
                    <a:lstStyle/>
                    <a:p>
                      <a:pPr algn="just">
                        <a:lnSpc>
                          <a:spcPct val="115000"/>
                        </a:lnSpc>
                        <a:spcAft>
                          <a:spcPts val="800"/>
                        </a:spcAft>
                      </a:pPr>
                      <a:r>
                        <a:rPr lang="es-ES_tradnl" sz="1200">
                          <a:effectLst/>
                        </a:rPr>
                        <a:t>Naranjalito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El trueno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580846857"/>
                  </a:ext>
                </a:extLst>
              </a:tr>
              <a:tr h="161329">
                <a:tc>
                  <a:txBody>
                    <a:bodyPr/>
                    <a:lstStyle/>
                    <a:p>
                      <a:pPr algn="just">
                        <a:lnSpc>
                          <a:spcPct val="115000"/>
                        </a:lnSpc>
                        <a:spcAft>
                          <a:spcPts val="800"/>
                        </a:spcAft>
                      </a:pPr>
                      <a:r>
                        <a:rPr lang="es-ES_tradnl" sz="1200">
                          <a:effectLst/>
                        </a:rPr>
                        <a:t>Naranjal</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Cachimbulo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232345004"/>
                  </a:ext>
                </a:extLst>
              </a:tr>
              <a:tr h="161329">
                <a:tc>
                  <a:txBody>
                    <a:bodyPr/>
                    <a:lstStyle/>
                    <a:p>
                      <a:pPr algn="just">
                        <a:lnSpc>
                          <a:spcPct val="115000"/>
                        </a:lnSpc>
                        <a:spcAft>
                          <a:spcPts val="800"/>
                        </a:spcAft>
                      </a:pPr>
                      <a:r>
                        <a:rPr lang="es-ES_tradnl" sz="1200" dirty="0">
                          <a:effectLst/>
                        </a:rPr>
                        <a:t>Pantanos</a:t>
                      </a:r>
                      <a:endParaRPr lang="es-CO"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La horqueta</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393470409"/>
                  </a:ext>
                </a:extLst>
              </a:tr>
              <a:tr h="161329">
                <a:tc>
                  <a:txBody>
                    <a:bodyPr/>
                    <a:lstStyle/>
                    <a:p>
                      <a:pPr algn="just">
                        <a:lnSpc>
                          <a:spcPct val="115000"/>
                        </a:lnSpc>
                        <a:spcAft>
                          <a:spcPts val="800"/>
                        </a:spcAft>
                      </a:pPr>
                      <a:r>
                        <a:rPr lang="es-ES_tradnl" sz="1200">
                          <a:effectLst/>
                        </a:rPr>
                        <a:t>Charcolargo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Bejucal</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605888419"/>
                  </a:ext>
                </a:extLst>
              </a:tr>
              <a:tr h="161329">
                <a:tc>
                  <a:txBody>
                    <a:bodyPr/>
                    <a:lstStyle/>
                    <a:p>
                      <a:pPr algn="just">
                        <a:lnSpc>
                          <a:spcPct val="115000"/>
                        </a:lnSpc>
                        <a:spcAft>
                          <a:spcPts val="800"/>
                        </a:spcAft>
                      </a:pPr>
                      <a:r>
                        <a:rPr lang="es-ES_tradnl" sz="1200">
                          <a:effectLst/>
                        </a:rPr>
                        <a:t>Salcedo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San Vicente</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232088249"/>
                  </a:ext>
                </a:extLst>
              </a:tr>
              <a:tr h="161329">
                <a:tc>
                  <a:txBody>
                    <a:bodyPr/>
                    <a:lstStyle/>
                    <a:p>
                      <a:pPr algn="just">
                        <a:lnSpc>
                          <a:spcPct val="115000"/>
                        </a:lnSpc>
                        <a:spcAft>
                          <a:spcPts val="800"/>
                        </a:spcAft>
                      </a:pPr>
                      <a:r>
                        <a:rPr lang="es-ES_tradnl" sz="1200">
                          <a:effectLst/>
                        </a:rPr>
                        <a:t>Guacamayas</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El palmar</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958281264"/>
                  </a:ext>
                </a:extLst>
              </a:tr>
              <a:tr h="252524">
                <a:tc>
                  <a:txBody>
                    <a:bodyPr/>
                    <a:lstStyle/>
                    <a:p>
                      <a:pPr algn="just">
                        <a:lnSpc>
                          <a:spcPct val="115000"/>
                        </a:lnSpc>
                        <a:spcAft>
                          <a:spcPts val="800"/>
                        </a:spcAft>
                      </a:pPr>
                      <a:r>
                        <a:rPr lang="es-ES_tradnl" sz="1200">
                          <a:effectLst/>
                        </a:rPr>
                        <a:t>La vega</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La ceiba</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371580357"/>
                  </a:ext>
                </a:extLst>
              </a:tr>
              <a:tr h="161329">
                <a:tc>
                  <a:txBody>
                    <a:bodyPr/>
                    <a:lstStyle/>
                    <a:p>
                      <a:pPr algn="just">
                        <a:lnSpc>
                          <a:spcPct val="115000"/>
                        </a:lnSpc>
                        <a:spcAft>
                          <a:spcPts val="800"/>
                        </a:spcAft>
                      </a:pPr>
                      <a:r>
                        <a:rPr lang="es-ES_tradnl" sz="1200">
                          <a:effectLst/>
                        </a:rPr>
                        <a:t>Sector 3</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Sector 4</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816834921"/>
                  </a:ext>
                </a:extLst>
              </a:tr>
              <a:tr h="161329">
                <a:tc>
                  <a:txBody>
                    <a:bodyPr/>
                    <a:lstStyle/>
                    <a:p>
                      <a:pPr algn="just">
                        <a:lnSpc>
                          <a:spcPct val="115000"/>
                        </a:lnSpc>
                        <a:spcAft>
                          <a:spcPts val="800"/>
                        </a:spcAft>
                      </a:pPr>
                      <a:r>
                        <a:rPr lang="es-ES_tradnl" sz="1200">
                          <a:effectLst/>
                        </a:rPr>
                        <a:t>Guacana</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La naveta </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473745028"/>
                  </a:ext>
                </a:extLst>
              </a:tr>
              <a:tr h="161329">
                <a:tc>
                  <a:txBody>
                    <a:bodyPr/>
                    <a:lstStyle/>
                    <a:p>
                      <a:pPr algn="just">
                        <a:lnSpc>
                          <a:spcPct val="115000"/>
                        </a:lnSpc>
                        <a:spcAft>
                          <a:spcPts val="800"/>
                        </a:spcAft>
                      </a:pPr>
                      <a:r>
                        <a:rPr lang="es-ES_tradnl" sz="1200">
                          <a:effectLst/>
                        </a:rPr>
                        <a:t>La meseta</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La cumbre</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413551326"/>
                  </a:ext>
                </a:extLst>
              </a:tr>
              <a:tr h="161329">
                <a:tc>
                  <a:txBody>
                    <a:bodyPr/>
                    <a:lstStyle/>
                    <a:p>
                      <a:pPr algn="just">
                        <a:lnSpc>
                          <a:spcPct val="115000"/>
                        </a:lnSpc>
                        <a:spcAft>
                          <a:spcPts val="800"/>
                        </a:spcAft>
                      </a:pPr>
                      <a:r>
                        <a:rPr lang="es-ES_tradnl" sz="1200">
                          <a:effectLst/>
                        </a:rPr>
                        <a:t>Socota</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Chontaduro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594472739"/>
                  </a:ext>
                </a:extLst>
              </a:tr>
              <a:tr h="161329">
                <a:tc>
                  <a:txBody>
                    <a:bodyPr/>
                    <a:lstStyle/>
                    <a:p>
                      <a:pPr algn="just">
                        <a:lnSpc>
                          <a:spcPct val="115000"/>
                        </a:lnSpc>
                        <a:spcAft>
                          <a:spcPts val="800"/>
                        </a:spcAft>
                      </a:pPr>
                      <a:r>
                        <a:rPr lang="es-ES_tradnl" sz="1200">
                          <a:effectLst/>
                        </a:rPr>
                        <a:t>Palenque</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La pita</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83195299"/>
                  </a:ext>
                </a:extLst>
              </a:tr>
              <a:tr h="161329">
                <a:tc>
                  <a:txBody>
                    <a:bodyPr/>
                    <a:lstStyle/>
                    <a:p>
                      <a:pPr algn="just">
                        <a:lnSpc>
                          <a:spcPct val="115000"/>
                        </a:lnSpc>
                        <a:spcAft>
                          <a:spcPts val="800"/>
                        </a:spcAft>
                      </a:pPr>
                      <a:r>
                        <a:rPr lang="es-ES_tradnl" sz="1200">
                          <a:effectLst/>
                        </a:rPr>
                        <a:t>El copial</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El parral</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269086948"/>
                  </a:ext>
                </a:extLst>
              </a:tr>
              <a:tr h="161329">
                <a:tc>
                  <a:txBody>
                    <a:bodyPr/>
                    <a:lstStyle/>
                    <a:p>
                      <a:pPr algn="just">
                        <a:lnSpc>
                          <a:spcPct val="115000"/>
                        </a:lnSpc>
                        <a:spcAft>
                          <a:spcPts val="800"/>
                        </a:spcAft>
                      </a:pPr>
                      <a:r>
                        <a:rPr lang="es-ES_tradnl" sz="1200">
                          <a:effectLst/>
                        </a:rPr>
                        <a:t>Las quintas</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a:effectLst/>
                        </a:rPr>
                        <a:t>San antonio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515514779"/>
                  </a:ext>
                </a:extLst>
              </a:tr>
              <a:tr h="157898">
                <a:tc>
                  <a:txBody>
                    <a:bodyPr/>
                    <a:lstStyle/>
                    <a:p>
                      <a:pPr algn="just">
                        <a:lnSpc>
                          <a:spcPct val="115000"/>
                        </a:lnSpc>
                        <a:spcAft>
                          <a:spcPts val="800"/>
                        </a:spcAft>
                      </a:pPr>
                      <a:r>
                        <a:rPr lang="es-ES_tradnl" sz="1200">
                          <a:effectLst/>
                        </a:rPr>
                        <a:t>Paloquemao</a:t>
                      </a:r>
                      <a:endParaRPr lang="es-CO"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tc>
                  <a:txBody>
                    <a:bodyPr/>
                    <a:lstStyle/>
                    <a:p>
                      <a:pPr algn="just">
                        <a:lnSpc>
                          <a:spcPct val="115000"/>
                        </a:lnSpc>
                        <a:spcAft>
                          <a:spcPts val="800"/>
                        </a:spcAft>
                      </a:pPr>
                      <a:r>
                        <a:rPr lang="es-ES_tradnl" sz="1200" dirty="0">
                          <a:effectLst/>
                        </a:rPr>
                        <a:t>Santa </a:t>
                      </a:r>
                      <a:r>
                        <a:rPr lang="es-ES_tradnl" sz="1200" dirty="0" err="1">
                          <a:effectLst/>
                        </a:rPr>
                        <a:t>ana</a:t>
                      </a:r>
                      <a:endParaRPr lang="es-CO"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79347578"/>
                  </a:ext>
                </a:extLst>
              </a:tr>
            </a:tbl>
          </a:graphicData>
        </a:graphic>
      </p:graphicFrame>
      <p:sp>
        <p:nvSpPr>
          <p:cNvPr id="7" name="Rectángulo: esquinas redondeadas 6">
            <a:extLst>
              <a:ext uri="{FF2B5EF4-FFF2-40B4-BE49-F238E27FC236}">
                <a16:creationId xmlns:a16="http://schemas.microsoft.com/office/drawing/2014/main" id="{17C1A33A-C13A-9135-6452-405C8D6B43E1}"/>
              </a:ext>
            </a:extLst>
          </p:cNvPr>
          <p:cNvSpPr/>
          <p:nvPr/>
        </p:nvSpPr>
        <p:spPr>
          <a:xfrm>
            <a:off x="798285" y="5595250"/>
            <a:ext cx="3904343" cy="6966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_tradnl" sz="2000" b="1" dirty="0">
                <a:effectLst/>
                <a:latin typeface="+mj-lt"/>
                <a:ea typeface="Arial" panose="020B0604020202020204" pitchFamily="34" charset="0"/>
                <a:cs typeface="Times New Roman" panose="02020603050405020304" pitchFamily="18" charset="0"/>
              </a:rPr>
              <a:t>ASOCIACION DE RECICLADORES DEL  TEQUENDAMA</a:t>
            </a:r>
            <a:endParaRPr lang="es-CO" sz="2000" dirty="0">
              <a:latin typeface="+mj-lt"/>
            </a:endParaRPr>
          </a:p>
        </p:txBody>
      </p:sp>
      <p:sp>
        <p:nvSpPr>
          <p:cNvPr id="8" name="Flecha: a la derecha 7">
            <a:extLst>
              <a:ext uri="{FF2B5EF4-FFF2-40B4-BE49-F238E27FC236}">
                <a16:creationId xmlns:a16="http://schemas.microsoft.com/office/drawing/2014/main" id="{CA5A0A36-8727-25EF-6AB1-96A2FC156667}"/>
              </a:ext>
            </a:extLst>
          </p:cNvPr>
          <p:cNvSpPr/>
          <p:nvPr/>
        </p:nvSpPr>
        <p:spPr>
          <a:xfrm>
            <a:off x="4876799" y="5762163"/>
            <a:ext cx="362858" cy="36285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EFCC4005-3CA5-E30F-2462-B4E24CA9231B}"/>
              </a:ext>
            </a:extLst>
          </p:cNvPr>
          <p:cNvSpPr/>
          <p:nvPr/>
        </p:nvSpPr>
        <p:spPr>
          <a:xfrm>
            <a:off x="5668236" y="5678706"/>
            <a:ext cx="3904343" cy="5297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800" b="1" dirty="0">
                <a:effectLst/>
                <a:ea typeface="Arial" panose="020B0604020202020204" pitchFamily="34" charset="0"/>
                <a:cs typeface="Times New Roman" panose="02020603050405020304" pitchFamily="18" charset="0"/>
              </a:rPr>
              <a:t>ASORETEQ</a:t>
            </a:r>
            <a:endParaRPr lang="es-CO" sz="2000" b="1" dirty="0"/>
          </a:p>
        </p:txBody>
      </p:sp>
      <p:pic>
        <p:nvPicPr>
          <p:cNvPr id="11" name="Imagen 10">
            <a:extLst>
              <a:ext uri="{FF2B5EF4-FFF2-40B4-BE49-F238E27FC236}">
                <a16:creationId xmlns:a16="http://schemas.microsoft.com/office/drawing/2014/main" id="{41EEC6E5-7EF2-04E6-4736-B0C1B09CD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278" y="1338285"/>
            <a:ext cx="3308350" cy="3484745"/>
          </a:xfrm>
          <a:prstGeom prst="rect">
            <a:avLst/>
          </a:prstGeom>
        </p:spPr>
      </p:pic>
      <p:pic>
        <p:nvPicPr>
          <p:cNvPr id="12" name="Imagen 11">
            <a:extLst>
              <a:ext uri="{FF2B5EF4-FFF2-40B4-BE49-F238E27FC236}">
                <a16:creationId xmlns:a16="http://schemas.microsoft.com/office/drawing/2014/main" id="{0C47744A-BD25-8374-AA77-78B46B607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183" y="3534220"/>
            <a:ext cx="5557420" cy="2144486"/>
          </a:xfrm>
          <a:prstGeom prst="rect">
            <a:avLst/>
          </a:prstGeom>
        </p:spPr>
      </p:pic>
    </p:spTree>
    <p:extLst>
      <p:ext uri="{BB962C8B-B14F-4D97-AF65-F5344CB8AC3E}">
        <p14:creationId xmlns:p14="http://schemas.microsoft.com/office/powerpoint/2010/main" val="2384513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289A4C-880B-D8A4-2DBB-82F00F2F16D6}"/>
              </a:ext>
            </a:extLst>
          </p:cNvPr>
          <p:cNvSpPr>
            <a:spLocks noGrp="1"/>
          </p:cNvSpPr>
          <p:nvPr>
            <p:ph type="ctrTitle"/>
          </p:nvPr>
        </p:nvSpPr>
        <p:spPr>
          <a:xfrm>
            <a:off x="1069848" y="1684014"/>
            <a:ext cx="9966960" cy="3035808"/>
          </a:xfrm>
        </p:spPr>
        <p:txBody>
          <a:bodyPr/>
          <a:lstStyle/>
          <a:p>
            <a:r>
              <a:rPr lang="es-CO" sz="6600" b="1" i="0" dirty="0">
                <a:solidFill>
                  <a:srgbClr val="3A454B"/>
                </a:solidFill>
                <a:effectLst/>
              </a:rPr>
              <a:t>SITIOS DE INTERÉS AMBIENTAL</a:t>
            </a:r>
            <a:br>
              <a:rPr lang="es-CO" b="1" i="0" dirty="0">
                <a:solidFill>
                  <a:srgbClr val="3A454B"/>
                </a:solidFill>
                <a:effectLst/>
                <a:latin typeface="Roboto" panose="02000000000000000000" pitchFamily="2" charset="0"/>
              </a:rPr>
            </a:br>
            <a:endParaRPr lang="es-CO" dirty="0"/>
          </a:p>
        </p:txBody>
      </p:sp>
      <p:sp>
        <p:nvSpPr>
          <p:cNvPr id="5" name="Subtítulo 4">
            <a:extLst>
              <a:ext uri="{FF2B5EF4-FFF2-40B4-BE49-F238E27FC236}">
                <a16:creationId xmlns:a16="http://schemas.microsoft.com/office/drawing/2014/main" id="{2CADC7EB-2F44-9989-8B0E-D7B08C7AAA18}"/>
              </a:ext>
            </a:extLst>
          </p:cNvPr>
          <p:cNvSpPr>
            <a:spLocks noGrp="1"/>
          </p:cNvSpPr>
          <p:nvPr>
            <p:ph type="subTitle" idx="1"/>
          </p:nvPr>
        </p:nvSpPr>
        <p:spPr>
          <a:xfrm>
            <a:off x="1666196" y="4442128"/>
            <a:ext cx="7891272" cy="1069848"/>
          </a:xfrm>
        </p:spPr>
        <p:txBody>
          <a:bodyPr/>
          <a:lstStyle/>
          <a:p>
            <a:pPr algn="r"/>
            <a:r>
              <a:rPr lang="es-MX" b="1" dirty="0"/>
              <a:t>ALCALDIA DE APULO-CUNDINAMARCA</a:t>
            </a:r>
            <a:endParaRPr lang="es-CO" b="1" dirty="0"/>
          </a:p>
          <a:p>
            <a:endParaRPr lang="es-CO" dirty="0"/>
          </a:p>
        </p:txBody>
      </p:sp>
    </p:spTree>
    <p:extLst>
      <p:ext uri="{BB962C8B-B14F-4D97-AF65-F5344CB8AC3E}">
        <p14:creationId xmlns:p14="http://schemas.microsoft.com/office/powerpoint/2010/main" val="201083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4690858-0CFD-7ADA-5239-F4C7375AFDC6}"/>
              </a:ext>
            </a:extLst>
          </p:cNvPr>
          <p:cNvSpPr>
            <a:spLocks noGrp="1"/>
          </p:cNvSpPr>
          <p:nvPr>
            <p:ph type="ctrTitle"/>
          </p:nvPr>
        </p:nvSpPr>
        <p:spPr/>
        <p:txBody>
          <a:bodyPr/>
          <a:lstStyle/>
          <a:p>
            <a:r>
              <a:rPr lang="es-MX" dirty="0"/>
              <a:t>SISTEMA FISICO NATURAL</a:t>
            </a:r>
            <a:endParaRPr lang="es-CO" dirty="0"/>
          </a:p>
        </p:txBody>
      </p:sp>
      <p:sp>
        <p:nvSpPr>
          <p:cNvPr id="5" name="Subtítulo 4">
            <a:extLst>
              <a:ext uri="{FF2B5EF4-FFF2-40B4-BE49-F238E27FC236}">
                <a16:creationId xmlns:a16="http://schemas.microsoft.com/office/drawing/2014/main" id="{F13C90F0-0918-3149-17F4-5E8CBFBD4116}"/>
              </a:ext>
            </a:extLst>
          </p:cNvPr>
          <p:cNvSpPr>
            <a:spLocks noGrp="1"/>
          </p:cNvSpPr>
          <p:nvPr>
            <p:ph type="subTitle" idx="1"/>
          </p:nvPr>
        </p:nvSpPr>
        <p:spPr/>
        <p:txBody>
          <a:bodyPr/>
          <a:lstStyle/>
          <a:p>
            <a:pPr algn="r"/>
            <a:r>
              <a:rPr kumimoji="0" lang="es-MX" sz="2000" b="1" i="0" u="none" strike="noStrike" kern="1200" cap="all" spc="0" normalizeH="0" baseline="0" noProof="0" dirty="0">
                <a:ln>
                  <a:noFill/>
                </a:ln>
                <a:blipFill dpi="0" rotWithShape="1">
                  <a:blip r:embed="rId2"/>
                  <a:srcRect/>
                  <a:tile tx="6350" ty="-127000" sx="65000" sy="64000" flip="none" algn="tl"/>
                </a:blipFill>
                <a:effectLst/>
                <a:uLnTx/>
                <a:uFillTx/>
                <a:latin typeface="Rockwell Condensed" panose="02060603050405020104"/>
                <a:ea typeface="+mj-ea"/>
                <a:cs typeface="+mj-cs"/>
              </a:rPr>
              <a:t>ALCALDIA DE APULO-CUNDINAMARCA</a:t>
            </a:r>
            <a:endParaRPr kumimoji="0" lang="es-CO" sz="2000" b="0" i="0" u="none" strike="noStrike" kern="1200" cap="all" spc="0" normalizeH="0" baseline="0" noProof="0" dirty="0">
              <a:ln>
                <a:noFill/>
              </a:ln>
              <a:blipFill dpi="0" rotWithShape="1">
                <a:blip r:embed="rId2"/>
                <a:srcRect/>
                <a:tile tx="6350" ty="-127000" sx="65000" sy="64000" flip="none" algn="tl"/>
              </a:blipFill>
              <a:effectLst/>
              <a:uLnTx/>
              <a:uFillTx/>
              <a:latin typeface="Rockwell Condensed" panose="02060603050405020104"/>
              <a:ea typeface="+mj-ea"/>
              <a:cs typeface="+mj-cs"/>
            </a:endParaRPr>
          </a:p>
          <a:p>
            <a:pPr algn="r"/>
            <a:endParaRPr lang="es-CO" dirty="0"/>
          </a:p>
        </p:txBody>
      </p:sp>
    </p:spTree>
    <p:extLst>
      <p:ext uri="{BB962C8B-B14F-4D97-AF65-F5344CB8AC3E}">
        <p14:creationId xmlns:p14="http://schemas.microsoft.com/office/powerpoint/2010/main" val="12741676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BFBDE-9020-4192-AAE5-AFC8B76A6B41}"/>
              </a:ext>
            </a:extLst>
          </p:cNvPr>
          <p:cNvSpPr>
            <a:spLocks noGrp="1"/>
          </p:cNvSpPr>
          <p:nvPr>
            <p:ph type="title" idx="4294967295"/>
          </p:nvPr>
        </p:nvSpPr>
        <p:spPr>
          <a:xfrm>
            <a:off x="1119052" y="206833"/>
            <a:ext cx="10058400" cy="917575"/>
          </a:xfrm>
        </p:spPr>
        <p:txBody>
          <a:bodyPr/>
          <a:lstStyle/>
          <a:p>
            <a:pPr algn="ctr"/>
            <a:r>
              <a:rPr lang="es-MX" dirty="0"/>
              <a:t>SITIOS DE INTERES AMBIENTAL</a:t>
            </a:r>
            <a:endParaRPr lang="es-CO" dirty="0"/>
          </a:p>
        </p:txBody>
      </p:sp>
      <p:sp>
        <p:nvSpPr>
          <p:cNvPr id="4" name="Rectángulo: esquinas redondeadas 3">
            <a:extLst>
              <a:ext uri="{FF2B5EF4-FFF2-40B4-BE49-F238E27FC236}">
                <a16:creationId xmlns:a16="http://schemas.microsoft.com/office/drawing/2014/main" id="{022C9F8E-F92F-7295-FE65-AF5CC9388968}"/>
              </a:ext>
            </a:extLst>
          </p:cNvPr>
          <p:cNvSpPr/>
          <p:nvPr/>
        </p:nvSpPr>
        <p:spPr>
          <a:xfrm>
            <a:off x="812797" y="1307055"/>
            <a:ext cx="3149600" cy="4789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latin typeface="+mj-lt"/>
              </a:rPr>
              <a:t>CERRO GUACANA</a:t>
            </a:r>
          </a:p>
        </p:txBody>
      </p:sp>
      <p:sp>
        <p:nvSpPr>
          <p:cNvPr id="5" name="Flecha: a la derecha 4">
            <a:extLst>
              <a:ext uri="{FF2B5EF4-FFF2-40B4-BE49-F238E27FC236}">
                <a16:creationId xmlns:a16="http://schemas.microsoft.com/office/drawing/2014/main" id="{4A401368-5200-26E0-5F3D-E8A46C195AC7}"/>
              </a:ext>
            </a:extLst>
          </p:cNvPr>
          <p:cNvSpPr/>
          <p:nvPr/>
        </p:nvSpPr>
        <p:spPr>
          <a:xfrm>
            <a:off x="4107543" y="1426797"/>
            <a:ext cx="319314" cy="239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709922C9-A00A-92E8-C166-6C35D4B7F161}"/>
              </a:ext>
            </a:extLst>
          </p:cNvPr>
          <p:cNvSpPr/>
          <p:nvPr/>
        </p:nvSpPr>
        <p:spPr>
          <a:xfrm>
            <a:off x="4528457" y="980481"/>
            <a:ext cx="7228112" cy="16110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effectLst/>
                <a:latin typeface="Times New Roman" panose="02020603050405020304" pitchFamily="18" charset="0"/>
                <a:ea typeface="Calibri" panose="020F0502020204030204" pitchFamily="34" charset="0"/>
                <a:cs typeface="Times New Roman" panose="02020603050405020304" pitchFamily="18" charset="0"/>
              </a:rPr>
              <a:t>El Cerro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Guacana</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rodea gran parte del municipio de Apulo, al hacer la caminata para llegar a lo más alto del cerro, se contempla una maravillosa vista del casco urbano y el rio Bogotá, en este cerro hay dos lagunas, una en forma cuadrada y otra que guarda un misterio, brinda oportunidades como desconectarse de la tecnología y disfrutar de la naturaleza, conocer sobre la historia de este Cerro y disfrutar de camping.</a:t>
            </a:r>
          </a:p>
        </p:txBody>
      </p:sp>
      <p:sp>
        <p:nvSpPr>
          <p:cNvPr id="7" name="Rectángulo: esquinas redondeadas 6">
            <a:extLst>
              <a:ext uri="{FF2B5EF4-FFF2-40B4-BE49-F238E27FC236}">
                <a16:creationId xmlns:a16="http://schemas.microsoft.com/office/drawing/2014/main" id="{EF2CD44F-8F1E-DC29-CCA1-23EB98CF274E}"/>
              </a:ext>
            </a:extLst>
          </p:cNvPr>
          <p:cNvSpPr/>
          <p:nvPr/>
        </p:nvSpPr>
        <p:spPr>
          <a:xfrm>
            <a:off x="675617" y="3189514"/>
            <a:ext cx="3149600" cy="4789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effectLst/>
                <a:latin typeface="+mj-lt"/>
                <a:ea typeface="Calibri" panose="020F0502020204030204" pitchFamily="34" charset="0"/>
                <a:cs typeface="Times New Roman" panose="02020603050405020304" pitchFamily="18" charset="0"/>
              </a:rPr>
              <a:t>LAGUNA SALCEDO</a:t>
            </a:r>
          </a:p>
        </p:txBody>
      </p:sp>
      <p:sp>
        <p:nvSpPr>
          <p:cNvPr id="8" name="Flecha: a la derecha 7">
            <a:extLst>
              <a:ext uri="{FF2B5EF4-FFF2-40B4-BE49-F238E27FC236}">
                <a16:creationId xmlns:a16="http://schemas.microsoft.com/office/drawing/2014/main" id="{E6042F27-5E3A-F3A1-C256-B89443572500}"/>
              </a:ext>
            </a:extLst>
          </p:cNvPr>
          <p:cNvSpPr/>
          <p:nvPr/>
        </p:nvSpPr>
        <p:spPr>
          <a:xfrm>
            <a:off x="3928450" y="3298366"/>
            <a:ext cx="319314" cy="23948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0E7EDF02-3184-8616-247D-413D0213FA2A}"/>
              </a:ext>
            </a:extLst>
          </p:cNvPr>
          <p:cNvSpPr/>
          <p:nvPr/>
        </p:nvSpPr>
        <p:spPr>
          <a:xfrm>
            <a:off x="4350997" y="2799175"/>
            <a:ext cx="7228112" cy="12700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 tan solo 4,4 kilómetros del casco urbano de Apulo, en inmediaciones del cerro del Copo, se impone con fuerza la laguna Salcedo, que ha perdido más del 60% de su espejo de agua original debido al exceso de actividades agropecuarias, alrededor de la laguna se encuentras varios petroglifos tallados en rocas por los indígenas </a:t>
            </a:r>
          </a:p>
        </p:txBody>
      </p:sp>
      <p:sp>
        <p:nvSpPr>
          <p:cNvPr id="10" name="Rectángulo: esquinas redondeadas 9">
            <a:extLst>
              <a:ext uri="{FF2B5EF4-FFF2-40B4-BE49-F238E27FC236}">
                <a16:creationId xmlns:a16="http://schemas.microsoft.com/office/drawing/2014/main" id="{99251F7D-7142-3434-F889-E05B77799758}"/>
              </a:ext>
            </a:extLst>
          </p:cNvPr>
          <p:cNvSpPr/>
          <p:nvPr/>
        </p:nvSpPr>
        <p:spPr>
          <a:xfrm>
            <a:off x="675617" y="5003793"/>
            <a:ext cx="3149600" cy="4789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effectLst/>
                <a:latin typeface="+mj-lt"/>
                <a:ea typeface="Calibri" panose="020F0502020204030204" pitchFamily="34" charset="0"/>
                <a:cs typeface="Times New Roman" panose="02020603050405020304" pitchFamily="18" charset="0"/>
              </a:rPr>
              <a:t>LAGUNA CERRO GUACANA</a:t>
            </a:r>
          </a:p>
        </p:txBody>
      </p:sp>
      <p:sp>
        <p:nvSpPr>
          <p:cNvPr id="11" name="Flecha: a la derecha 10">
            <a:extLst>
              <a:ext uri="{FF2B5EF4-FFF2-40B4-BE49-F238E27FC236}">
                <a16:creationId xmlns:a16="http://schemas.microsoft.com/office/drawing/2014/main" id="{53B066A4-E88F-C417-AB53-96CF3E542C57}"/>
              </a:ext>
            </a:extLst>
          </p:cNvPr>
          <p:cNvSpPr/>
          <p:nvPr/>
        </p:nvSpPr>
        <p:spPr>
          <a:xfrm>
            <a:off x="3910873" y="5097356"/>
            <a:ext cx="319314" cy="23948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B95B3C89-6094-C49A-569F-F704BFBFD7EA}"/>
              </a:ext>
            </a:extLst>
          </p:cNvPr>
          <p:cNvSpPr/>
          <p:nvPr/>
        </p:nvSpPr>
        <p:spPr>
          <a:xfrm>
            <a:off x="4350997" y="4608275"/>
            <a:ext cx="7228112" cy="12700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effectLst/>
                <a:latin typeface="Times New Roman" panose="02020603050405020304" pitchFamily="18" charset="0"/>
                <a:ea typeface="Times New Roman" panose="02020603050405020304" pitchFamily="18" charset="0"/>
                <a:cs typeface="Times New Roman" panose="02020603050405020304" pitchFamily="18" charset="0"/>
              </a:rPr>
              <a:t>Ubicada en la vereda salcedo del municipio de Apulo. Fue considerada una laguna brava porque según se cuenta, al visitarla se podría sentir que la laguna te atrapaba con sus encantos y su enigma. Fue sitio importante de pagamento para nuestros ancestros panches, que la llamaban la Laguna Sagrada de </a:t>
            </a:r>
            <a:r>
              <a:rPr lang="es-CO" sz="1600" dirty="0" err="1">
                <a:effectLst/>
                <a:latin typeface="Times New Roman" panose="02020603050405020304" pitchFamily="18" charset="0"/>
                <a:ea typeface="Times New Roman" panose="02020603050405020304" pitchFamily="18" charset="0"/>
                <a:cs typeface="Times New Roman" panose="02020603050405020304" pitchFamily="18" charset="0"/>
              </a:rPr>
              <a:t>Guacana</a:t>
            </a:r>
            <a:r>
              <a:rPr lang="es-CO"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F6159468-4CDF-0B0B-F6D3-BC85C5D374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637" y="1806762"/>
            <a:ext cx="2259920" cy="1329689"/>
          </a:xfrm>
          <a:prstGeom prst="rect">
            <a:avLst/>
          </a:prstGeom>
          <a:ln>
            <a:noFill/>
          </a:ln>
          <a:effectLst>
            <a:softEdge rad="112500"/>
          </a:effectLst>
        </p:spPr>
      </p:pic>
      <p:pic>
        <p:nvPicPr>
          <p:cNvPr id="14" name="Imagen 13" descr="Salcedo, una joya de Apulo">
            <a:extLst>
              <a:ext uri="{FF2B5EF4-FFF2-40B4-BE49-F238E27FC236}">
                <a16:creationId xmlns:a16="http://schemas.microsoft.com/office/drawing/2014/main" id="{655E81F5-9CE7-EA81-736C-B518B1A1E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477" y="3847745"/>
            <a:ext cx="2682240" cy="1113876"/>
          </a:xfrm>
          <a:prstGeom prst="rect">
            <a:avLst/>
          </a:prstGeom>
          <a:ln>
            <a:noFill/>
          </a:ln>
          <a:effectLst>
            <a:softEdge rad="112500"/>
          </a:effectLst>
        </p:spPr>
      </p:pic>
      <p:pic>
        <p:nvPicPr>
          <p:cNvPr id="15" name="Imagen 14">
            <a:extLst>
              <a:ext uri="{FF2B5EF4-FFF2-40B4-BE49-F238E27FC236}">
                <a16:creationId xmlns:a16="http://schemas.microsoft.com/office/drawing/2014/main" id="{B39B8048-A84A-A43D-CC5E-2788D512C8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597" y="5524936"/>
            <a:ext cx="2928620" cy="1270005"/>
          </a:xfrm>
          <a:prstGeom prst="rect">
            <a:avLst/>
          </a:prstGeom>
          <a:ln>
            <a:noFill/>
          </a:ln>
          <a:effectLst>
            <a:softEdge rad="112500"/>
          </a:effectLst>
        </p:spPr>
      </p:pic>
    </p:spTree>
    <p:extLst>
      <p:ext uri="{BB962C8B-B14F-4D97-AF65-F5344CB8AC3E}">
        <p14:creationId xmlns:p14="http://schemas.microsoft.com/office/powerpoint/2010/main" val="12967261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3DD59FB5-07BD-82E9-4CC2-B69A78EF3007}"/>
              </a:ext>
            </a:extLst>
          </p:cNvPr>
          <p:cNvSpPr/>
          <p:nvPr/>
        </p:nvSpPr>
        <p:spPr>
          <a:xfrm>
            <a:off x="711200" y="943426"/>
            <a:ext cx="3149600" cy="4789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latin typeface="+mj-lt"/>
              </a:rPr>
              <a:t>LAS CUEVAS (CEMEX)</a:t>
            </a:r>
          </a:p>
        </p:txBody>
      </p:sp>
      <p:sp>
        <p:nvSpPr>
          <p:cNvPr id="3" name="Flecha: a la derecha 2">
            <a:extLst>
              <a:ext uri="{FF2B5EF4-FFF2-40B4-BE49-F238E27FC236}">
                <a16:creationId xmlns:a16="http://schemas.microsoft.com/office/drawing/2014/main" id="{30D3D1BC-D8B9-0D96-322A-7ED30D7A351A}"/>
              </a:ext>
            </a:extLst>
          </p:cNvPr>
          <p:cNvSpPr/>
          <p:nvPr/>
        </p:nvSpPr>
        <p:spPr>
          <a:xfrm>
            <a:off x="4129312" y="1023254"/>
            <a:ext cx="319315" cy="31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18CA72AC-AF33-FE88-B519-230F8E7F54E2}"/>
              </a:ext>
            </a:extLst>
          </p:cNvPr>
          <p:cNvSpPr/>
          <p:nvPr/>
        </p:nvSpPr>
        <p:spPr>
          <a:xfrm>
            <a:off x="4601033" y="457194"/>
            <a:ext cx="7228112" cy="14514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effectLst/>
                <a:latin typeface="Times New Roman" panose="02020603050405020304" pitchFamily="18" charset="0"/>
                <a:ea typeface="Calibri" panose="020F0502020204030204" pitchFamily="34" charset="0"/>
                <a:cs typeface="Times New Roman" panose="02020603050405020304" pitchFamily="18" charset="0"/>
              </a:rPr>
              <a:t>Queda en la vereda La Naveta - vía Cemex, encontramos la excavación minera, actualmente es punto de visitas turísticas, son 4 cuevas en la montaña que se conectan, actualmente son puntos estratégicos de caminatas ecológicas.</a:t>
            </a:r>
          </a:p>
        </p:txBody>
      </p:sp>
      <p:sp>
        <p:nvSpPr>
          <p:cNvPr id="5" name="Rectángulo: esquinas redondeadas 4">
            <a:extLst>
              <a:ext uri="{FF2B5EF4-FFF2-40B4-BE49-F238E27FC236}">
                <a16:creationId xmlns:a16="http://schemas.microsoft.com/office/drawing/2014/main" id="{11FFACBB-B598-6A0F-B4F9-6541A172D912}"/>
              </a:ext>
            </a:extLst>
          </p:cNvPr>
          <p:cNvSpPr/>
          <p:nvPr/>
        </p:nvSpPr>
        <p:spPr>
          <a:xfrm>
            <a:off x="711200" y="2823022"/>
            <a:ext cx="3149600" cy="4789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latin typeface="+mj-lt"/>
              </a:rPr>
              <a:t>RIO APULO</a:t>
            </a:r>
          </a:p>
        </p:txBody>
      </p:sp>
      <p:sp>
        <p:nvSpPr>
          <p:cNvPr id="6" name="Flecha: a la derecha 5">
            <a:extLst>
              <a:ext uri="{FF2B5EF4-FFF2-40B4-BE49-F238E27FC236}">
                <a16:creationId xmlns:a16="http://schemas.microsoft.com/office/drawing/2014/main" id="{A856EF66-BAB8-CC2E-5BC6-9C395A6820F1}"/>
              </a:ext>
            </a:extLst>
          </p:cNvPr>
          <p:cNvSpPr/>
          <p:nvPr/>
        </p:nvSpPr>
        <p:spPr>
          <a:xfrm>
            <a:off x="3966029" y="2881082"/>
            <a:ext cx="319315" cy="31931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7" name="Rectángulo: esquinas redondeadas 6">
            <a:extLst>
              <a:ext uri="{FF2B5EF4-FFF2-40B4-BE49-F238E27FC236}">
                <a16:creationId xmlns:a16="http://schemas.microsoft.com/office/drawing/2014/main" id="{B657FE15-C831-550B-6F5F-672360A631C0}"/>
              </a:ext>
            </a:extLst>
          </p:cNvPr>
          <p:cNvSpPr/>
          <p:nvPr/>
        </p:nvSpPr>
        <p:spPr>
          <a:xfrm>
            <a:off x="4601033" y="2090057"/>
            <a:ext cx="7228112" cy="19013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effectLst/>
                <a:latin typeface="Times New Roman" panose="02020603050405020304" pitchFamily="18" charset="0"/>
                <a:ea typeface="Calibri" panose="020F0502020204030204" pitchFamily="34" charset="0"/>
                <a:cs typeface="Times New Roman" panose="02020603050405020304" pitchFamily="18" charset="0"/>
              </a:rPr>
              <a:t>El Rio Apulo baña a nuestro municipio y brinda la oportunidad de bañarse en sus aguas, sitio buscado por visitantes para realizar “paseo de olla” y disfrutar de la naturaleza. Este rio nace en el alto de Petaqueros, en la reserva natural de Peñas Blancas, tiene un recorrido de 46 kilómetro, recibe aguas del rio Curí, en la zona alta de Anolaima; el rio </a:t>
            </a:r>
            <a:r>
              <a:rPr lang="es-CO" sz="1600" dirty="0" err="1">
                <a:effectLst/>
                <a:latin typeface="Times New Roman" panose="02020603050405020304" pitchFamily="18" charset="0"/>
                <a:ea typeface="Calibri" panose="020F0502020204030204" pitchFamily="34" charset="0"/>
                <a:cs typeface="Times New Roman" panose="02020603050405020304" pitchFamily="18" charset="0"/>
              </a:rPr>
              <a:t>Bahamon</a:t>
            </a:r>
            <a:r>
              <a:rPr lang="es-CO" sz="1600" dirty="0">
                <a:effectLst/>
                <a:latin typeface="Times New Roman" panose="02020603050405020304" pitchFamily="18" charset="0"/>
                <a:ea typeface="Calibri" panose="020F0502020204030204" pitchFamily="34" charset="0"/>
                <a:cs typeface="Times New Roman" panose="02020603050405020304" pitchFamily="18" charset="0"/>
              </a:rPr>
              <a:t>, en la zona alta de Cachipay y las aguas negras de Zipacón. </a:t>
            </a:r>
          </a:p>
          <a:p>
            <a:r>
              <a:rPr lang="es-CO" sz="1600" dirty="0">
                <a:effectLst/>
                <a:latin typeface="Times New Roman" panose="02020603050405020304" pitchFamily="18" charset="0"/>
                <a:ea typeface="Calibri" panose="020F0502020204030204" pitchFamily="34" charset="0"/>
                <a:cs typeface="Times New Roman" panose="02020603050405020304" pitchFamily="18" charset="0"/>
              </a:rPr>
              <a:t>Años atrás, los habitantes solían pescar en este rio para su alimento diario.</a:t>
            </a:r>
          </a:p>
        </p:txBody>
      </p:sp>
      <p:sp>
        <p:nvSpPr>
          <p:cNvPr id="8" name="Rectángulo: esquinas redondeadas 7">
            <a:extLst>
              <a:ext uri="{FF2B5EF4-FFF2-40B4-BE49-F238E27FC236}">
                <a16:creationId xmlns:a16="http://schemas.microsoft.com/office/drawing/2014/main" id="{043BCC98-3CEC-DCBD-308E-874F9E4013CB}"/>
              </a:ext>
            </a:extLst>
          </p:cNvPr>
          <p:cNvSpPr/>
          <p:nvPr/>
        </p:nvSpPr>
        <p:spPr>
          <a:xfrm>
            <a:off x="711200" y="4659083"/>
            <a:ext cx="3149600" cy="4789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400" dirty="0">
                <a:latin typeface="+mj-lt"/>
              </a:rPr>
              <a:t>EL PEÑON DE LAS BRUJAS</a:t>
            </a:r>
          </a:p>
        </p:txBody>
      </p:sp>
      <p:sp>
        <p:nvSpPr>
          <p:cNvPr id="9" name="Flecha: a la derecha 8">
            <a:extLst>
              <a:ext uri="{FF2B5EF4-FFF2-40B4-BE49-F238E27FC236}">
                <a16:creationId xmlns:a16="http://schemas.microsoft.com/office/drawing/2014/main" id="{B848662B-FB79-3C2C-D7AA-8678CFA25A83}"/>
              </a:ext>
            </a:extLst>
          </p:cNvPr>
          <p:cNvSpPr/>
          <p:nvPr/>
        </p:nvSpPr>
        <p:spPr>
          <a:xfrm>
            <a:off x="3969654" y="4738911"/>
            <a:ext cx="319315" cy="319314"/>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53AABD9F-D15C-8C87-0B6C-84D3F93BC7D2}"/>
              </a:ext>
            </a:extLst>
          </p:cNvPr>
          <p:cNvSpPr/>
          <p:nvPr/>
        </p:nvSpPr>
        <p:spPr>
          <a:xfrm>
            <a:off x="4601033" y="4332508"/>
            <a:ext cx="7228112" cy="14514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CO" sz="1600" dirty="0">
                <a:effectLst/>
                <a:latin typeface="Times New Roman" panose="02020603050405020304" pitchFamily="18" charset="0"/>
                <a:ea typeface="Calibri" panose="020F0502020204030204" pitchFamily="34" charset="0"/>
                <a:cs typeface="Times New Roman" panose="02020603050405020304" pitchFamily="18" charset="0"/>
              </a:rPr>
              <a:t>Ubicado en la vereda Guacamayas del municipio de Apulo, se encuentra el peñón de las brujas por la ronda del rio Apulo, brinda a los visitantes que van a bañarse en el rio, una vista hermosa, además que se especula que este lugar es hogar de las brujas cuando cae la noche, por lo que atrae misterio a este lugar.</a:t>
            </a:r>
          </a:p>
        </p:txBody>
      </p:sp>
      <p:pic>
        <p:nvPicPr>
          <p:cNvPr id="11" name="Imagen 10">
            <a:extLst>
              <a:ext uri="{FF2B5EF4-FFF2-40B4-BE49-F238E27FC236}">
                <a16:creationId xmlns:a16="http://schemas.microsoft.com/office/drawing/2014/main" id="{251CCBC2-BD31-584B-0397-30C1EA58DE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161" y="1375225"/>
            <a:ext cx="2651125" cy="1451435"/>
          </a:xfrm>
          <a:prstGeom prst="rect">
            <a:avLst/>
          </a:prstGeom>
          <a:ln>
            <a:noFill/>
          </a:ln>
          <a:effectLst>
            <a:softEdge rad="112500"/>
          </a:effectLst>
        </p:spPr>
      </p:pic>
      <p:pic>
        <p:nvPicPr>
          <p:cNvPr id="12" name="Imagen 11">
            <a:extLst>
              <a:ext uri="{FF2B5EF4-FFF2-40B4-BE49-F238E27FC236}">
                <a16:creationId xmlns:a16="http://schemas.microsoft.com/office/drawing/2014/main" id="{7834A6B0-2DB8-3C20-0D62-4D7ED430AF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627" y="3360051"/>
            <a:ext cx="1800860" cy="1253179"/>
          </a:xfrm>
          <a:prstGeom prst="rect">
            <a:avLst/>
          </a:prstGeom>
          <a:ln>
            <a:noFill/>
          </a:ln>
          <a:effectLst>
            <a:softEdge rad="112500"/>
          </a:effectLst>
        </p:spPr>
      </p:pic>
      <p:pic>
        <p:nvPicPr>
          <p:cNvPr id="13" name="Imagen 12">
            <a:extLst>
              <a:ext uri="{FF2B5EF4-FFF2-40B4-BE49-F238E27FC236}">
                <a16:creationId xmlns:a16="http://schemas.microsoft.com/office/drawing/2014/main" id="{5F5FB4F4-CD81-2285-B2D8-84CF091660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19" y="5266437"/>
            <a:ext cx="2694267" cy="1407766"/>
          </a:xfrm>
          <a:prstGeom prst="rect">
            <a:avLst/>
          </a:prstGeom>
          <a:ln>
            <a:noFill/>
          </a:ln>
          <a:effectLst>
            <a:softEdge rad="112500"/>
          </a:effectLst>
        </p:spPr>
      </p:pic>
    </p:spTree>
    <p:extLst>
      <p:ext uri="{BB962C8B-B14F-4D97-AF65-F5344CB8AC3E}">
        <p14:creationId xmlns:p14="http://schemas.microsoft.com/office/powerpoint/2010/main" val="23259272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Letras en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tras en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tras en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TM03090434[[fn=Letras en madera]]</Template>
  <TotalTime>2787</TotalTime>
  <Words>10505</Words>
  <Application>Microsoft Office PowerPoint</Application>
  <PresentationFormat>Panorámica</PresentationFormat>
  <Paragraphs>1001</Paragraphs>
  <Slides>91</Slides>
  <Notes>1</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91</vt:i4>
      </vt:variant>
    </vt:vector>
  </HeadingPairs>
  <TitlesOfParts>
    <vt:vector size="102" baseType="lpstr">
      <vt:lpstr>Arial</vt:lpstr>
      <vt:lpstr>Calibri</vt:lpstr>
      <vt:lpstr>Roboto</vt:lpstr>
      <vt:lpstr>Rockwell</vt:lpstr>
      <vt:lpstr>Rockwell Condensed</vt:lpstr>
      <vt:lpstr>Rockwell Extra Bold</vt:lpstr>
      <vt:lpstr>Symbol</vt:lpstr>
      <vt:lpstr>Times New Roman</vt:lpstr>
      <vt:lpstr>Wingdings</vt:lpstr>
      <vt:lpstr>Letras en madera</vt:lpstr>
      <vt:lpstr>Document</vt:lpstr>
      <vt:lpstr>GENERALIDADES</vt:lpstr>
      <vt:lpstr>Presentación de PowerPoint</vt:lpstr>
      <vt:lpstr>Aspectos Generales</vt:lpstr>
      <vt:lpstr>Pisos Térmicos</vt:lpstr>
      <vt:lpstr>TEMPERATURA</vt:lpstr>
      <vt:lpstr>PRECIPITACION</vt:lpstr>
      <vt:lpstr>DIVISION POLITICO – ADMNISTRATIVA  </vt:lpstr>
      <vt:lpstr>Presentación de PowerPoint</vt:lpstr>
      <vt:lpstr>SISTEMA FISICO NATURAL</vt:lpstr>
      <vt:lpstr>GEOLOGIA Y GEOMORFOLOGIA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USOS DEL SUELO</vt:lpstr>
      <vt:lpstr>COBERTURA Y USO DEL SUELO</vt:lpstr>
      <vt:lpstr>USO ACTUAL DEL TERRITORIO</vt:lpstr>
      <vt:lpstr>PROBLEMÁTICA AMBIENTAL</vt:lpstr>
      <vt:lpstr>FLORA </vt:lpstr>
      <vt:lpstr>Presentación de PowerPoint</vt:lpstr>
      <vt:lpstr>Presentación de PowerPoint</vt:lpstr>
      <vt:lpstr>PROBLEMÁTICA AMBIENTAL de la flora</vt:lpstr>
      <vt:lpstr>FAUNA</vt:lpstr>
      <vt:lpstr>Presentación de PowerPoint</vt:lpstr>
      <vt:lpstr>Presentación de PowerPoint</vt:lpstr>
      <vt:lpstr>PROBLEMÁTICA AMBIENTAL de la fauna</vt:lpstr>
      <vt:lpstr>Presentación de PowerPoint</vt:lpstr>
      <vt:lpstr>Presentación de PowerPoint</vt:lpstr>
      <vt:lpstr>Presentación de PowerPoint</vt:lpstr>
      <vt:lpstr>Presentación de PowerPoint</vt:lpstr>
      <vt:lpstr>ANALISIS DE RESULTADO</vt:lpstr>
      <vt:lpstr>CALIDAD DEL AIRE</vt:lpstr>
      <vt:lpstr>Presentación de PowerPoint</vt:lpstr>
      <vt:lpstr>Presentación de PowerPoint</vt:lpstr>
      <vt:lpstr>SISTEMA FÍSICO CONSTRUIDO </vt:lpstr>
      <vt:lpstr>INFRAESTRUCTURA VIAL URBANA Y RURAL</vt:lpstr>
      <vt:lpstr>Presentación de PowerPoint</vt:lpstr>
      <vt:lpstr>Presentación de PowerPoint</vt:lpstr>
      <vt:lpstr>Presentación de PowerPoint</vt:lpstr>
      <vt:lpstr>Presentación de PowerPoint</vt:lpstr>
      <vt:lpstr>SERVICIOS PUBLICOS URBANO Y RURAL</vt:lpstr>
      <vt:lpstr>   </vt:lpstr>
      <vt:lpstr>Presentación de PowerPoint</vt:lpstr>
      <vt:lpstr>Presentación de PowerPoint</vt:lpstr>
      <vt:lpstr>Presentación de PowerPoint</vt:lpstr>
      <vt:lpstr>VULNERABILIDAD Y RIESGO</vt:lpstr>
      <vt:lpstr>AMENAZAS NATURALES</vt:lpstr>
      <vt:lpstr>Presentación de PowerPoint</vt:lpstr>
      <vt:lpstr>Presentación de PowerPoint</vt:lpstr>
      <vt:lpstr>Presentación de PowerPoint</vt:lpstr>
      <vt:lpstr>EVENTOS AMBIENTALES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SOCIO CULTURAL</vt:lpstr>
      <vt:lpstr>Presentación de PowerPoint</vt:lpstr>
      <vt:lpstr>Presentación de PowerPoint</vt:lpstr>
      <vt:lpstr>Presentación de PowerPoint</vt:lpstr>
      <vt:lpstr>SERVICIOS COMUNITARIOS URBANO Y RURAL </vt:lpstr>
      <vt:lpstr>Presentación de PowerPoint</vt:lpstr>
      <vt:lpstr>Presentación de PowerPoint</vt:lpstr>
      <vt:lpstr>Presentación de PowerPoint</vt:lpstr>
      <vt:lpstr>Presentación de PowerPoint</vt:lpstr>
      <vt:lpstr>CULTURA AMBIENTAL</vt:lpstr>
      <vt:lpstr>Presentación de PowerPoint</vt:lpstr>
      <vt:lpstr>SISTEMA ECONOMICO MUNICIPAL</vt:lpstr>
      <vt:lpstr>ACTIVIDADES ECONOMICAS </vt:lpstr>
      <vt:lpstr>ECONOMIA RURAL</vt:lpstr>
      <vt:lpstr>AGRICULTURA</vt:lpstr>
      <vt:lpstr>Presentación de PowerPoint</vt:lpstr>
      <vt:lpstr>Presentación de PowerPoint</vt:lpstr>
      <vt:lpstr>Presentación de PowerPoint</vt:lpstr>
      <vt:lpstr>Presentación de PowerPoint</vt:lpstr>
      <vt:lpstr>Presentación de PowerPoint</vt:lpstr>
      <vt:lpstr>SISTEMA ADMINISTRATIVO Y DE GESTION AMBIENTAL EN EL MUNICIPIO </vt:lpstr>
      <vt:lpstr>Presentación de PowerPoint</vt:lpstr>
      <vt:lpstr>Presentación de PowerPoint</vt:lpstr>
      <vt:lpstr>ACTORES AMBIENTALES EN EL MUNICIPIO</vt:lpstr>
      <vt:lpstr>Presentación de PowerPoint</vt:lpstr>
      <vt:lpstr>Presentación de PowerPoint</vt:lpstr>
      <vt:lpstr>SITIOS DE INTERÉS AMBIENTAL </vt:lpstr>
      <vt:lpstr>SITIOS DE INTERES AMBIENTAL</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Olivera</dc:creator>
  <cp:lastModifiedBy>Angie Olivera</cp:lastModifiedBy>
  <cp:revision>157</cp:revision>
  <dcterms:created xsi:type="dcterms:W3CDTF">2023-01-30T15:12:26Z</dcterms:created>
  <dcterms:modified xsi:type="dcterms:W3CDTF">2023-02-15T19:53:02Z</dcterms:modified>
</cp:coreProperties>
</file>