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0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6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90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7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17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0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7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81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9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7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18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18CBF5-DB86-AEC6-D505-E60DD4521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485232"/>
            <a:ext cx="9966960" cy="3035808"/>
          </a:xfrm>
        </p:spPr>
        <p:txBody>
          <a:bodyPr/>
          <a:lstStyle/>
          <a:p>
            <a:r>
              <a:rPr lang="es-MX" sz="9600" b="1" dirty="0"/>
              <a:t>Aspectos Generales</a:t>
            </a:r>
            <a:endParaRPr lang="es-CO" dirty="0"/>
          </a:p>
        </p:txBody>
      </p:sp>
      <p:pic>
        <p:nvPicPr>
          <p:cNvPr id="4" name="Imagen 3" descr="Alcaldia de Apulo  Cundinamarca">
            <a:extLst>
              <a:ext uri="{FF2B5EF4-FFF2-40B4-BE49-F238E27FC236}">
                <a16:creationId xmlns:a16="http://schemas.microsoft.com/office/drawing/2014/main" id="{BEE70AF9-38A3-1772-372E-61883BD43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745" y="5675519"/>
            <a:ext cx="932204" cy="85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E2460-A9D9-FBA8-88DC-AB5533D65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8" y="159108"/>
            <a:ext cx="1119588" cy="1054793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6DA37496-E60E-2123-6D83-BC2126895E1E}"/>
              </a:ext>
            </a:extLst>
          </p:cNvPr>
          <p:cNvSpPr txBox="1">
            <a:spLocks/>
          </p:cNvSpPr>
          <p:nvPr/>
        </p:nvSpPr>
        <p:spPr>
          <a:xfrm>
            <a:off x="1264920" y="3882888"/>
            <a:ext cx="5904506" cy="790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es-CO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3C7B4AE-0F12-A6EC-D82C-DE61C2A1A200}"/>
              </a:ext>
            </a:extLst>
          </p:cNvPr>
          <p:cNvSpPr txBox="1">
            <a:spLocks/>
          </p:cNvSpPr>
          <p:nvPr/>
        </p:nvSpPr>
        <p:spPr>
          <a:xfrm>
            <a:off x="937702" y="5234609"/>
            <a:ext cx="9966960" cy="14718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es-CO" sz="160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8C77BD8-CD6F-1933-4DB6-A56F03F17FA5}"/>
              </a:ext>
            </a:extLst>
          </p:cNvPr>
          <p:cNvSpPr txBox="1">
            <a:spLocks/>
          </p:cNvSpPr>
          <p:nvPr/>
        </p:nvSpPr>
        <p:spPr>
          <a:xfrm>
            <a:off x="3426461" y="4174775"/>
            <a:ext cx="6288819" cy="106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400" b="1" dirty="0"/>
              <a:t>ALCALDIA DE APULO-CUNDINAMARCA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98191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70A6F-FE49-98B4-8207-F5F157272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18" y="105679"/>
            <a:ext cx="10058400" cy="1609344"/>
          </a:xfrm>
        </p:spPr>
        <p:txBody>
          <a:bodyPr>
            <a:normAutofit/>
          </a:bodyPr>
          <a:lstStyle/>
          <a:p>
            <a:r>
              <a:rPr lang="es-MX" b="1" dirty="0"/>
              <a:t>Pisos Térmicos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16C2A0-803F-48C7-01AC-89BB5CBB5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1200"/>
            <a:ext cx="8099024" cy="4386469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El Municipio de Apulo se encuentra en un piso térmico Cálido:</a:t>
            </a:r>
            <a:endParaRPr lang="es-CO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AFFFD48-09AA-388E-CA76-3C5C2EAA42D5}"/>
              </a:ext>
            </a:extLst>
          </p:cNvPr>
          <p:cNvSpPr/>
          <p:nvPr/>
        </p:nvSpPr>
        <p:spPr>
          <a:xfrm>
            <a:off x="926824" y="2006968"/>
            <a:ext cx="2160724" cy="9375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Piso Térmico Cálido</a:t>
            </a:r>
            <a:endParaRPr lang="es-CO" sz="1600" b="1" dirty="0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8B369A1E-F7B1-6B9D-FD4E-35BDCDFA8635}"/>
              </a:ext>
            </a:extLst>
          </p:cNvPr>
          <p:cNvSpPr/>
          <p:nvPr/>
        </p:nvSpPr>
        <p:spPr>
          <a:xfrm>
            <a:off x="3223884" y="2167147"/>
            <a:ext cx="1181180" cy="61722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D386113-5E5E-D63A-7275-751BDB19F73D}"/>
              </a:ext>
            </a:extLst>
          </p:cNvPr>
          <p:cNvSpPr/>
          <p:nvPr/>
        </p:nvSpPr>
        <p:spPr>
          <a:xfrm>
            <a:off x="4535707" y="2066249"/>
            <a:ext cx="2468238" cy="9375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Ubicación</a:t>
            </a:r>
            <a:endParaRPr lang="es-CO" sz="1600" b="1" dirty="0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CD54DC80-7EC5-01AD-4A4E-8435D5FF3406}"/>
              </a:ext>
            </a:extLst>
          </p:cNvPr>
          <p:cNvSpPr/>
          <p:nvPr/>
        </p:nvSpPr>
        <p:spPr>
          <a:xfrm rot="5400000">
            <a:off x="3500314" y="3095435"/>
            <a:ext cx="571500" cy="123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DB38A4D-B523-557C-D0CC-DC6F654FA85A}"/>
              </a:ext>
            </a:extLst>
          </p:cNvPr>
          <p:cNvSpPr/>
          <p:nvPr/>
        </p:nvSpPr>
        <p:spPr>
          <a:xfrm>
            <a:off x="4535707" y="3215762"/>
            <a:ext cx="2505142" cy="9375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420 m.s.n.m.</a:t>
            </a:r>
          </a:p>
          <a:p>
            <a:pPr algn="ctr"/>
            <a:r>
              <a:rPr lang="es-MX" sz="1600" b="1" dirty="0"/>
              <a:t>(Metros Sobre El Nivel Del Mar)</a:t>
            </a:r>
            <a:endParaRPr lang="es-CO" sz="1600" b="1" dirty="0"/>
          </a:p>
        </p:txBody>
      </p:sp>
      <p:sp>
        <p:nvSpPr>
          <p:cNvPr id="10" name="Flecha: curvada hacia la izquierda 9">
            <a:extLst>
              <a:ext uri="{FF2B5EF4-FFF2-40B4-BE49-F238E27FC236}">
                <a16:creationId xmlns:a16="http://schemas.microsoft.com/office/drawing/2014/main" id="{971B7B8F-DCA0-B07C-C027-4E2AE74DBBF7}"/>
              </a:ext>
            </a:extLst>
          </p:cNvPr>
          <p:cNvSpPr/>
          <p:nvPr/>
        </p:nvSpPr>
        <p:spPr>
          <a:xfrm>
            <a:off x="7120364" y="2475757"/>
            <a:ext cx="413115" cy="150141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FCA4D40C-5B0E-E28B-64F6-2C88734D811E}"/>
              </a:ext>
            </a:extLst>
          </p:cNvPr>
          <p:cNvSpPr/>
          <p:nvPr/>
        </p:nvSpPr>
        <p:spPr>
          <a:xfrm>
            <a:off x="926824" y="3215761"/>
            <a:ext cx="2160725" cy="9375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Temperatura Promedio</a:t>
            </a:r>
            <a:endParaRPr lang="es-CO" sz="1600" b="1" dirty="0"/>
          </a:p>
        </p:txBody>
      </p:sp>
      <p:sp>
        <p:nvSpPr>
          <p:cNvPr id="12" name="Flecha: curvada hacia la derecha 11">
            <a:extLst>
              <a:ext uri="{FF2B5EF4-FFF2-40B4-BE49-F238E27FC236}">
                <a16:creationId xmlns:a16="http://schemas.microsoft.com/office/drawing/2014/main" id="{0287198B-A399-AAF0-1AC2-15FA92A9475C}"/>
              </a:ext>
            </a:extLst>
          </p:cNvPr>
          <p:cNvSpPr/>
          <p:nvPr/>
        </p:nvSpPr>
        <p:spPr>
          <a:xfrm>
            <a:off x="218160" y="3622705"/>
            <a:ext cx="664474" cy="1318678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7F7FAB9A-4094-A103-AD69-2FC93293564A}"/>
              </a:ext>
            </a:extLst>
          </p:cNvPr>
          <p:cNvSpPr/>
          <p:nvPr/>
        </p:nvSpPr>
        <p:spPr>
          <a:xfrm>
            <a:off x="926824" y="4324197"/>
            <a:ext cx="2161305" cy="9375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Oscila entre:</a:t>
            </a:r>
          </a:p>
          <a:p>
            <a:pPr algn="ctr"/>
            <a:r>
              <a:rPr lang="es-MX" sz="1600" b="1" dirty="0"/>
              <a:t>20ºC a los 24ºC</a:t>
            </a:r>
            <a:r>
              <a:rPr lang="es-MX" dirty="0"/>
              <a:t>.</a:t>
            </a:r>
            <a:endParaRPr lang="es-CO" dirty="0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588C78DE-BBD1-06C8-A6ED-0328870474B0}"/>
              </a:ext>
            </a:extLst>
          </p:cNvPr>
          <p:cNvSpPr/>
          <p:nvPr/>
        </p:nvSpPr>
        <p:spPr>
          <a:xfrm>
            <a:off x="3251588" y="4422599"/>
            <a:ext cx="1238000" cy="61722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40CDA606-70C3-45C6-F4F0-EFCF8818DAFC}"/>
              </a:ext>
            </a:extLst>
          </p:cNvPr>
          <p:cNvSpPr/>
          <p:nvPr/>
        </p:nvSpPr>
        <p:spPr>
          <a:xfrm>
            <a:off x="4535707" y="4324198"/>
            <a:ext cx="2529069" cy="9375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600" b="1" dirty="0"/>
          </a:p>
          <a:p>
            <a:pPr algn="ctr"/>
            <a:r>
              <a:rPr lang="es-MX" sz="1600" b="1" dirty="0"/>
              <a:t>Su precipitación Aproximadamente es:</a:t>
            </a:r>
          </a:p>
          <a:p>
            <a:pPr algn="ctr"/>
            <a:r>
              <a:rPr lang="es-MX" sz="1600" b="1" dirty="0"/>
              <a:t>1209,4 mm (Milímetros)  Anuales.</a:t>
            </a:r>
          </a:p>
          <a:p>
            <a:pPr algn="ctr"/>
            <a:endParaRPr lang="es-CO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1390C40-DCE6-50EF-5001-FBCA95618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70" t="29285" r="33559" b="14063"/>
          <a:stretch/>
        </p:blipFill>
        <p:spPr>
          <a:xfrm>
            <a:off x="7641379" y="2202989"/>
            <a:ext cx="4114249" cy="3900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AB7D8174-A276-03FA-BC53-B4A4B61C3C60}"/>
              </a:ext>
            </a:extLst>
          </p:cNvPr>
          <p:cNvSpPr/>
          <p:nvPr/>
        </p:nvSpPr>
        <p:spPr>
          <a:xfrm>
            <a:off x="5044742" y="5448438"/>
            <a:ext cx="1792437" cy="3668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APULO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26" name="Flecha: hacia la izquierda 25">
            <a:extLst>
              <a:ext uri="{FF2B5EF4-FFF2-40B4-BE49-F238E27FC236}">
                <a16:creationId xmlns:a16="http://schemas.microsoft.com/office/drawing/2014/main" id="{1B1275B3-7129-18F3-3CB5-E672950D2B15}"/>
              </a:ext>
            </a:extLst>
          </p:cNvPr>
          <p:cNvSpPr/>
          <p:nvPr/>
        </p:nvSpPr>
        <p:spPr>
          <a:xfrm>
            <a:off x="6979000" y="5365407"/>
            <a:ext cx="759319" cy="408017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7" name="Imagen 26" descr="Alcaldia de Apulo  Cundinamarca">
            <a:extLst>
              <a:ext uri="{FF2B5EF4-FFF2-40B4-BE49-F238E27FC236}">
                <a16:creationId xmlns:a16="http://schemas.microsoft.com/office/drawing/2014/main" id="{3FB693CA-F769-FD5B-5234-178407292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980" y="192882"/>
            <a:ext cx="932204" cy="857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827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F70682-CE30-7DA4-CA02-2A50AB374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57" y="356682"/>
            <a:ext cx="10058400" cy="967541"/>
          </a:xfrm>
        </p:spPr>
        <p:txBody>
          <a:bodyPr/>
          <a:lstStyle/>
          <a:p>
            <a:r>
              <a:rPr lang="es-MX" dirty="0"/>
              <a:t>TEMPERATURA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FA4536-02A3-9059-4305-2D6DF5350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18" y="1760929"/>
            <a:ext cx="10058400" cy="4050792"/>
          </a:xfrm>
        </p:spPr>
        <p:txBody>
          <a:bodyPr/>
          <a:lstStyle/>
          <a:p>
            <a:endParaRPr lang="es-MX" dirty="0"/>
          </a:p>
          <a:p>
            <a:endParaRPr lang="es-CO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199642B-08D4-CF31-0A70-6B8A35B59247}"/>
              </a:ext>
            </a:extLst>
          </p:cNvPr>
          <p:cNvSpPr/>
          <p:nvPr/>
        </p:nvSpPr>
        <p:spPr>
          <a:xfrm>
            <a:off x="561163" y="1724273"/>
            <a:ext cx="3268980" cy="7178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Agosto Y Septiembre</a:t>
            </a:r>
            <a:endParaRPr lang="es-CO" sz="1600" b="1" dirty="0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9618E5AF-4BE3-3AEA-68A3-504855A84967}"/>
              </a:ext>
            </a:extLst>
          </p:cNvPr>
          <p:cNvSpPr/>
          <p:nvPr/>
        </p:nvSpPr>
        <p:spPr>
          <a:xfrm>
            <a:off x="3891501" y="1739844"/>
            <a:ext cx="1325880" cy="71780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7D07F8A-5074-3669-A483-864D44A1E328}"/>
              </a:ext>
            </a:extLst>
          </p:cNvPr>
          <p:cNvSpPr/>
          <p:nvPr/>
        </p:nvSpPr>
        <p:spPr>
          <a:xfrm>
            <a:off x="5278739" y="1739844"/>
            <a:ext cx="3268980" cy="7178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Estos meses se consideran los de mayor temperatura (38ºC) </a:t>
            </a:r>
            <a:endParaRPr lang="es-CO" sz="1600" b="1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F6DD906-27A4-1342-3E98-484A4DD4DC51}"/>
              </a:ext>
            </a:extLst>
          </p:cNvPr>
          <p:cNvSpPr/>
          <p:nvPr/>
        </p:nvSpPr>
        <p:spPr>
          <a:xfrm>
            <a:off x="5278739" y="2807970"/>
            <a:ext cx="3268980" cy="7178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Noviembre</a:t>
            </a:r>
            <a:endParaRPr lang="es-CO" sz="1600" b="1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98D08AEE-B402-AC9B-1EAA-64CDE5371C74}"/>
              </a:ext>
            </a:extLst>
          </p:cNvPr>
          <p:cNvSpPr/>
          <p:nvPr/>
        </p:nvSpPr>
        <p:spPr>
          <a:xfrm>
            <a:off x="561163" y="2842127"/>
            <a:ext cx="3268980" cy="7178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Este mes se considera el mas frio.</a:t>
            </a:r>
            <a:endParaRPr lang="es-CO" sz="1600" b="1" dirty="0"/>
          </a:p>
        </p:txBody>
      </p:sp>
      <p:sp>
        <p:nvSpPr>
          <p:cNvPr id="16" name="Flecha: curvada hacia la izquierda 15">
            <a:extLst>
              <a:ext uri="{FF2B5EF4-FFF2-40B4-BE49-F238E27FC236}">
                <a16:creationId xmlns:a16="http://schemas.microsoft.com/office/drawing/2014/main" id="{AB924E6F-0308-A84A-A2FB-D9A658853591}"/>
              </a:ext>
            </a:extLst>
          </p:cNvPr>
          <p:cNvSpPr/>
          <p:nvPr/>
        </p:nvSpPr>
        <p:spPr>
          <a:xfrm>
            <a:off x="8653670" y="2083175"/>
            <a:ext cx="662608" cy="1137103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7" name="Flecha: hacia la izquierda 16">
            <a:extLst>
              <a:ext uri="{FF2B5EF4-FFF2-40B4-BE49-F238E27FC236}">
                <a16:creationId xmlns:a16="http://schemas.microsoft.com/office/drawing/2014/main" id="{686F30AF-A317-8C4B-6CA8-6432BDEEBC2B}"/>
              </a:ext>
            </a:extLst>
          </p:cNvPr>
          <p:cNvSpPr/>
          <p:nvPr/>
        </p:nvSpPr>
        <p:spPr>
          <a:xfrm>
            <a:off x="3891501" y="2807970"/>
            <a:ext cx="1281287" cy="7178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Diagrama de flujo: terminador 17">
            <a:extLst>
              <a:ext uri="{FF2B5EF4-FFF2-40B4-BE49-F238E27FC236}">
                <a16:creationId xmlns:a16="http://schemas.microsoft.com/office/drawing/2014/main" id="{8116C33B-0A76-6012-8182-55BD3F948E17}"/>
              </a:ext>
            </a:extLst>
          </p:cNvPr>
          <p:cNvSpPr/>
          <p:nvPr/>
        </p:nvSpPr>
        <p:spPr>
          <a:xfrm>
            <a:off x="237521" y="3974257"/>
            <a:ext cx="2969505" cy="717804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Tomando la clasificación de Holdridge </a:t>
            </a:r>
            <a:endParaRPr lang="es-CO" sz="1600" b="1" dirty="0"/>
          </a:p>
        </p:txBody>
      </p:sp>
      <p:sp>
        <p:nvSpPr>
          <p:cNvPr id="20" name="Diagrama de flujo: terminador 19">
            <a:extLst>
              <a:ext uri="{FF2B5EF4-FFF2-40B4-BE49-F238E27FC236}">
                <a16:creationId xmlns:a16="http://schemas.microsoft.com/office/drawing/2014/main" id="{4907E8E0-CEEC-10C6-D9EC-DD95E0399A30}"/>
              </a:ext>
            </a:extLst>
          </p:cNvPr>
          <p:cNvSpPr/>
          <p:nvPr/>
        </p:nvSpPr>
        <p:spPr>
          <a:xfrm>
            <a:off x="4261634" y="4025546"/>
            <a:ext cx="2820860" cy="645083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Las zonas de vida son el:</a:t>
            </a:r>
            <a:endParaRPr lang="es-CO" sz="1600" b="1" dirty="0"/>
          </a:p>
        </p:txBody>
      </p:sp>
      <p:sp>
        <p:nvSpPr>
          <p:cNvPr id="22" name="Diagrama de flujo: terminador 21">
            <a:extLst>
              <a:ext uri="{FF2B5EF4-FFF2-40B4-BE49-F238E27FC236}">
                <a16:creationId xmlns:a16="http://schemas.microsoft.com/office/drawing/2014/main" id="{F741C8D0-9D5E-FB32-E233-8D8011CC3852}"/>
              </a:ext>
            </a:extLst>
          </p:cNvPr>
          <p:cNvSpPr/>
          <p:nvPr/>
        </p:nvSpPr>
        <p:spPr>
          <a:xfrm>
            <a:off x="8081173" y="3864317"/>
            <a:ext cx="3472334" cy="967540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/>
              <a:t>Bosque seco tropical (Bs-T)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/>
              <a:t>Bosque Húmedo premontano (</a:t>
            </a:r>
            <a:r>
              <a:rPr lang="es-MX" sz="1600" b="1" dirty="0" err="1"/>
              <a:t>bh</a:t>
            </a:r>
            <a:r>
              <a:rPr lang="es-MX" sz="1600" b="1" dirty="0"/>
              <a:t>-Pm)</a:t>
            </a:r>
            <a:endParaRPr lang="es-CO" sz="1600" b="1" dirty="0"/>
          </a:p>
        </p:txBody>
      </p:sp>
      <p:sp>
        <p:nvSpPr>
          <p:cNvPr id="25" name="Flecha: hacia la izquierda 24">
            <a:extLst>
              <a:ext uri="{FF2B5EF4-FFF2-40B4-BE49-F238E27FC236}">
                <a16:creationId xmlns:a16="http://schemas.microsoft.com/office/drawing/2014/main" id="{DC2BBC2F-62A9-E556-1676-9D9D68A9C9A3}"/>
              </a:ext>
            </a:extLst>
          </p:cNvPr>
          <p:cNvSpPr/>
          <p:nvPr/>
        </p:nvSpPr>
        <p:spPr>
          <a:xfrm rot="10800000">
            <a:off x="3270504" y="4092917"/>
            <a:ext cx="927652" cy="510343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Flecha: hacia la izquierda 25">
            <a:extLst>
              <a:ext uri="{FF2B5EF4-FFF2-40B4-BE49-F238E27FC236}">
                <a16:creationId xmlns:a16="http://schemas.microsoft.com/office/drawing/2014/main" id="{9A83B7E9-C234-FD92-AC55-ECDD81C99690}"/>
              </a:ext>
            </a:extLst>
          </p:cNvPr>
          <p:cNvSpPr/>
          <p:nvPr/>
        </p:nvSpPr>
        <p:spPr>
          <a:xfrm rot="10800000">
            <a:off x="7118008" y="4116831"/>
            <a:ext cx="927652" cy="51034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Flecha: curvada hacia la izquierda 29">
            <a:extLst>
              <a:ext uri="{FF2B5EF4-FFF2-40B4-BE49-F238E27FC236}">
                <a16:creationId xmlns:a16="http://schemas.microsoft.com/office/drawing/2014/main" id="{D77BA116-BC98-402D-3725-44D825B425DB}"/>
              </a:ext>
            </a:extLst>
          </p:cNvPr>
          <p:cNvSpPr/>
          <p:nvPr/>
        </p:nvSpPr>
        <p:spPr>
          <a:xfrm>
            <a:off x="11609435" y="4263305"/>
            <a:ext cx="496427" cy="1355617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1" name="Diagrama de flujo: terminador 30">
            <a:extLst>
              <a:ext uri="{FF2B5EF4-FFF2-40B4-BE49-F238E27FC236}">
                <a16:creationId xmlns:a16="http://schemas.microsoft.com/office/drawing/2014/main" id="{B7A3CEAD-3023-86A3-5059-E5229B80D030}"/>
              </a:ext>
            </a:extLst>
          </p:cNvPr>
          <p:cNvSpPr/>
          <p:nvPr/>
        </p:nvSpPr>
        <p:spPr>
          <a:xfrm>
            <a:off x="8732647" y="5166116"/>
            <a:ext cx="2820860" cy="797362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La primera cubre 11623,6 Ha del Municipio.</a:t>
            </a:r>
            <a:endParaRPr lang="es-CO" sz="1600" b="1" dirty="0"/>
          </a:p>
        </p:txBody>
      </p:sp>
      <p:sp>
        <p:nvSpPr>
          <p:cNvPr id="32" name="Flecha: hacia la izquierda 31">
            <a:extLst>
              <a:ext uri="{FF2B5EF4-FFF2-40B4-BE49-F238E27FC236}">
                <a16:creationId xmlns:a16="http://schemas.microsoft.com/office/drawing/2014/main" id="{EF7C8104-170C-A31C-FC9B-907F44B99B3B}"/>
              </a:ext>
            </a:extLst>
          </p:cNvPr>
          <p:cNvSpPr/>
          <p:nvPr/>
        </p:nvSpPr>
        <p:spPr>
          <a:xfrm>
            <a:off x="7494826" y="5279827"/>
            <a:ext cx="1101668" cy="510344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Diagrama de flujo: terminador 32">
            <a:extLst>
              <a:ext uri="{FF2B5EF4-FFF2-40B4-BE49-F238E27FC236}">
                <a16:creationId xmlns:a16="http://schemas.microsoft.com/office/drawing/2014/main" id="{1257321B-47CB-5EA0-0129-2162D8C3530F}"/>
              </a:ext>
            </a:extLst>
          </p:cNvPr>
          <p:cNvSpPr/>
          <p:nvPr/>
        </p:nvSpPr>
        <p:spPr>
          <a:xfrm>
            <a:off x="4335380" y="5166116"/>
            <a:ext cx="3091370" cy="797362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Este se caracteriza por una precipitación entre:</a:t>
            </a:r>
          </a:p>
          <a:p>
            <a:pPr algn="ctr"/>
            <a:r>
              <a:rPr lang="es-MX" sz="1600" b="1" dirty="0"/>
              <a:t>1000 y 2000 </a:t>
            </a:r>
            <a:r>
              <a:rPr lang="es-MX" sz="1600" b="1" dirty="0" err="1"/>
              <a:t>mm.</a:t>
            </a:r>
            <a:endParaRPr lang="es-CO" sz="1600" b="1" dirty="0"/>
          </a:p>
        </p:txBody>
      </p:sp>
      <p:sp>
        <p:nvSpPr>
          <p:cNvPr id="34" name="Flecha: hacia la izquierda 33">
            <a:extLst>
              <a:ext uri="{FF2B5EF4-FFF2-40B4-BE49-F238E27FC236}">
                <a16:creationId xmlns:a16="http://schemas.microsoft.com/office/drawing/2014/main" id="{7CDCD5DE-E9CC-3CD8-979C-BB3D19DEE080}"/>
              </a:ext>
            </a:extLst>
          </p:cNvPr>
          <p:cNvSpPr/>
          <p:nvPr/>
        </p:nvSpPr>
        <p:spPr>
          <a:xfrm>
            <a:off x="3029484" y="5365456"/>
            <a:ext cx="1216104" cy="467350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Diagrama de flujo: terminador 34">
            <a:extLst>
              <a:ext uri="{FF2B5EF4-FFF2-40B4-BE49-F238E27FC236}">
                <a16:creationId xmlns:a16="http://schemas.microsoft.com/office/drawing/2014/main" id="{59F18237-8DE7-8868-7545-E02873F0E77A}"/>
              </a:ext>
            </a:extLst>
          </p:cNvPr>
          <p:cNvSpPr/>
          <p:nvPr/>
        </p:nvSpPr>
        <p:spPr>
          <a:xfrm>
            <a:off x="66783" y="5226587"/>
            <a:ext cx="2894626" cy="717804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Con una temperatura mayor de 24ºC alturas entre 0-1000 m.s.n.m.</a:t>
            </a:r>
            <a:endParaRPr lang="es-CO" sz="1600" b="1" dirty="0"/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E18FBBFC-AE7D-E95F-A873-5F8641676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229" y="1211472"/>
            <a:ext cx="2611739" cy="2611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Imagen 36" descr="Alcaldia de Apulo  Cundinamarca">
            <a:extLst>
              <a:ext uri="{FF2B5EF4-FFF2-40B4-BE49-F238E27FC236}">
                <a16:creationId xmlns:a16="http://schemas.microsoft.com/office/drawing/2014/main" id="{5C69CCB3-8BAC-3C97-800D-F25A44CCF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405" y="133622"/>
            <a:ext cx="932204" cy="857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7953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A2C4C-3E35-A4B8-61D7-42FDE9E1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790" y="285090"/>
            <a:ext cx="10058400" cy="1145385"/>
          </a:xfrm>
        </p:spPr>
        <p:txBody>
          <a:bodyPr/>
          <a:lstStyle/>
          <a:p>
            <a:pPr algn="ctr"/>
            <a:r>
              <a:rPr lang="es-MX" dirty="0"/>
              <a:t>PRECIPITACION</a:t>
            </a:r>
            <a:endParaRPr lang="es-CO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513EE502-7D95-DB9F-C5BC-C180CBCCF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574" y="1902732"/>
            <a:ext cx="5374154" cy="64008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800" b="0" dirty="0">
                <a:solidFill>
                  <a:schemeClr val="tx1"/>
                </a:solidFill>
              </a:rPr>
              <a:t>Con respecto a las temporadas de lluvia se logro deducir que hay dos temporadas, donde los mayores registros se dan en los meses de:</a:t>
            </a:r>
            <a:endParaRPr lang="es-CO" sz="1800" b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3B9494-E732-C543-AAAC-34C44F996B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 dirty="0"/>
          </a:p>
          <a:p>
            <a:endParaRPr lang="es-CO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162BBF28-83A5-CF31-6287-DFD09DE09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6546" y="1630863"/>
            <a:ext cx="4754880" cy="91194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800" b="0" dirty="0">
                <a:solidFill>
                  <a:schemeClr val="tx1"/>
                </a:solidFill>
              </a:rPr>
              <a:t>Los meses donde se presentan menor registro de precipitación son:</a:t>
            </a:r>
            <a:endParaRPr lang="es-CO" sz="1800" b="0" dirty="0">
              <a:solidFill>
                <a:schemeClr val="tx1"/>
              </a:solidFill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86A1A7B-2C2A-3B4B-DBA7-6E92544436FC}"/>
              </a:ext>
            </a:extLst>
          </p:cNvPr>
          <p:cNvSpPr/>
          <p:nvPr/>
        </p:nvSpPr>
        <p:spPr>
          <a:xfrm>
            <a:off x="640941" y="3026501"/>
            <a:ext cx="2496710" cy="13781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/>
              <a:t>Marzo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/>
              <a:t>Abril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/>
              <a:t>Mayo</a:t>
            </a:r>
            <a:endParaRPr lang="es-CO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C74C0E5-9BE2-F797-6175-32F6FC5D88E4}"/>
              </a:ext>
            </a:extLst>
          </p:cNvPr>
          <p:cNvSpPr/>
          <p:nvPr/>
        </p:nvSpPr>
        <p:spPr>
          <a:xfrm>
            <a:off x="3292469" y="3015582"/>
            <a:ext cx="2377440" cy="13634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/>
              <a:t>Noviembre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/>
              <a:t>Diciembre</a:t>
            </a:r>
            <a:endParaRPr lang="es-CO" dirty="0"/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74CE0B6D-5865-258F-208B-80C8FEB33A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76268" y="3187769"/>
            <a:ext cx="2674620" cy="13634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Julio</a:t>
            </a:r>
          </a:p>
          <a:p>
            <a:pPr algn="ctr"/>
            <a:r>
              <a:rPr lang="es-MX" dirty="0"/>
              <a:t>Agosto</a:t>
            </a:r>
            <a:endParaRPr lang="es-CO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C6B490ED-FC1F-1E2B-C32C-2ABB07C2B37F}"/>
              </a:ext>
            </a:extLst>
          </p:cNvPr>
          <p:cNvSpPr/>
          <p:nvPr/>
        </p:nvSpPr>
        <p:spPr>
          <a:xfrm>
            <a:off x="1331711" y="4579410"/>
            <a:ext cx="3611879" cy="13781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En algunos meses se incluye el mes de:</a:t>
            </a:r>
          </a:p>
          <a:p>
            <a:pPr algn="ctr"/>
            <a:endParaRPr lang="es-MX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/>
              <a:t>Octubre</a:t>
            </a:r>
            <a:endParaRPr lang="es-CO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579F683-4BCD-F4DF-2426-3DD42CC61210}"/>
              </a:ext>
            </a:extLst>
          </p:cNvPr>
          <p:cNvCxnSpPr>
            <a:cxnSpLocks/>
          </p:cNvCxnSpPr>
          <p:nvPr/>
        </p:nvCxnSpPr>
        <p:spPr>
          <a:xfrm>
            <a:off x="6255026" y="1762539"/>
            <a:ext cx="0" cy="193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F0D3123-0059-CD58-4BAB-9F12BB232B9A}"/>
              </a:ext>
            </a:extLst>
          </p:cNvPr>
          <p:cNvCxnSpPr>
            <a:cxnSpLocks/>
          </p:cNvCxnSpPr>
          <p:nvPr/>
        </p:nvCxnSpPr>
        <p:spPr>
          <a:xfrm>
            <a:off x="6255026" y="4214229"/>
            <a:ext cx="0" cy="2332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agrama de flujo: conector 20">
            <a:extLst>
              <a:ext uri="{FF2B5EF4-FFF2-40B4-BE49-F238E27FC236}">
                <a16:creationId xmlns:a16="http://schemas.microsoft.com/office/drawing/2014/main" id="{C3A77C6F-714E-28C9-A781-E125BFA0C247}"/>
              </a:ext>
            </a:extLst>
          </p:cNvPr>
          <p:cNvSpPr/>
          <p:nvPr/>
        </p:nvSpPr>
        <p:spPr>
          <a:xfrm>
            <a:off x="6149011" y="3803357"/>
            <a:ext cx="212029" cy="238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68B3D1C9-42EB-BF5F-E5FE-A5EE73E58326}"/>
              </a:ext>
            </a:extLst>
          </p:cNvPr>
          <p:cNvCxnSpPr>
            <a:cxnSpLocks/>
          </p:cNvCxnSpPr>
          <p:nvPr/>
        </p:nvCxnSpPr>
        <p:spPr>
          <a:xfrm>
            <a:off x="139148" y="1500528"/>
            <a:ext cx="26190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7C666FCB-132A-1023-AFE4-CAEF767E4577}"/>
              </a:ext>
            </a:extLst>
          </p:cNvPr>
          <p:cNvCxnSpPr>
            <a:cxnSpLocks/>
          </p:cNvCxnSpPr>
          <p:nvPr/>
        </p:nvCxnSpPr>
        <p:spPr>
          <a:xfrm>
            <a:off x="3137650" y="1500528"/>
            <a:ext cx="2958350" cy="18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iagrama de flujo: conector 25">
            <a:extLst>
              <a:ext uri="{FF2B5EF4-FFF2-40B4-BE49-F238E27FC236}">
                <a16:creationId xmlns:a16="http://schemas.microsoft.com/office/drawing/2014/main" id="{83D7F715-50A6-EB15-CD1F-459848EDF701}"/>
              </a:ext>
            </a:extLst>
          </p:cNvPr>
          <p:cNvSpPr/>
          <p:nvPr/>
        </p:nvSpPr>
        <p:spPr>
          <a:xfrm>
            <a:off x="2852734" y="1399298"/>
            <a:ext cx="168837" cy="2132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Diagrama de flujo: conector 27">
            <a:extLst>
              <a:ext uri="{FF2B5EF4-FFF2-40B4-BE49-F238E27FC236}">
                <a16:creationId xmlns:a16="http://schemas.microsoft.com/office/drawing/2014/main" id="{E65469F9-4B22-110D-83EF-C385D322BF8B}"/>
              </a:ext>
            </a:extLst>
          </p:cNvPr>
          <p:cNvSpPr/>
          <p:nvPr/>
        </p:nvSpPr>
        <p:spPr>
          <a:xfrm>
            <a:off x="6149011" y="1424714"/>
            <a:ext cx="168836" cy="1878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EDD20D89-03BA-2CE9-ED95-E73DA35620AC}"/>
              </a:ext>
            </a:extLst>
          </p:cNvPr>
          <p:cNvCxnSpPr>
            <a:cxnSpLocks/>
          </p:cNvCxnSpPr>
          <p:nvPr/>
        </p:nvCxnSpPr>
        <p:spPr>
          <a:xfrm>
            <a:off x="6573078" y="1534147"/>
            <a:ext cx="2607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DA449606-5801-14EB-8BE7-29F6509015D8}"/>
              </a:ext>
            </a:extLst>
          </p:cNvPr>
          <p:cNvCxnSpPr>
            <a:cxnSpLocks/>
          </p:cNvCxnSpPr>
          <p:nvPr/>
        </p:nvCxnSpPr>
        <p:spPr>
          <a:xfrm flipV="1">
            <a:off x="9621078" y="1520353"/>
            <a:ext cx="2437870" cy="6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iagrama de flujo: conector 38">
            <a:extLst>
              <a:ext uri="{FF2B5EF4-FFF2-40B4-BE49-F238E27FC236}">
                <a16:creationId xmlns:a16="http://schemas.microsoft.com/office/drawing/2014/main" id="{9F8EC780-D4B3-B869-4DBE-1BD116305A48}"/>
              </a:ext>
            </a:extLst>
          </p:cNvPr>
          <p:cNvSpPr/>
          <p:nvPr/>
        </p:nvSpPr>
        <p:spPr>
          <a:xfrm>
            <a:off x="9293216" y="1459285"/>
            <a:ext cx="212029" cy="1878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Diagrama de flujo: conector 39">
            <a:extLst>
              <a:ext uri="{FF2B5EF4-FFF2-40B4-BE49-F238E27FC236}">
                <a16:creationId xmlns:a16="http://schemas.microsoft.com/office/drawing/2014/main" id="{527A187B-5AEB-F2F5-E1E3-1CCF85F762F8}"/>
              </a:ext>
            </a:extLst>
          </p:cNvPr>
          <p:cNvSpPr/>
          <p:nvPr/>
        </p:nvSpPr>
        <p:spPr>
          <a:xfrm>
            <a:off x="2852734" y="1399297"/>
            <a:ext cx="212029" cy="238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50" name="Picture 2" descr="Personaje De Dibujos Animados Que Corre En La Precipitación Nube Linda En  El Ejemplo De Los Vidrios Stock de ilustración - Ilustración de lindo,  tarde: 88496082">
            <a:extLst>
              <a:ext uri="{FF2B5EF4-FFF2-40B4-BE49-F238E27FC236}">
                <a16:creationId xmlns:a16="http://schemas.microsoft.com/office/drawing/2014/main" id="{FE1655C6-9E60-4B7A-AFE8-53E257FEA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68" y="164655"/>
            <a:ext cx="1119794" cy="1028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3CFC7476-84B4-37A2-85BF-8D4D57334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493" y="4666247"/>
            <a:ext cx="2156790" cy="1620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Imagen 42" descr="Alcaldia de Apulo  Cundinamarca">
            <a:extLst>
              <a:ext uri="{FF2B5EF4-FFF2-40B4-BE49-F238E27FC236}">
                <a16:creationId xmlns:a16="http://schemas.microsoft.com/office/drawing/2014/main" id="{6A77BC94-C33D-3857-25B6-AC7335DFB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744" y="147860"/>
            <a:ext cx="932204" cy="857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6687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162</TotalTime>
  <Words>204</Words>
  <Application>Microsoft Office PowerPoint</Application>
  <PresentationFormat>Panorámica</PresentationFormat>
  <Paragraphs>41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Rockwell</vt:lpstr>
      <vt:lpstr>Rockwell Condensed</vt:lpstr>
      <vt:lpstr>Times New Roman</vt:lpstr>
      <vt:lpstr>Wingdings</vt:lpstr>
      <vt:lpstr>Letras en madera</vt:lpstr>
      <vt:lpstr>Aspectos Generales</vt:lpstr>
      <vt:lpstr>Pisos Térmicos</vt:lpstr>
      <vt:lpstr>TEMPERATURA</vt:lpstr>
      <vt:lpstr>PRECIPITACION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Angie Olivera</dc:creator>
  <cp:lastModifiedBy>Angie Olivera</cp:lastModifiedBy>
  <cp:revision>7</cp:revision>
  <dcterms:created xsi:type="dcterms:W3CDTF">2023-01-30T15:12:26Z</dcterms:created>
  <dcterms:modified xsi:type="dcterms:W3CDTF">2023-01-30T17:54:36Z</dcterms:modified>
</cp:coreProperties>
</file>