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99" r:id="rId5"/>
    <p:sldId id="260" r:id="rId6"/>
    <p:sldId id="300" r:id="rId7"/>
    <p:sldId id="301" r:id="rId8"/>
    <p:sldId id="302" r:id="rId9"/>
    <p:sldId id="303" r:id="rId10"/>
    <p:sldId id="265" r:id="rId11"/>
    <p:sldId id="261" r:id="rId12"/>
    <p:sldId id="314" r:id="rId13"/>
    <p:sldId id="313" r:id="rId14"/>
    <p:sldId id="305" r:id="rId15"/>
    <p:sldId id="315" r:id="rId16"/>
    <p:sldId id="311" r:id="rId17"/>
    <p:sldId id="276" r:id="rId18"/>
    <p:sldId id="310" r:id="rId19"/>
    <p:sldId id="316" r:id="rId20"/>
    <p:sldId id="312" r:id="rId21"/>
    <p:sldId id="317" r:id="rId22"/>
    <p:sldId id="304" r:id="rId23"/>
    <p:sldId id="275" r:id="rId24"/>
    <p:sldId id="307" r:id="rId25"/>
    <p:sldId id="280" r:id="rId26"/>
    <p:sldId id="309" r:id="rId27"/>
    <p:sldId id="306" r:id="rId28"/>
    <p:sldId id="308" r:id="rId29"/>
    <p:sldId id="267" r:id="rId30"/>
    <p:sldId id="264" r:id="rId31"/>
  </p:sldIdLst>
  <p:sldSz cx="12192000" cy="6858000"/>
  <p:notesSz cx="6858000" cy="914400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Yoyosa\00%20TRABAJO\PALOQUESE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a:t>Distribución por sexo</a:t>
            </a:r>
          </a:p>
        </c:rich>
      </c:tx>
      <c:overlay val="0"/>
      <c:spPr>
        <a:noFill/>
        <a:ln>
          <a:noFill/>
        </a:ln>
        <a:effectLst/>
      </c:spPr>
    </c:title>
    <c:autoTitleDeleted val="0"/>
    <c:plotArea>
      <c:layout>
        <c:manualLayout>
          <c:layoutTarget val="inner"/>
          <c:xMode val="edge"/>
          <c:yMode val="edge"/>
          <c:x val="0.23175518391552999"/>
          <c:y val="0.15215403045632325"/>
          <c:w val="0.51645136486371357"/>
          <c:h val="0.6921776937231722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FD-419B-BCC4-CB934E42EB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FD-419B-BCC4-CB934E42EBC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Hoja2!$A$49:$A$50</c:f>
              <c:strCache>
                <c:ptCount val="2"/>
                <c:pt idx="0">
                  <c:v>Hombres</c:v>
                </c:pt>
                <c:pt idx="1">
                  <c:v>Mujeres</c:v>
                </c:pt>
              </c:strCache>
            </c:strRef>
          </c:cat>
          <c:val>
            <c:numRef>
              <c:f>Hoja2!$B$49:$B$50</c:f>
              <c:numCache>
                <c:formatCode>General</c:formatCode>
                <c:ptCount val="2"/>
                <c:pt idx="0">
                  <c:v>49</c:v>
                </c:pt>
                <c:pt idx="1">
                  <c:v>51</c:v>
                </c:pt>
              </c:numCache>
            </c:numRef>
          </c:val>
          <c:extLst>
            <c:ext xmlns:c16="http://schemas.microsoft.com/office/drawing/2014/chart" uri="{C3380CC4-5D6E-409C-BE32-E72D297353CC}">
              <c16:uniqueId val="{00000004-D2FD-419B-BCC4-CB934E42EB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9D3A9-0BB8-4027-80AD-76D2D19E6B28}" type="datetimeFigureOut">
              <a:rPr lang="es-CO" smtClean="0"/>
              <a:t>23/08/2023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3773A-376D-44AC-AF15-C69C5DA0BED2}" type="slidenum">
              <a:rPr lang="es-CO" smtClean="0"/>
              <a:t>‹Nº›</a:t>
            </a:fld>
            <a:endParaRPr lang="es-CO"/>
          </a:p>
        </p:txBody>
      </p:sp>
    </p:spTree>
    <p:extLst>
      <p:ext uri="{BB962C8B-B14F-4D97-AF65-F5344CB8AC3E}">
        <p14:creationId xmlns:p14="http://schemas.microsoft.com/office/powerpoint/2010/main" val="386289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a:extLst>
              <a:ext uri="{FF2B5EF4-FFF2-40B4-BE49-F238E27FC236}">
                <a16:creationId xmlns:a16="http://schemas.microsoft.com/office/drawing/2014/main" id="{27E5E75A-2971-48B6-BA6D-33819F314D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a:extLst>
              <a:ext uri="{FF2B5EF4-FFF2-40B4-BE49-F238E27FC236}">
                <a16:creationId xmlns:a16="http://schemas.microsoft.com/office/drawing/2014/main" id="{653FAAA4-6651-4AEE-A7AB-BACC8E4CF6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CO">
              <a:ea typeface="ＭＳ Ｐゴシック" panose="020B0600070205080204" pitchFamily="34" charset="-128"/>
            </a:endParaRPr>
          </a:p>
        </p:txBody>
      </p:sp>
      <p:sp>
        <p:nvSpPr>
          <p:cNvPr id="6148" name="3 Marcador de número de diapositiva">
            <a:extLst>
              <a:ext uri="{FF2B5EF4-FFF2-40B4-BE49-F238E27FC236}">
                <a16:creationId xmlns:a16="http://schemas.microsoft.com/office/drawing/2014/main" id="{42DB4853-8169-41D1-AE51-BC8880EDC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3EE53-7BEB-4721-9AEF-5D54DE44C1C4}" type="slidenum">
              <a:rPr lang="es-CO" altLang="es-CO"/>
              <a:pPr>
                <a:spcBef>
                  <a:spcPct val="0"/>
                </a:spcBef>
              </a:pPr>
              <a:t>11</a:t>
            </a:fld>
            <a:endParaRPr lang="es-CO" alt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a:extLst>
              <a:ext uri="{FF2B5EF4-FFF2-40B4-BE49-F238E27FC236}">
                <a16:creationId xmlns:a16="http://schemas.microsoft.com/office/drawing/2014/main" id="{49C42748-C61B-4F00-86B7-4F8BF7BEAA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a:extLst>
              <a:ext uri="{FF2B5EF4-FFF2-40B4-BE49-F238E27FC236}">
                <a16:creationId xmlns:a16="http://schemas.microsoft.com/office/drawing/2014/main" id="{DBCBB2B3-34CA-442F-B31A-A43E8101C4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CO">
              <a:ea typeface="ＭＳ Ｐゴシック" panose="020B0600070205080204" pitchFamily="34" charset="-128"/>
            </a:endParaRPr>
          </a:p>
        </p:txBody>
      </p:sp>
      <p:sp>
        <p:nvSpPr>
          <p:cNvPr id="13316" name="3 Marcador de número de diapositiva">
            <a:extLst>
              <a:ext uri="{FF2B5EF4-FFF2-40B4-BE49-F238E27FC236}">
                <a16:creationId xmlns:a16="http://schemas.microsoft.com/office/drawing/2014/main" id="{AC77858F-7A1F-4F3D-B6B0-6C021E84ED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1E5B677-EB0E-48C9-9DE3-ABBB6B354FC4}" type="slidenum">
              <a:rPr lang="es-CO" altLang="es-CO"/>
              <a:pPr>
                <a:spcBef>
                  <a:spcPct val="0"/>
                </a:spcBef>
              </a:pPr>
              <a:t>17</a:t>
            </a:fld>
            <a:endParaRPr lang="es-CO" alt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a:extLst>
              <a:ext uri="{FF2B5EF4-FFF2-40B4-BE49-F238E27FC236}">
                <a16:creationId xmlns:a16="http://schemas.microsoft.com/office/drawing/2014/main" id="{5031FC77-B434-4B4F-A4EB-D162ADB6A3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a:extLst>
              <a:ext uri="{FF2B5EF4-FFF2-40B4-BE49-F238E27FC236}">
                <a16:creationId xmlns:a16="http://schemas.microsoft.com/office/drawing/2014/main" id="{AB838C08-788A-4BF6-99AB-859C96DD4C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CO">
              <a:ea typeface="ＭＳ Ｐゴシック" panose="020B0600070205080204" pitchFamily="34" charset="-128"/>
            </a:endParaRPr>
          </a:p>
        </p:txBody>
      </p:sp>
      <p:sp>
        <p:nvSpPr>
          <p:cNvPr id="16388" name="3 Marcador de número de diapositiva">
            <a:extLst>
              <a:ext uri="{FF2B5EF4-FFF2-40B4-BE49-F238E27FC236}">
                <a16:creationId xmlns:a16="http://schemas.microsoft.com/office/drawing/2014/main" id="{B4FD6D88-DECB-44C0-B05E-717484FE90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AFF49D-EC95-4F21-8540-1EE0E8B5D10F}" type="slidenum">
              <a:rPr lang="es-CO" altLang="es-CO"/>
              <a:pPr>
                <a:spcBef>
                  <a:spcPct val="0"/>
                </a:spcBef>
              </a:pPr>
              <a:t>19</a:t>
            </a:fld>
            <a:endParaRPr lang="es-CO" alt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a:extLst>
              <a:ext uri="{FF2B5EF4-FFF2-40B4-BE49-F238E27FC236}">
                <a16:creationId xmlns:a16="http://schemas.microsoft.com/office/drawing/2014/main" id="{D1F319BB-5810-4FA9-B5C1-4FA6A0B44A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a:extLst>
              <a:ext uri="{FF2B5EF4-FFF2-40B4-BE49-F238E27FC236}">
                <a16:creationId xmlns:a16="http://schemas.microsoft.com/office/drawing/2014/main" id="{C9F3FAA0-0A54-49CA-B42C-4B628CC03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CO">
              <a:ea typeface="ＭＳ Ｐゴシック" panose="020B0600070205080204" pitchFamily="34" charset="-128"/>
            </a:endParaRPr>
          </a:p>
        </p:txBody>
      </p:sp>
      <p:sp>
        <p:nvSpPr>
          <p:cNvPr id="18436" name="3 Marcador de número de diapositiva">
            <a:extLst>
              <a:ext uri="{FF2B5EF4-FFF2-40B4-BE49-F238E27FC236}">
                <a16:creationId xmlns:a16="http://schemas.microsoft.com/office/drawing/2014/main" id="{A9FA0D04-6B8F-4E37-9856-931CB7D866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67B8B8-057F-439D-93AE-BBD84E6C7D4E}" type="slidenum">
              <a:rPr lang="es-CO" altLang="es-CO"/>
              <a:pPr>
                <a:spcBef>
                  <a:spcPct val="0"/>
                </a:spcBef>
              </a:pPr>
              <a:t>20</a:t>
            </a:fld>
            <a:endParaRPr lang="es-CO" alt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1EF2C024-4F82-449C-A444-33F701AB85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a:extLst>
              <a:ext uri="{FF2B5EF4-FFF2-40B4-BE49-F238E27FC236}">
                <a16:creationId xmlns:a16="http://schemas.microsoft.com/office/drawing/2014/main" id="{920BF177-3477-479F-8CC9-30A873A71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CO">
              <a:ea typeface="ＭＳ Ｐゴシック" panose="020B0600070205080204" pitchFamily="34" charset="-128"/>
            </a:endParaRPr>
          </a:p>
        </p:txBody>
      </p:sp>
      <p:sp>
        <p:nvSpPr>
          <p:cNvPr id="22532" name="3 Marcador de número de diapositiva">
            <a:extLst>
              <a:ext uri="{FF2B5EF4-FFF2-40B4-BE49-F238E27FC236}">
                <a16:creationId xmlns:a16="http://schemas.microsoft.com/office/drawing/2014/main" id="{02D662BC-E80E-4612-9891-6C76EC35D7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95D3F7-6913-4DA1-A4E8-B9FF4D50DF1B}" type="slidenum">
              <a:rPr lang="es-CO" altLang="es-CO"/>
              <a:pPr>
                <a:spcBef>
                  <a:spcPct val="0"/>
                </a:spcBef>
              </a:pPr>
              <a:t>23</a:t>
            </a:fld>
            <a:endParaRPr lang="es-CO" alt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a:extLst>
              <a:ext uri="{FF2B5EF4-FFF2-40B4-BE49-F238E27FC236}">
                <a16:creationId xmlns:a16="http://schemas.microsoft.com/office/drawing/2014/main" id="{756C02A8-E54F-4386-A740-F1C8D94342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a:extLst>
              <a:ext uri="{FF2B5EF4-FFF2-40B4-BE49-F238E27FC236}">
                <a16:creationId xmlns:a16="http://schemas.microsoft.com/office/drawing/2014/main" id="{54AEDDE0-EA51-4C3C-AF8E-237138BE62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CO">
              <a:ea typeface="ＭＳ Ｐゴシック" panose="020B0600070205080204" pitchFamily="34" charset="-128"/>
            </a:endParaRPr>
          </a:p>
        </p:txBody>
      </p:sp>
      <p:sp>
        <p:nvSpPr>
          <p:cNvPr id="25604" name="3 Marcador de número de diapositiva">
            <a:extLst>
              <a:ext uri="{FF2B5EF4-FFF2-40B4-BE49-F238E27FC236}">
                <a16:creationId xmlns:a16="http://schemas.microsoft.com/office/drawing/2014/main" id="{29B8BE04-C653-4BD2-BA43-4E4D626C8B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E0C7DE-C7F4-404E-B01D-AF91DA91AD60}" type="slidenum">
              <a:rPr lang="es-CO" altLang="es-CO"/>
              <a:pPr>
                <a:spcBef>
                  <a:spcPct val="0"/>
                </a:spcBef>
              </a:pPr>
              <a:t>25</a:t>
            </a:fld>
            <a:endParaRPr lang="es-CO" alt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B5C21-10CE-44D5-BEBC-165C7FC5979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D4445BE-8D68-4F04-9826-62F76A32E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55FDF64-AFEC-4912-A5A2-26D88A263F2D}"/>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5" name="Marcador de pie de página 4">
            <a:extLst>
              <a:ext uri="{FF2B5EF4-FFF2-40B4-BE49-F238E27FC236}">
                <a16:creationId xmlns:a16="http://schemas.microsoft.com/office/drawing/2014/main" id="{F27E43C6-114A-4BE2-93F7-766919FCD3D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881219D-873B-42CA-BA46-E8C8C4EC1F92}"/>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159437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FB76C-A391-4728-B9BC-3AA289BC207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32B57F9-FEA9-4F4F-8AD4-F411BDE387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E8C1D1-6752-4EDA-BBDA-5B55A9B44B2B}"/>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5" name="Marcador de pie de página 4">
            <a:extLst>
              <a:ext uri="{FF2B5EF4-FFF2-40B4-BE49-F238E27FC236}">
                <a16:creationId xmlns:a16="http://schemas.microsoft.com/office/drawing/2014/main" id="{ED7F37C7-D178-430C-A6ED-9DE57F6E659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807DC2-0994-4E13-B10D-56AD161206B9}"/>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50821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628F7F-4740-4CDC-8080-826053C1EA2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4FD905A-11BC-4283-87F4-AAA0718B80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AD10DE6-7B45-4FB4-BD9C-327A3528D001}"/>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5" name="Marcador de pie de página 4">
            <a:extLst>
              <a:ext uri="{FF2B5EF4-FFF2-40B4-BE49-F238E27FC236}">
                <a16:creationId xmlns:a16="http://schemas.microsoft.com/office/drawing/2014/main" id="{6B29762B-42AE-45EA-842A-9A54C49B1D6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26EDDE97-0B79-4E25-8008-640F89C1F9FD}"/>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170597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FE26F-D085-4059-9132-B3BACDCF00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8630469-3694-4EDC-8F46-AED4942890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DF31CDA-F601-4B08-8762-8A19B6FC8D21}"/>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5" name="Marcador de pie de página 4">
            <a:extLst>
              <a:ext uri="{FF2B5EF4-FFF2-40B4-BE49-F238E27FC236}">
                <a16:creationId xmlns:a16="http://schemas.microsoft.com/office/drawing/2014/main" id="{7A2C5F82-3D5A-43F9-BC3B-087F53DE886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41C27E20-BD9B-4DBF-A3E8-1EAA786C127E}"/>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254890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F0EB5-0743-4B80-8C6C-23F72627A93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00D676C-E57C-4CD3-8EC6-64D6C5E6A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6EA59B3-09FD-4CA3-99B1-9D53669AB273}"/>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5" name="Marcador de pie de página 4">
            <a:extLst>
              <a:ext uri="{FF2B5EF4-FFF2-40B4-BE49-F238E27FC236}">
                <a16:creationId xmlns:a16="http://schemas.microsoft.com/office/drawing/2014/main" id="{63017283-1C13-441C-AE99-277D6608044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E9D82F07-B8E7-4E5C-BC86-26347A471D6B}"/>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376479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E30F8-50D1-40E0-8129-DB9D590ED9C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B0B8AAD-B656-454B-9E82-49646C04D54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65E246A-D573-4A77-8789-98B037C10D0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3D2DA77-595B-411C-9B41-8AED15A9B591}"/>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6" name="Marcador de pie de página 5">
            <a:extLst>
              <a:ext uri="{FF2B5EF4-FFF2-40B4-BE49-F238E27FC236}">
                <a16:creationId xmlns:a16="http://schemas.microsoft.com/office/drawing/2014/main" id="{2B559A2D-E9C3-4E50-AAF9-39C06E65602F}"/>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FE8674D2-09EB-457D-86AB-EA7FDF2FC788}"/>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310849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E9AAB-C994-4EBF-AF07-613B6114C69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ED5B801-8957-452A-95E4-3AE586A45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D9EE78C-6A4C-4CCD-B2F8-AEB979257A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39E1EF8-DAAA-4214-BCD8-2624585E1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CFC070-FE29-450B-8FBA-EB41B77BD8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B8ABDCF-0D39-4A34-9BF3-07283BBCA209}"/>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8" name="Marcador de pie de página 7">
            <a:extLst>
              <a:ext uri="{FF2B5EF4-FFF2-40B4-BE49-F238E27FC236}">
                <a16:creationId xmlns:a16="http://schemas.microsoft.com/office/drawing/2014/main" id="{702E8A86-3DC7-4952-95FA-6E2113A63BF1}"/>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D91BF404-2852-49AE-9E2F-C546B95FAE9D}"/>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215460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D70B8-86E3-476D-9F28-8FA5E50A43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ED9EAB1-5A01-4DCC-8491-DA7207D91F71}"/>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4" name="Marcador de pie de página 3">
            <a:extLst>
              <a:ext uri="{FF2B5EF4-FFF2-40B4-BE49-F238E27FC236}">
                <a16:creationId xmlns:a16="http://schemas.microsoft.com/office/drawing/2014/main" id="{267777D3-054F-4161-B6E1-786B4340AE8B}"/>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3026785A-8DE1-4DE3-9BB1-5665E2F4B323}"/>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383740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64766B-7773-401C-8EC8-7DE6172A8F4F}"/>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3" name="Marcador de pie de página 2">
            <a:extLst>
              <a:ext uri="{FF2B5EF4-FFF2-40B4-BE49-F238E27FC236}">
                <a16:creationId xmlns:a16="http://schemas.microsoft.com/office/drawing/2014/main" id="{12531405-4B47-45F3-A014-AA34DBEF1A0A}"/>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AA073806-7F56-48B3-96F5-97618AA3B066}"/>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352768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4D919-F787-4DA9-9377-0218C565FD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EC18226-868C-4FFA-8547-9CB151733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8B722A5-1800-41FC-82C0-DA7C77E0F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4EB399-F1E3-4DA3-B4CD-363BDC5DF7D4}"/>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6" name="Marcador de pie de página 5">
            <a:extLst>
              <a:ext uri="{FF2B5EF4-FFF2-40B4-BE49-F238E27FC236}">
                <a16:creationId xmlns:a16="http://schemas.microsoft.com/office/drawing/2014/main" id="{158AE574-C3BE-4EB2-AB22-D6FED2EECED5}"/>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517F3E8B-5851-46FF-9A7F-2F888CA68AB5}"/>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132678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760D9-5978-4B5E-A4D1-FF5B5010D4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E3B3F18-5C2A-4915-BBC4-F8BBADE60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2BEB5B5-B9F6-4917-9B1C-E5A7BDFF7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0BA3E8-AC76-45BB-8DBD-C494D90274E8}"/>
              </a:ext>
            </a:extLst>
          </p:cNvPr>
          <p:cNvSpPr>
            <a:spLocks noGrp="1"/>
          </p:cNvSpPr>
          <p:nvPr>
            <p:ph type="dt" sz="half" idx="10"/>
          </p:nvPr>
        </p:nvSpPr>
        <p:spPr/>
        <p:txBody>
          <a:bodyPr/>
          <a:lstStyle/>
          <a:p>
            <a:fld id="{5D2205B2-5763-424D-9675-226FDFF82C0D}" type="datetimeFigureOut">
              <a:rPr lang="es-419" smtClean="0"/>
              <a:t>23/8/2023</a:t>
            </a:fld>
            <a:endParaRPr lang="es-419"/>
          </a:p>
        </p:txBody>
      </p:sp>
      <p:sp>
        <p:nvSpPr>
          <p:cNvPr id="6" name="Marcador de pie de página 5">
            <a:extLst>
              <a:ext uri="{FF2B5EF4-FFF2-40B4-BE49-F238E27FC236}">
                <a16:creationId xmlns:a16="http://schemas.microsoft.com/office/drawing/2014/main" id="{5FE3457C-BB84-45EC-812F-021CA8C0EB2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92072DA1-A097-40D4-B5D3-A578726EB2E1}"/>
              </a:ext>
            </a:extLst>
          </p:cNvPr>
          <p:cNvSpPr>
            <a:spLocks noGrp="1"/>
          </p:cNvSpPr>
          <p:nvPr>
            <p:ph type="sldNum" sz="quarter" idx="12"/>
          </p:nvPr>
        </p:nvSpPr>
        <p:spPr/>
        <p:txBody>
          <a:bodyPr/>
          <a:lstStyle/>
          <a:p>
            <a:fld id="{39E69F6D-7281-4FB5-84F6-6D57609CF8E7}" type="slidenum">
              <a:rPr lang="es-419" smtClean="0"/>
              <a:t>‹Nº›</a:t>
            </a:fld>
            <a:endParaRPr lang="es-419"/>
          </a:p>
        </p:txBody>
      </p:sp>
    </p:spTree>
    <p:extLst>
      <p:ext uri="{BB962C8B-B14F-4D97-AF65-F5344CB8AC3E}">
        <p14:creationId xmlns:p14="http://schemas.microsoft.com/office/powerpoint/2010/main" val="242747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m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D50EAA6-ED3B-42E3-A4DE-26ADCC885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CF3A557-1268-41D0-9C5A-750320011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D1BD53-07D8-49EF-9586-640357D82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205B2-5763-424D-9675-226FDFF82C0D}" type="datetimeFigureOut">
              <a:rPr lang="es-419" smtClean="0"/>
              <a:t>23/8/2023</a:t>
            </a:fld>
            <a:endParaRPr lang="es-419"/>
          </a:p>
        </p:txBody>
      </p:sp>
      <p:sp>
        <p:nvSpPr>
          <p:cNvPr id="5" name="Marcador de pie de página 4">
            <a:extLst>
              <a:ext uri="{FF2B5EF4-FFF2-40B4-BE49-F238E27FC236}">
                <a16:creationId xmlns:a16="http://schemas.microsoft.com/office/drawing/2014/main" id="{F7CFF369-D34E-45CD-90BC-F37D1136A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384C3FA3-B66B-4B7B-BB77-E07862A28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69F6D-7281-4FB5-84F6-6D57609CF8E7}" type="slidenum">
              <a:rPr lang="es-419" smtClean="0"/>
              <a:t>‹Nº›</a:t>
            </a:fld>
            <a:endParaRPr lang="es-419"/>
          </a:p>
        </p:txBody>
      </p:sp>
      <p:pic>
        <p:nvPicPr>
          <p:cNvPr id="7" name="Picture 7">
            <a:extLst>
              <a:ext uri="{FF2B5EF4-FFF2-40B4-BE49-F238E27FC236}">
                <a16:creationId xmlns:a16="http://schemas.microsoft.com/office/drawing/2014/main" id="{1B52FC8C-E9A4-4D87-8A5E-1BEE15D71717}"/>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3464" y="0"/>
            <a:ext cx="12192000" cy="6858000"/>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42FF5E09-663F-8962-4BAC-ECE287E0D7C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409219" y="5352181"/>
            <a:ext cx="2401781" cy="1505819"/>
          </a:xfrm>
          <a:prstGeom prst="rect">
            <a:avLst/>
          </a:prstGeom>
        </p:spPr>
      </p:pic>
    </p:spTree>
    <p:extLst>
      <p:ext uri="{BB962C8B-B14F-4D97-AF65-F5344CB8AC3E}">
        <p14:creationId xmlns:p14="http://schemas.microsoft.com/office/powerpoint/2010/main" val="377007435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5.png"/><Relationship Id="rId4" Type="http://schemas.openxmlformats.org/officeDocument/2006/relationships/image" Target="../media/image15.jpe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5.emf"/><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AE4D64-36CC-8A47-BF48-924AC5C24E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4842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EC9825-63AA-B4CA-1451-51E8A97CE18A}"/>
              </a:ext>
            </a:extLst>
          </p:cNvPr>
          <p:cNvSpPr>
            <a:spLocks noGrp="1"/>
          </p:cNvSpPr>
          <p:nvPr>
            <p:ph idx="1"/>
          </p:nvPr>
        </p:nvSpPr>
        <p:spPr>
          <a:xfrm>
            <a:off x="1294728" y="2320942"/>
            <a:ext cx="9291918" cy="3111947"/>
          </a:xfrm>
        </p:spPr>
        <p:txBody>
          <a:bodyPr>
            <a:normAutofit/>
          </a:bodyPr>
          <a:lstStyle/>
          <a:p>
            <a:pPr marL="0" indent="0" algn="ctr">
              <a:buNone/>
            </a:pPr>
            <a:r>
              <a:rPr lang="es-MX" sz="2400" b="0" i="0" dirty="0">
                <a:solidFill>
                  <a:srgbClr val="222222"/>
                </a:solidFill>
                <a:effectLst/>
                <a:latin typeface="Century Gothic" panose="020B0502020202020204" pitchFamily="34" charset="0"/>
              </a:rPr>
              <a:t>Consultoría realizada a través del contrato No. CO1.PCCNTR.4593904, cuyo objeto es la realización de estudios técnicos que permitan establecer la estrategia apropiada de compensación por servicios ambientales de la comunidad, en cumplimento del programa de conservación de la biodiversidad y sus servicios ecosistémicos</a:t>
            </a:r>
            <a:endParaRPr lang="es-MX" sz="2400" dirty="0"/>
          </a:p>
        </p:txBody>
      </p:sp>
      <p:sp>
        <p:nvSpPr>
          <p:cNvPr id="4" name="CuadroTexto 2">
            <a:extLst>
              <a:ext uri="{FF2B5EF4-FFF2-40B4-BE49-F238E27FC236}">
                <a16:creationId xmlns:a16="http://schemas.microsoft.com/office/drawing/2014/main" id="{26CB92E5-070C-43FE-9CFD-F37E0B658383}"/>
              </a:ext>
            </a:extLst>
          </p:cNvPr>
          <p:cNvSpPr txBox="1">
            <a:spLocks noChangeArrowheads="1"/>
          </p:cNvSpPr>
          <p:nvPr/>
        </p:nvSpPr>
        <p:spPr bwMode="auto">
          <a:xfrm>
            <a:off x="1968550" y="672523"/>
            <a:ext cx="8618096" cy="830997"/>
          </a:xfrm>
          <a:prstGeom prst="rect">
            <a:avLst/>
          </a:prstGeom>
          <a:noFill/>
          <a:ln>
            <a:noFill/>
          </a:ln>
        </p:spPr>
        <p:txBody>
          <a:bodyPr wrap="square">
            <a:spAutoFit/>
          </a:bodyPr>
          <a:lstStyle>
            <a:lvl1pPr>
              <a:defRPr>
                <a:solidFill>
                  <a:schemeClr val="tx1"/>
                </a:solidFill>
                <a:latin typeface="Arial" panose="020B0604020202020204" pitchFamily="34" charset="0"/>
                <a:ea typeface="ヒラギノ角ゴ ProN W3" panose="020B0300000000000000" pitchFamily="34" charset="-128"/>
              </a:defRPr>
            </a:lvl1pPr>
            <a:lvl2pPr marL="742950" indent="-285750">
              <a:defRPr>
                <a:solidFill>
                  <a:schemeClr val="tx1"/>
                </a:solidFill>
                <a:latin typeface="Arial" panose="020B0604020202020204" pitchFamily="34" charset="0"/>
                <a:ea typeface="ヒラギノ角ゴ ProN W3" panose="020B0300000000000000" pitchFamily="34" charset="-128"/>
              </a:defRPr>
            </a:lvl2pPr>
            <a:lvl3pPr marL="1143000" indent="-228600">
              <a:defRPr>
                <a:solidFill>
                  <a:schemeClr val="tx1"/>
                </a:solidFill>
                <a:latin typeface="Arial" panose="020B0604020202020204" pitchFamily="34" charset="0"/>
                <a:ea typeface="ヒラギノ角ゴ ProN W3" panose="020B0300000000000000" pitchFamily="34" charset="-128"/>
              </a:defRPr>
            </a:lvl3pPr>
            <a:lvl4pPr marL="1600200" indent="-228600">
              <a:defRPr>
                <a:solidFill>
                  <a:schemeClr val="tx1"/>
                </a:solidFill>
                <a:latin typeface="Arial" panose="020B0604020202020204" pitchFamily="34" charset="0"/>
                <a:ea typeface="ヒラギノ角ゴ ProN W3" panose="020B0300000000000000" pitchFamily="34" charset="-128"/>
              </a:defRPr>
            </a:lvl4pPr>
            <a:lvl5pPr marL="2057400" indent="-228600">
              <a:defRPr>
                <a:solidFill>
                  <a:schemeClr val="tx1"/>
                </a:solidFill>
                <a:latin typeface="Arial" panose="020B0604020202020204" pitchFamily="34" charset="0"/>
                <a:ea typeface="ヒラギノ角ゴ ProN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9pPr>
          </a:lstStyle>
          <a:p>
            <a:pPr algn="ctr">
              <a:defRPr/>
            </a:pPr>
            <a:r>
              <a:rPr lang="es-CO" altLang="es-ES_tradnl" sz="2400" b="1" dirty="0">
                <a:solidFill>
                  <a:schemeClr val="accent5">
                    <a:lumMod val="50000"/>
                  </a:schemeClr>
                </a:solidFill>
                <a:latin typeface="Century Gothic" panose="020B0502020202020204" pitchFamily="34" charset="0"/>
              </a:rPr>
              <a:t>3. SOCIALIZACIÓN RESULTADOS CONSULTORÍA PAGOS POR SERVICIOS AMBIENTALES - PSA</a:t>
            </a:r>
            <a:endParaRPr lang="es-ES_tradnl" altLang="es-ES_tradnl" sz="24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21428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4 CuadroTexto">
            <a:extLst>
              <a:ext uri="{FF2B5EF4-FFF2-40B4-BE49-F238E27FC236}">
                <a16:creationId xmlns:a16="http://schemas.microsoft.com/office/drawing/2014/main" id="{9AA55AA0-8D19-4725-AB90-51C1C7E70310}"/>
              </a:ext>
            </a:extLst>
          </p:cNvPr>
          <p:cNvSpPr txBox="1">
            <a:spLocks noChangeArrowheads="1"/>
          </p:cNvSpPr>
          <p:nvPr/>
        </p:nvSpPr>
        <p:spPr bwMode="auto">
          <a:xfrm>
            <a:off x="2566988" y="1989139"/>
            <a:ext cx="64817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Calibri" panose="020F0502020204030204" pitchFamily="34" charset="0"/>
              <a:buAutoNum type="arabicPeriod"/>
            </a:pPr>
            <a:r>
              <a:rPr lang="es-CO" altLang="es-CO" sz="2400" dirty="0"/>
              <a:t>CONTEXTO NORMATIVO</a:t>
            </a:r>
          </a:p>
          <a:p>
            <a:pPr eaLnBrk="1" hangingPunct="1">
              <a:spcBef>
                <a:spcPct val="0"/>
              </a:spcBef>
              <a:buFont typeface="Calibri" panose="020F0502020204030204" pitchFamily="34" charset="0"/>
              <a:buAutoNum type="arabicPeriod"/>
            </a:pPr>
            <a:r>
              <a:rPr lang="es-CO" altLang="es-CO" sz="2400" dirty="0"/>
              <a:t>INTRODUCCIÓN</a:t>
            </a:r>
          </a:p>
          <a:p>
            <a:pPr eaLnBrk="1" hangingPunct="1">
              <a:spcBef>
                <a:spcPct val="0"/>
              </a:spcBef>
              <a:buFont typeface="Calibri" panose="020F0502020204030204" pitchFamily="34" charset="0"/>
              <a:buAutoNum type="arabicPeriod"/>
            </a:pPr>
            <a:r>
              <a:rPr lang="es-CO" altLang="es-CO" sz="2400" dirty="0"/>
              <a:t>METODOLOGÍA</a:t>
            </a:r>
          </a:p>
          <a:p>
            <a:pPr eaLnBrk="1" hangingPunct="1">
              <a:spcBef>
                <a:spcPct val="0"/>
              </a:spcBef>
              <a:buFont typeface="Calibri" panose="020F0502020204030204" pitchFamily="34" charset="0"/>
              <a:buAutoNum type="arabicPeriod"/>
            </a:pPr>
            <a:r>
              <a:rPr lang="es-CO" altLang="es-CO" sz="2400" dirty="0"/>
              <a:t>CONTEXTO GEOGRÁFICO</a:t>
            </a:r>
          </a:p>
          <a:p>
            <a:pPr eaLnBrk="1" hangingPunct="1">
              <a:spcBef>
                <a:spcPct val="0"/>
              </a:spcBef>
              <a:buFont typeface="Calibri" panose="020F0502020204030204" pitchFamily="34" charset="0"/>
              <a:buAutoNum type="arabicPeriod"/>
            </a:pPr>
            <a:r>
              <a:rPr lang="es-CO" altLang="es-CO" sz="2400" dirty="0">
                <a:latin typeface="Century Gothic" panose="020B0502020202020204" pitchFamily="34" charset="0"/>
              </a:rPr>
              <a:t>}</a:t>
            </a:r>
            <a:r>
              <a:rPr lang="es-CO" altLang="es-CO" sz="2400" dirty="0"/>
              <a:t>CRITERIOS DE SELECCIÓN</a:t>
            </a:r>
          </a:p>
          <a:p>
            <a:pPr eaLnBrk="1" hangingPunct="1">
              <a:spcBef>
                <a:spcPct val="0"/>
              </a:spcBef>
              <a:buFont typeface="Calibri" panose="020F0502020204030204" pitchFamily="34" charset="0"/>
              <a:buAutoNum type="arabicPeriod"/>
            </a:pPr>
            <a:r>
              <a:rPr lang="es-CO" altLang="es-CO" sz="2400" dirty="0"/>
              <a:t>CONTEXTO SOCIAL</a:t>
            </a:r>
          </a:p>
          <a:p>
            <a:pPr eaLnBrk="1" hangingPunct="1">
              <a:spcBef>
                <a:spcPct val="0"/>
              </a:spcBef>
              <a:buFont typeface="Calibri" panose="020F0502020204030204" pitchFamily="34" charset="0"/>
              <a:buAutoNum type="arabicPeriod"/>
            </a:pPr>
            <a:r>
              <a:rPr lang="es-CO" altLang="es-CO" sz="2400" dirty="0"/>
              <a:t>CÁLCULO DE LA BASE PSA – </a:t>
            </a:r>
          </a:p>
          <a:p>
            <a:pPr eaLnBrk="1" hangingPunct="1">
              <a:spcBef>
                <a:spcPct val="0"/>
              </a:spcBef>
              <a:buFont typeface="Calibri" panose="020F0502020204030204" pitchFamily="34" charset="0"/>
              <a:buAutoNum type="arabicPeriod"/>
            </a:pPr>
            <a:r>
              <a:rPr lang="es-CO" altLang="es-CO" sz="2400" dirty="0"/>
              <a:t>VALOR Y PAGO</a:t>
            </a:r>
          </a:p>
          <a:p>
            <a:pPr eaLnBrk="1" hangingPunct="1">
              <a:spcBef>
                <a:spcPct val="0"/>
              </a:spcBef>
              <a:buFont typeface="Calibri" panose="020F0502020204030204" pitchFamily="34" charset="0"/>
              <a:buAutoNum type="arabicPeriod"/>
            </a:pPr>
            <a:r>
              <a:rPr lang="es-CO" altLang="es-CO" sz="2400" dirty="0"/>
              <a:t>MODELO DE ACUERDO</a:t>
            </a:r>
          </a:p>
          <a:p>
            <a:pPr eaLnBrk="1" hangingPunct="1">
              <a:spcBef>
                <a:spcPct val="0"/>
              </a:spcBef>
              <a:buFontTx/>
              <a:buNone/>
            </a:pPr>
            <a:endParaRPr lang="es-CO" altLang="es-CO" sz="2400" dirty="0"/>
          </a:p>
          <a:p>
            <a:pPr eaLnBrk="1" hangingPunct="1">
              <a:spcBef>
                <a:spcPct val="0"/>
              </a:spcBef>
              <a:buFontTx/>
              <a:buNone/>
            </a:pPr>
            <a:endParaRPr lang="es-CO" altLang="es-CO" sz="2400" dirty="0"/>
          </a:p>
        </p:txBody>
      </p:sp>
      <p:sp>
        <p:nvSpPr>
          <p:cNvPr id="5123" name="3 CuadroTexto">
            <a:extLst>
              <a:ext uri="{FF2B5EF4-FFF2-40B4-BE49-F238E27FC236}">
                <a16:creationId xmlns:a16="http://schemas.microsoft.com/office/drawing/2014/main" id="{B9C77A87-15EB-49C2-A3D4-CDA8A08481D5}"/>
              </a:ext>
            </a:extLst>
          </p:cNvPr>
          <p:cNvSpPr txBox="1">
            <a:spLocks noChangeArrowheads="1"/>
          </p:cNvSpPr>
          <p:nvPr/>
        </p:nvSpPr>
        <p:spPr bwMode="auto">
          <a:xfrm>
            <a:off x="5480891" y="971624"/>
            <a:ext cx="203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s-CO"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CONTENIDO</a:t>
            </a:r>
          </a:p>
        </p:txBody>
      </p:sp>
      <p:pic>
        <p:nvPicPr>
          <p:cNvPr id="5124" name="Imagen 2">
            <a:extLst>
              <a:ext uri="{FF2B5EF4-FFF2-40B4-BE49-F238E27FC236}">
                <a16:creationId xmlns:a16="http://schemas.microsoft.com/office/drawing/2014/main" id="{B989FF2A-C3FC-4841-814B-FA00DB7D1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96" y="620714"/>
            <a:ext cx="999004" cy="9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contenido 2">
            <a:extLst>
              <a:ext uri="{FF2B5EF4-FFF2-40B4-BE49-F238E27FC236}">
                <a16:creationId xmlns:a16="http://schemas.microsoft.com/office/drawing/2014/main" id="{286F2E12-4E2D-4A5E-A699-590DC3DC2AAF}"/>
              </a:ext>
            </a:extLst>
          </p:cNvPr>
          <p:cNvSpPr>
            <a:spLocks noGrp="1"/>
          </p:cNvSpPr>
          <p:nvPr>
            <p:ph idx="1"/>
          </p:nvPr>
        </p:nvSpPr>
        <p:spPr>
          <a:xfrm>
            <a:off x="2025650" y="878540"/>
            <a:ext cx="8140700" cy="5287309"/>
          </a:xfrm>
        </p:spPr>
        <p:txBody>
          <a:bodyPr>
            <a:normAutofit fontScale="92500" lnSpcReduction="20000"/>
          </a:bodyPr>
          <a:lstStyle/>
          <a:p>
            <a:pPr algn="just">
              <a:defRPr/>
            </a:pPr>
            <a:r>
              <a:rPr lang="es-CO" altLang="es-ES" sz="1500" b="1" dirty="0">
                <a:latin typeface="Century Gothic" panose="020B0502020202020204" pitchFamily="34" charset="0"/>
                <a:ea typeface="ＭＳ Ｐゴシック" panose="020B0600070205080204" pitchFamily="34" charset="-128"/>
                <a:cs typeface="Arial" panose="020B0604020202020204" pitchFamily="34" charset="0"/>
              </a:rPr>
              <a:t>NORMATIVIDAD QUE RIGE EL SECTOR AMBIENTAL </a:t>
            </a:r>
          </a:p>
          <a:p>
            <a:pPr marL="0" indent="0" algn="just">
              <a:buNone/>
              <a:defRPr/>
            </a:pPr>
            <a:endParaRPr lang="es-CO" altLang="es-ES" sz="12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Constitución Nacional de 1991</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 la Ley 99 de 1993 Gestión y Conservación del Medio Ambiente, </a:t>
            </a: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Ley 152 de 1994</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 Ley Orgánica del Plan de Desarrollo, con sus respectivos decretos reglamentarios, </a:t>
            </a: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Decreto 870 de 2017 </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Directrices PSA y otros incentivos</a:t>
            </a: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Decreto 953 de 2013 </a:t>
            </a: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Decreto 1007 de 2018 </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sobre implementación y reglamentación de los PSA </a:t>
            </a: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Ley 134 de 1994</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 Por la cual se dictan normas sobre mecanismos de participación ciudadana; </a:t>
            </a: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Ley 1454 de 2011 </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De Ordenamiento Territorial; </a:t>
            </a: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Guía metodológica de implementación de PSA</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 MADS 2012; </a:t>
            </a:r>
          </a:p>
          <a:p>
            <a:pPr algn="just">
              <a:buFont typeface="Wingdings" panose="05000000000000000000" pitchFamily="2" charset="2"/>
              <a:buChar char="ü"/>
              <a:defRPr/>
            </a:pP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Documento CONPES 3886</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 Lineamientos de Política y programa nacional de pago por servicios ambientales para la construcción de paz</a:t>
            </a:r>
          </a:p>
          <a:p>
            <a:pPr algn="just">
              <a:buFont typeface="Wingdings" panose="05000000000000000000" pitchFamily="2" charset="2"/>
              <a:buChar char="ü"/>
              <a:defRPr/>
            </a:pP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Política Nacional para la Gestión Integral de la Biodiversidad y sus Servicios Ecosistémicos – PNGIBSE</a:t>
            </a:r>
          </a:p>
          <a:p>
            <a:pPr algn="just">
              <a:buFont typeface="Wingdings" panose="05000000000000000000" pitchFamily="2" charset="2"/>
              <a:buChar char="ü"/>
              <a:defRPr/>
            </a:pP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Plan Nacional de Restauración Ecológica, Rehabilitación y Recuperación de Áreas Degradadas – PNR</a:t>
            </a:r>
          </a:p>
          <a:p>
            <a:pPr algn="just">
              <a:buFont typeface="Wingdings" panose="05000000000000000000" pitchFamily="2" charset="2"/>
              <a:buChar char="ü"/>
              <a:defRPr/>
            </a:pP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POMCA Río Bogotá</a:t>
            </a:r>
          </a:p>
          <a:p>
            <a:pPr algn="just">
              <a:buFont typeface="Wingdings" panose="05000000000000000000" pitchFamily="2" charset="2"/>
              <a:buChar char="ü"/>
              <a:defRPr/>
            </a:pP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DRMI Humedal Gualí, Tres Esquinas y Lagunas de </a:t>
            </a:r>
            <a:r>
              <a:rPr lang="es-CO" altLang="es-ES" sz="1300" dirty="0" err="1">
                <a:latin typeface="Century Gothic" panose="020B0502020202020204" pitchFamily="34" charset="0"/>
                <a:ea typeface="ＭＳ Ｐゴシック" panose="020B0600070205080204" pitchFamily="34" charset="-128"/>
                <a:cs typeface="Arial" panose="020B0604020202020204" pitchFamily="34" charset="0"/>
              </a:rPr>
              <a:t>Funzhé</a:t>
            </a:r>
            <a:endParaRPr lang="es-CO" altLang="es-ES" sz="1300" dirty="0">
              <a:latin typeface="Century Gothic" panose="020B0502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ü"/>
              <a:defRPr/>
            </a:pP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Área Importante para la Conservación de las Aves (AICA)</a:t>
            </a:r>
          </a:p>
          <a:p>
            <a:pPr algn="just">
              <a:buFont typeface="Wingdings" panose="05000000000000000000" pitchFamily="2" charset="2"/>
              <a:buChar char="ü"/>
              <a:defRPr/>
            </a:pP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Guía De PSA de la Gobernación De Cundinamarca</a:t>
            </a:r>
          </a:p>
          <a:p>
            <a:pPr algn="just">
              <a:buFont typeface="Wingdings" panose="05000000000000000000" pitchFamily="2" charset="2"/>
              <a:buChar char="ü"/>
              <a:defRPr/>
            </a:pPr>
            <a:r>
              <a:rPr lang="es-CO" altLang="es-ES" sz="1300" b="1" dirty="0" err="1">
                <a:latin typeface="Century Gothic" panose="020B0502020202020204" pitchFamily="34" charset="0"/>
                <a:ea typeface="ＭＳ Ｐゴシック" panose="020B0600070205080204" pitchFamily="34" charset="-128"/>
                <a:cs typeface="Arial" panose="020B0604020202020204" pitchFamily="34" charset="0"/>
              </a:rPr>
              <a:t>Minambiente</a:t>
            </a:r>
            <a:r>
              <a:rPr lang="es-CO" altLang="es-ES" sz="1300" b="1" dirty="0">
                <a:latin typeface="Century Gothic" panose="020B0502020202020204" pitchFamily="34" charset="0"/>
                <a:ea typeface="ＭＳ Ｐゴシック" panose="020B0600070205080204" pitchFamily="34" charset="-128"/>
                <a:cs typeface="Arial" panose="020B0604020202020204" pitchFamily="34" charset="0"/>
              </a:rPr>
              <a:t>- 2018; Documento Proyectos TIPO 44- </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Pago por Servicios Ambientales de Regulación y Calidad Hídrica del DNP y </a:t>
            </a:r>
            <a:r>
              <a:rPr lang="es-CO" altLang="es-ES" sz="1300" dirty="0" err="1">
                <a:latin typeface="Century Gothic" panose="020B0502020202020204" pitchFamily="34" charset="0"/>
                <a:ea typeface="ＭＳ Ｐゴシック" panose="020B0600070205080204" pitchFamily="34" charset="-128"/>
                <a:cs typeface="Arial" panose="020B0604020202020204" pitchFamily="34" charset="0"/>
              </a:rPr>
              <a:t>Minambiente</a:t>
            </a: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- 2020</a:t>
            </a:r>
          </a:p>
          <a:p>
            <a:pPr algn="just">
              <a:buFont typeface="Wingdings" panose="05000000000000000000" pitchFamily="2" charset="2"/>
              <a:buChar char="ü"/>
              <a:defRPr/>
            </a:pPr>
            <a:r>
              <a:rPr lang="es-CO" altLang="es-ES" sz="1300" dirty="0">
                <a:latin typeface="Century Gothic" panose="020B0502020202020204" pitchFamily="34" charset="0"/>
                <a:ea typeface="ＭＳ Ｐゴシック" panose="020B0600070205080204" pitchFamily="34" charset="-128"/>
                <a:cs typeface="Arial" panose="020B0604020202020204" pitchFamily="34" charset="0"/>
              </a:rPr>
              <a:t>Diagnostico ambiental territorial de Funza</a:t>
            </a:r>
          </a:p>
        </p:txBody>
      </p:sp>
      <p:sp>
        <p:nvSpPr>
          <p:cNvPr id="7171" name="30 CuadroTexto">
            <a:extLst>
              <a:ext uri="{FF2B5EF4-FFF2-40B4-BE49-F238E27FC236}">
                <a16:creationId xmlns:a16="http://schemas.microsoft.com/office/drawing/2014/main" id="{FE06B11B-C392-412C-9D87-A6042ACC4E19}"/>
              </a:ext>
            </a:extLst>
          </p:cNvPr>
          <p:cNvSpPr txBox="1">
            <a:spLocks noChangeArrowheads="1"/>
          </p:cNvSpPr>
          <p:nvPr/>
        </p:nvSpPr>
        <p:spPr bwMode="auto">
          <a:xfrm>
            <a:off x="3487737" y="384176"/>
            <a:ext cx="5216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CO"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CONTEXTO</a:t>
            </a:r>
            <a:r>
              <a:rPr lang="es-CO" altLang="es-CO" sz="2400" dirty="0">
                <a:solidFill>
                  <a:schemeClr val="tx2"/>
                </a:solidFill>
                <a:latin typeface="Arial" panose="020B0604020202020204" pitchFamily="34" charset="0"/>
                <a:cs typeface="Arial" panose="020B0604020202020204" pitchFamily="34" charset="0"/>
              </a:rPr>
              <a:t> </a:t>
            </a:r>
            <a:r>
              <a:rPr lang="es-CO"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NORMATIVO</a:t>
            </a:r>
            <a:endPar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endParaRPr>
          </a:p>
        </p:txBody>
      </p:sp>
      <p:pic>
        <p:nvPicPr>
          <p:cNvPr id="7172" name="Imagen 2">
            <a:extLst>
              <a:ext uri="{FF2B5EF4-FFF2-40B4-BE49-F238E27FC236}">
                <a16:creationId xmlns:a16="http://schemas.microsoft.com/office/drawing/2014/main" id="{AA01525B-F2E4-4EEB-AFE7-8C8C5BAC0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20" y="614364"/>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contenido 2">
            <a:extLst>
              <a:ext uri="{FF2B5EF4-FFF2-40B4-BE49-F238E27FC236}">
                <a16:creationId xmlns:a16="http://schemas.microsoft.com/office/drawing/2014/main" id="{0237470D-C4C6-403B-922F-057FFDA51F82}"/>
              </a:ext>
            </a:extLst>
          </p:cNvPr>
          <p:cNvSpPr>
            <a:spLocks noGrp="1"/>
          </p:cNvSpPr>
          <p:nvPr>
            <p:ph idx="1"/>
          </p:nvPr>
        </p:nvSpPr>
        <p:spPr>
          <a:xfrm>
            <a:off x="1468904" y="1016000"/>
            <a:ext cx="8132296" cy="5329238"/>
          </a:xfrm>
        </p:spPr>
        <p:txBody>
          <a:bodyPr>
            <a:normAutofit lnSpcReduction="10000"/>
          </a:bodyPr>
          <a:lstStyle/>
          <a:p>
            <a:pPr algn="just"/>
            <a:r>
              <a:rPr lang="es-CO" altLang="es-ES" sz="1200" b="1" dirty="0">
                <a:latin typeface="Century Gothic" panose="020B0502020202020204" pitchFamily="34" charset="0"/>
                <a:ea typeface="ＭＳ Ｐゴシック" panose="020B0600070205080204" pitchFamily="34" charset="-128"/>
                <a:cs typeface="Arial" panose="020B0604020202020204" pitchFamily="34" charset="0"/>
              </a:rPr>
              <a:t>AMBIENTE: </a:t>
            </a: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Es un sistema compuesto por los elementos naturales, sociales y culturales que se integran cumpliendo funciones específicas en el planeta, contribuyendo en la estabilidad ecológica y a la belleza del Ecosistema</a:t>
            </a:r>
          </a:p>
          <a:p>
            <a:pPr algn="just"/>
            <a:endParaRPr lang="es-CO" altLang="es-ES" sz="1200" dirty="0">
              <a:latin typeface="Century Gothic" panose="020B0502020202020204" pitchFamily="34" charset="0"/>
              <a:ea typeface="ＭＳ Ｐゴシック" panose="020B0600070205080204" pitchFamily="34" charset="-128"/>
              <a:cs typeface="Arial" panose="020B0604020202020204" pitchFamily="34" charset="0"/>
            </a:endParaRPr>
          </a:p>
          <a:p>
            <a:pPr algn="just"/>
            <a:r>
              <a:rPr lang="es-CO" altLang="es-ES" sz="1200" b="1" dirty="0">
                <a:latin typeface="Century Gothic" panose="020B0502020202020204" pitchFamily="34" charset="0"/>
                <a:ea typeface="ＭＳ Ｐゴシック" panose="020B0600070205080204" pitchFamily="34" charset="-128"/>
                <a:cs typeface="Arial" panose="020B0604020202020204" pitchFamily="34" charset="0"/>
              </a:rPr>
              <a:t>SERVICIOS AMBIENTALES</a:t>
            </a: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  Son los beneficios que los seres humanos obtienen de los ecosistemas naturales y que contribuyen al bienestar y calidad de vida. Estos servicios pueden ser de diferentes tipos, como, por ejemplo, de regulación climática; suministro de agua; control de erosión; polinización; turismo y recreación (Chaves et al, 2021), provisión de agua dulce, irrigación y generación de energía, alimentos, polinización, regulación del clima, captura y retención de carbono, espiritualidad, identidad cultural y belleza estética - beneficios de la naturaleza que el ser humano obtiene para satisfacer sus necesidades, al tiempo que cumplen los requerimientos de otras especies (Ecosistemas del Milenio, 2005). </a:t>
            </a:r>
          </a:p>
          <a:p>
            <a:pPr algn="just"/>
            <a:endParaRPr lang="es-CO" altLang="es-ES" sz="1200" dirty="0">
              <a:latin typeface="Century Gothic" panose="020B0502020202020204" pitchFamily="34" charset="0"/>
              <a:ea typeface="ＭＳ Ｐゴシック" panose="020B0600070205080204" pitchFamily="34" charset="-128"/>
              <a:cs typeface="Arial" panose="020B0604020202020204" pitchFamily="34" charset="0"/>
            </a:endParaRPr>
          </a:p>
          <a:p>
            <a:pPr algn="just"/>
            <a:r>
              <a:rPr lang="es-CO" altLang="es-ES" sz="1200" b="1" dirty="0">
                <a:latin typeface="Century Gothic" panose="020B0502020202020204" pitchFamily="34" charset="0"/>
                <a:ea typeface="ＭＳ Ｐゴシック" panose="020B0600070205080204" pitchFamily="34" charset="-128"/>
                <a:cs typeface="Arial" panose="020B0604020202020204" pitchFamily="34" charset="0"/>
              </a:rPr>
              <a:t>INCENTIVOS A LA CONSERVACIÓN</a:t>
            </a: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 Son alicientes que inducen a un grupo social a realizar cambios voluntarios en patrones de decisión asociados al uso o manejo de los recursos naturales renovables y al biodiversidad, consistentes en reconocimientos que pueden ser monetarios o no cuyo objetivo es evitar el deterioro y/o la pérdida de ecosistemas naturales, fomentar su restauración y mitigar los efectos sociales negativos causados por la disminución progresiva de la oferta ambiental y los servicios ecosistémicos  en un determinado espacio geográfico. (MADS_2012) . </a:t>
            </a:r>
          </a:p>
          <a:p>
            <a:pPr algn="just"/>
            <a:endParaRPr lang="es-CO" altLang="es-ES" sz="1200" b="1" dirty="0">
              <a:latin typeface="Century Gothic" panose="020B0502020202020204" pitchFamily="34" charset="0"/>
              <a:ea typeface="ＭＳ Ｐゴシック" panose="020B0600070205080204" pitchFamily="34" charset="-128"/>
              <a:cs typeface="Arial" panose="020B0604020202020204" pitchFamily="34" charset="0"/>
            </a:endParaRPr>
          </a:p>
          <a:p>
            <a:pPr algn="just"/>
            <a:r>
              <a:rPr lang="es-CO" altLang="es-ES" sz="1200" b="1" dirty="0">
                <a:latin typeface="Century Gothic" panose="020B0502020202020204" pitchFamily="34" charset="0"/>
                <a:ea typeface="ＭＳ Ｐゴシック" panose="020B0600070205080204" pitchFamily="34" charset="-128"/>
                <a:cs typeface="Arial" panose="020B0604020202020204" pitchFamily="34" charset="0"/>
              </a:rPr>
              <a:t>¿QUÉ ES EL PSA? </a:t>
            </a: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Es el incentivo económico en dinero o en especie que se reconocen a predios que prestan servicios ambientales en cabeza de los propietarios, poseedores u ocupantes de buena fe exenta de culpa, por las acciones de preservación y restauración en áreas y ecosistemas estratégicos, mediante la celebración de acuerdos de conservación voluntarios entre los interesados y beneficiarios de los servicios. Son una clase de incentivo económico cuyo mecanismo gira en torno a un típico mercado (oferta/demanda) en el cual, los propietarios/poseedores de predios donde se encuentran ubicados ecosistemas estratégicos reciben voluntariamente y en forma periódica un reconocimiento (dinero, especie o mixto) por parte de usuarios finales en razón al beneficio individual o colectivo derivado del ecosistema y sus servicios asociados (MADS_2012) </a:t>
            </a:r>
          </a:p>
          <a:p>
            <a:pPr algn="just"/>
            <a:endParaRPr lang="es-CO" altLang="es-ES" sz="1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195" name="30 CuadroTexto">
            <a:extLst>
              <a:ext uri="{FF2B5EF4-FFF2-40B4-BE49-F238E27FC236}">
                <a16:creationId xmlns:a16="http://schemas.microsoft.com/office/drawing/2014/main" id="{37AAD979-D0E9-474B-9578-409A32DB09E2}"/>
              </a:ext>
            </a:extLst>
          </p:cNvPr>
          <p:cNvSpPr txBox="1">
            <a:spLocks noChangeArrowheads="1"/>
          </p:cNvSpPr>
          <p:nvPr/>
        </p:nvSpPr>
        <p:spPr bwMode="auto">
          <a:xfrm>
            <a:off x="3398092" y="450852"/>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CO"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INTRODUCCIÓN- CONCEPTOS</a:t>
            </a:r>
            <a:endPar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endParaRPr>
          </a:p>
        </p:txBody>
      </p:sp>
      <p:pic>
        <p:nvPicPr>
          <p:cNvPr id="8196" name="Imagen 2">
            <a:extLst>
              <a:ext uri="{FF2B5EF4-FFF2-40B4-BE49-F238E27FC236}">
                <a16:creationId xmlns:a16="http://schemas.microsoft.com/office/drawing/2014/main" id="{ED48528A-B92F-4C75-A1B4-6B257EE3D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54" y="552451"/>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adroTexto 22">
            <a:extLst>
              <a:ext uri="{FF2B5EF4-FFF2-40B4-BE49-F238E27FC236}">
                <a16:creationId xmlns:a16="http://schemas.microsoft.com/office/drawing/2014/main" id="{37A88954-2DE7-41C5-8001-105DC30CE2B7}"/>
              </a:ext>
            </a:extLst>
          </p:cNvPr>
          <p:cNvSpPr txBox="1">
            <a:spLocks noChangeArrowheads="1"/>
          </p:cNvSpPr>
          <p:nvPr/>
        </p:nvSpPr>
        <p:spPr bwMode="auto">
          <a:xfrm>
            <a:off x="1681444" y="1320429"/>
            <a:ext cx="8843122"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s-CO" altLang="es-ES" sz="1300" dirty="0">
                <a:latin typeface="Century Gothic" panose="020B0502020202020204" pitchFamily="34" charset="0"/>
              </a:rPr>
              <a:t>Los páramos, bosques de niebla y humedales son </a:t>
            </a:r>
            <a:r>
              <a:rPr lang="es-CO" altLang="es-ES" sz="1300" i="1" dirty="0">
                <a:latin typeface="Century Gothic" panose="020B0502020202020204" pitchFamily="34" charset="0"/>
              </a:rPr>
              <a:t>Ecosistemas y Áreas Ambientales Estratégicas </a:t>
            </a:r>
            <a:r>
              <a:rPr lang="es-CO" altLang="es-ES" sz="1300" dirty="0">
                <a:latin typeface="Century Gothic" panose="020B0502020202020204" pitchFamily="34" charset="0"/>
              </a:rPr>
              <a:t>(EAAE) que, por sus características geomorfológicas, edáficas y de vegetación favorecen los procesos de oferta y regulación del ciclo hidrológico. </a:t>
            </a:r>
          </a:p>
          <a:p>
            <a:pPr algn="just">
              <a:spcBef>
                <a:spcPct val="0"/>
              </a:spcBef>
              <a:buFontTx/>
              <a:buNone/>
            </a:pPr>
            <a:endParaRPr lang="es-CO" altLang="es-ES" sz="1300" dirty="0">
              <a:latin typeface="Century Gothic" panose="020B0502020202020204" pitchFamily="34" charset="0"/>
            </a:endParaRPr>
          </a:p>
          <a:p>
            <a:pPr algn="just">
              <a:spcBef>
                <a:spcPct val="0"/>
              </a:spcBef>
              <a:buFontTx/>
              <a:buNone/>
            </a:pPr>
            <a:r>
              <a:rPr lang="es-CO" altLang="es-ES" sz="1300" b="1" dirty="0">
                <a:latin typeface="Century Gothic" panose="020B0502020202020204" pitchFamily="34" charset="0"/>
              </a:rPr>
              <a:t>Los humedales </a:t>
            </a:r>
            <a:r>
              <a:rPr lang="es-CO" altLang="es-ES" sz="1300" dirty="0">
                <a:latin typeface="Century Gothic" panose="020B0502020202020204" pitchFamily="34" charset="0"/>
              </a:rPr>
              <a:t>son ecosistemas que, debido a sus condiciones geomorfológicas e hidrológicas, permiten la acumulación del líquido vital de una forma temporal o permanente; son esponjas o reservorios hídricos. Están atados a los ritmos del agua y se encargan de mitigar las inundaciones causadas por fenómenos naturales como La Niña. No permanecen en la misma condición todo el tiempo, ya que presentan patrones de expansión y contracción que les confieren un comportamiento dinámico.</a:t>
            </a:r>
          </a:p>
          <a:p>
            <a:pPr algn="just">
              <a:spcBef>
                <a:spcPct val="0"/>
              </a:spcBef>
              <a:buFontTx/>
              <a:buNone/>
            </a:pPr>
            <a:endParaRPr lang="es-CO" altLang="es-ES" sz="1300" dirty="0">
              <a:latin typeface="Century Gothic" panose="020B0502020202020204" pitchFamily="34" charset="0"/>
            </a:endParaRPr>
          </a:p>
          <a:p>
            <a:pPr algn="just">
              <a:spcBef>
                <a:spcPct val="0"/>
              </a:spcBef>
              <a:buFontTx/>
              <a:buNone/>
            </a:pPr>
            <a:r>
              <a:rPr lang="es-CO" altLang="es-ES" sz="1300" dirty="0">
                <a:latin typeface="Century Gothic" panose="020B0502020202020204" pitchFamily="34" charset="0"/>
              </a:rPr>
              <a:t>El Humedal Gualí, Tres Esquinas y Lagunas de </a:t>
            </a:r>
            <a:r>
              <a:rPr lang="es-CO" altLang="es-ES" sz="1300" dirty="0" err="1">
                <a:latin typeface="Century Gothic" panose="020B0502020202020204" pitchFamily="34" charset="0"/>
              </a:rPr>
              <a:t>Funzhé</a:t>
            </a:r>
            <a:r>
              <a:rPr lang="es-CO" altLang="es-ES" sz="1300" dirty="0">
                <a:latin typeface="Century Gothic" panose="020B0502020202020204" pitchFamily="34" charset="0"/>
              </a:rPr>
              <a:t>, se considera dentro de esta categoría, además de refugio de especies en peligro a nivel global y nacional. Se encuentra seriamente amenazado por la pérdida de su espejo de agua, de conectividad, pérdida de la cobertura vegetal natural y por efecto del aporte de escombros y de aguas residuales industriales y domésticas, la expansión de potreros, sedimentación y colmatación.</a:t>
            </a:r>
          </a:p>
          <a:p>
            <a:pPr algn="just">
              <a:spcBef>
                <a:spcPct val="0"/>
              </a:spcBef>
              <a:buFontTx/>
              <a:buNone/>
            </a:pPr>
            <a:endParaRPr lang="es-CO" altLang="es-ES" sz="1300" dirty="0">
              <a:latin typeface="Century Gothic" panose="020B0502020202020204" pitchFamily="34" charset="0"/>
            </a:endParaRPr>
          </a:p>
          <a:p>
            <a:pPr marL="285750" indent="-285750" algn="just">
              <a:spcBef>
                <a:spcPct val="0"/>
              </a:spcBef>
            </a:pPr>
            <a:r>
              <a:rPr lang="es-CO" altLang="es-ES" sz="1300" dirty="0">
                <a:latin typeface="Century Gothic" panose="020B0502020202020204" pitchFamily="34" charset="0"/>
              </a:rPr>
              <a:t>El Bosque Andino se encuentra prácticamente desaparecido. </a:t>
            </a:r>
          </a:p>
          <a:p>
            <a:pPr marL="285750" indent="-285750" algn="just">
              <a:spcBef>
                <a:spcPct val="0"/>
              </a:spcBef>
            </a:pPr>
            <a:r>
              <a:rPr lang="es-CO" altLang="es-ES" sz="1300" dirty="0">
                <a:latin typeface="Century Gothic" panose="020B0502020202020204" pitchFamily="34" charset="0"/>
              </a:rPr>
              <a:t>Bosque de Galería o </a:t>
            </a:r>
            <a:r>
              <a:rPr lang="es-CO" altLang="es-ES" sz="1300" dirty="0" err="1">
                <a:latin typeface="Century Gothic" panose="020B0502020202020204" pitchFamily="34" charset="0"/>
              </a:rPr>
              <a:t>Ripario</a:t>
            </a:r>
            <a:r>
              <a:rPr lang="es-CO" altLang="es-ES" sz="1300" dirty="0">
                <a:latin typeface="Century Gothic" panose="020B0502020202020204" pitchFamily="34" charset="0"/>
              </a:rPr>
              <a:t> ya no existe. </a:t>
            </a:r>
          </a:p>
          <a:p>
            <a:pPr marL="285750" indent="-285750" algn="just">
              <a:spcBef>
                <a:spcPct val="0"/>
              </a:spcBef>
            </a:pPr>
            <a:r>
              <a:rPr lang="es-CO" altLang="es-ES" sz="1300" dirty="0">
                <a:latin typeface="Century Gothic" panose="020B0502020202020204" pitchFamily="34" charset="0"/>
              </a:rPr>
              <a:t>Ganadería se desarrolla en potreros establecidos años atrás para tal fin.</a:t>
            </a:r>
          </a:p>
          <a:p>
            <a:pPr marL="285750" indent="-285750" algn="just">
              <a:spcBef>
                <a:spcPct val="0"/>
              </a:spcBef>
            </a:pPr>
            <a:r>
              <a:rPr lang="es-CO" altLang="es-ES" sz="1300" dirty="0">
                <a:latin typeface="Century Gothic" panose="020B0502020202020204" pitchFamily="34" charset="0"/>
              </a:rPr>
              <a:t>Consolidación de especies exóticas como Acacia (Acacia </a:t>
            </a:r>
            <a:r>
              <a:rPr lang="es-CO" altLang="es-ES" sz="1300" dirty="0" err="1">
                <a:latin typeface="Century Gothic" panose="020B0502020202020204" pitchFamily="34" charset="0"/>
              </a:rPr>
              <a:t>decurrens</a:t>
            </a:r>
            <a:r>
              <a:rPr lang="es-CO" altLang="es-ES" sz="1300" dirty="0">
                <a:latin typeface="Century Gothic" panose="020B0502020202020204" pitchFamily="34" charset="0"/>
              </a:rPr>
              <a:t>) y Eucalipto (</a:t>
            </a:r>
            <a:r>
              <a:rPr lang="es-CO" altLang="es-ES" sz="1300" dirty="0" err="1">
                <a:latin typeface="Century Gothic" panose="020B0502020202020204" pitchFamily="34" charset="0"/>
              </a:rPr>
              <a:t>Eucalyptus</a:t>
            </a:r>
            <a:r>
              <a:rPr lang="es-CO" altLang="es-ES" sz="1300" dirty="0">
                <a:latin typeface="Century Gothic" panose="020B0502020202020204" pitchFamily="34" charset="0"/>
              </a:rPr>
              <a:t> </a:t>
            </a:r>
            <a:r>
              <a:rPr lang="es-CO" altLang="es-ES" sz="1300" dirty="0" err="1">
                <a:latin typeface="Century Gothic" panose="020B0502020202020204" pitchFamily="34" charset="0"/>
              </a:rPr>
              <a:t>globulus</a:t>
            </a:r>
            <a:r>
              <a:rPr lang="es-CO" altLang="es-ES" sz="1300" dirty="0">
                <a:latin typeface="Century Gothic" panose="020B0502020202020204" pitchFamily="34" charset="0"/>
              </a:rPr>
              <a:t>), ocasionalmente se encuentran pinos (</a:t>
            </a:r>
            <a:r>
              <a:rPr lang="es-CO" altLang="es-ES" sz="1300" dirty="0" err="1">
                <a:latin typeface="Century Gothic" panose="020B0502020202020204" pitchFamily="34" charset="0"/>
              </a:rPr>
              <a:t>Pinus</a:t>
            </a:r>
            <a:r>
              <a:rPr lang="es-CO" altLang="es-ES" sz="1300" dirty="0">
                <a:latin typeface="Century Gothic" panose="020B0502020202020204" pitchFamily="34" charset="0"/>
              </a:rPr>
              <a:t> </a:t>
            </a:r>
            <a:r>
              <a:rPr lang="es-CO" altLang="es-ES" sz="1300" dirty="0" err="1">
                <a:latin typeface="Century Gothic" panose="020B0502020202020204" pitchFamily="34" charset="0"/>
              </a:rPr>
              <a:t>patula</a:t>
            </a:r>
            <a:r>
              <a:rPr lang="es-CO" altLang="es-ES" sz="1300" dirty="0">
                <a:latin typeface="Century Gothic" panose="020B0502020202020204" pitchFamily="34" charset="0"/>
              </a:rPr>
              <a:t>), Sauce (</a:t>
            </a:r>
            <a:r>
              <a:rPr lang="es-CO" altLang="es-ES" sz="1300" dirty="0" err="1">
                <a:latin typeface="Century Gothic" panose="020B0502020202020204" pitchFamily="34" charset="0"/>
              </a:rPr>
              <a:t>Salix</a:t>
            </a:r>
            <a:r>
              <a:rPr lang="es-CO" altLang="es-ES" sz="1300" dirty="0">
                <a:latin typeface="Century Gothic" panose="020B0502020202020204" pitchFamily="34" charset="0"/>
              </a:rPr>
              <a:t> </a:t>
            </a:r>
            <a:r>
              <a:rPr lang="es-CO" altLang="es-ES" sz="1300" dirty="0" err="1">
                <a:latin typeface="Century Gothic" panose="020B0502020202020204" pitchFamily="34" charset="0"/>
              </a:rPr>
              <a:t>humboldtiana</a:t>
            </a:r>
            <a:r>
              <a:rPr lang="es-CO" altLang="es-ES" sz="1300" dirty="0">
                <a:latin typeface="Century Gothic" panose="020B0502020202020204" pitchFamily="34" charset="0"/>
              </a:rPr>
              <a:t>) y retamo espinoso (</a:t>
            </a:r>
            <a:r>
              <a:rPr lang="es-CO" altLang="es-ES" sz="1300" dirty="0" err="1">
                <a:latin typeface="Century Gothic" panose="020B0502020202020204" pitchFamily="34" charset="0"/>
              </a:rPr>
              <a:t>Ulex</a:t>
            </a:r>
            <a:r>
              <a:rPr lang="es-CO" altLang="es-ES" sz="1300" dirty="0">
                <a:latin typeface="Century Gothic" panose="020B0502020202020204" pitchFamily="34" charset="0"/>
              </a:rPr>
              <a:t> </a:t>
            </a:r>
            <a:r>
              <a:rPr lang="es-CO" altLang="es-ES" sz="1300" dirty="0" err="1">
                <a:latin typeface="Century Gothic" panose="020B0502020202020204" pitchFamily="34" charset="0"/>
              </a:rPr>
              <a:t>europaeus</a:t>
            </a:r>
            <a:r>
              <a:rPr lang="es-CO" altLang="es-ES" sz="1300" dirty="0">
                <a:latin typeface="Century Gothic" panose="020B0502020202020204" pitchFamily="34" charset="0"/>
              </a:rPr>
              <a:t>). </a:t>
            </a:r>
          </a:p>
          <a:p>
            <a:pPr marL="285750" indent="-285750" algn="just">
              <a:spcBef>
                <a:spcPct val="0"/>
              </a:spcBef>
            </a:pPr>
            <a:r>
              <a:rPr lang="es-CO" altLang="es-ES" sz="1300" dirty="0">
                <a:latin typeface="Century Gothic" panose="020B0502020202020204" pitchFamily="34" charset="0"/>
              </a:rPr>
              <a:t>Tala. Actividad ganadera. Actividad agrícola. Actividad Industrial</a:t>
            </a:r>
            <a:endParaRPr lang="es-ES" altLang="es-ES" sz="1700" dirty="0">
              <a:latin typeface="Century Gothic" panose="020B0502020202020204" pitchFamily="34" charset="0"/>
            </a:endParaRPr>
          </a:p>
        </p:txBody>
      </p:sp>
      <p:sp>
        <p:nvSpPr>
          <p:cNvPr id="9219" name="30 CuadroTexto">
            <a:extLst>
              <a:ext uri="{FF2B5EF4-FFF2-40B4-BE49-F238E27FC236}">
                <a16:creationId xmlns:a16="http://schemas.microsoft.com/office/drawing/2014/main" id="{59802974-2749-48DE-AAFB-850EA3784E4C}"/>
              </a:ext>
            </a:extLst>
          </p:cNvPr>
          <p:cNvSpPr txBox="1">
            <a:spLocks noChangeArrowheads="1"/>
          </p:cNvSpPr>
          <p:nvPr/>
        </p:nvSpPr>
        <p:spPr bwMode="auto">
          <a:xfrm>
            <a:off x="2796429" y="360843"/>
            <a:ext cx="6374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INTRODUCCIÓN- </a:t>
            </a:r>
          </a:p>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PROBLEMÁTICA SOCIO ECOSISTÉMICA</a:t>
            </a:r>
          </a:p>
        </p:txBody>
      </p:sp>
      <p:pic>
        <p:nvPicPr>
          <p:cNvPr id="9220" name="Imagen 2">
            <a:extLst>
              <a:ext uri="{FF2B5EF4-FFF2-40B4-BE49-F238E27FC236}">
                <a16:creationId xmlns:a16="http://schemas.microsoft.com/office/drawing/2014/main" id="{E6AE59DB-7E76-496B-8B0F-FF03D63ED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13" y="634254"/>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contenido 2">
            <a:extLst>
              <a:ext uri="{FF2B5EF4-FFF2-40B4-BE49-F238E27FC236}">
                <a16:creationId xmlns:a16="http://schemas.microsoft.com/office/drawing/2014/main" id="{F804675E-F1F2-4BC2-AB49-C6B48999D1DB}"/>
              </a:ext>
            </a:extLst>
          </p:cNvPr>
          <p:cNvSpPr>
            <a:spLocks noGrp="1"/>
          </p:cNvSpPr>
          <p:nvPr>
            <p:ph idx="1"/>
          </p:nvPr>
        </p:nvSpPr>
        <p:spPr>
          <a:xfrm>
            <a:off x="1631951" y="1228164"/>
            <a:ext cx="9269131" cy="5117073"/>
          </a:xfrm>
        </p:spPr>
        <p:txBody>
          <a:bodyPr/>
          <a:lstStyle/>
          <a:p>
            <a:pPr marL="0" indent="0" algn="just">
              <a:buNone/>
            </a:pP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El acuerdo 11 de 2017 expedido por la CAR que adopto el </a:t>
            </a:r>
            <a:r>
              <a:rPr lang="es-CO" altLang="es-ES" sz="1100" i="1" dirty="0">
                <a:latin typeface="Century Gothic" panose="020B0502020202020204" pitchFamily="34" charset="0"/>
                <a:ea typeface="ＭＳ Ｐゴシック" panose="020B0600070205080204" pitchFamily="34" charset="-128"/>
                <a:cs typeface="Arial" panose="020B0604020202020204" pitchFamily="34" charset="0"/>
              </a:rPr>
              <a:t>PMA del Humedal de Gualí</a:t>
            </a: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 </a:t>
            </a:r>
            <a:r>
              <a:rPr lang="es-CO" altLang="es-ES" sz="1100" i="1" dirty="0">
                <a:latin typeface="Century Gothic" panose="020B0502020202020204" pitchFamily="34" charset="0"/>
                <a:ea typeface="ＭＳ Ｐゴシック" panose="020B0600070205080204" pitchFamily="34" charset="-128"/>
                <a:cs typeface="Arial" panose="020B0604020202020204" pitchFamily="34" charset="0"/>
              </a:rPr>
              <a:t>tres esquinas y Lagunas de </a:t>
            </a:r>
            <a:r>
              <a:rPr lang="es-CO" altLang="es-ES" sz="1100" i="1" dirty="0" err="1">
                <a:latin typeface="Century Gothic" panose="020B0502020202020204" pitchFamily="34" charset="0"/>
                <a:ea typeface="ＭＳ Ｐゴシック" panose="020B0600070205080204" pitchFamily="34" charset="-128"/>
                <a:cs typeface="Arial" panose="020B0604020202020204" pitchFamily="34" charset="0"/>
              </a:rPr>
              <a:t>Funzhé</a:t>
            </a:r>
            <a:r>
              <a:rPr lang="es-CO" altLang="es-ES" sz="1100" i="1" dirty="0">
                <a:latin typeface="Century Gothic" panose="020B0502020202020204" pitchFamily="34" charset="0"/>
                <a:ea typeface="ＭＳ Ｐゴシック" panose="020B0600070205080204" pitchFamily="34" charset="-128"/>
                <a:cs typeface="Arial" panose="020B0604020202020204" pitchFamily="34" charset="0"/>
              </a:rPr>
              <a:t>, </a:t>
            </a: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incluyó una estructura de 7 objetivos de gestión y conservación, 12 metas, 11 programas y 13 proyectos de estrategia.</a:t>
            </a:r>
          </a:p>
          <a:p>
            <a:pPr marL="0" indent="0" algn="just">
              <a:buNone/>
            </a:pP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1. </a:t>
            </a:r>
            <a:r>
              <a:rPr lang="es-CO" altLang="es-ES" sz="1100" i="1" dirty="0">
                <a:latin typeface="Century Gothic" panose="020B0502020202020204" pitchFamily="34" charset="0"/>
                <a:ea typeface="ＭＳ Ｐゴシック" panose="020B0600070205080204" pitchFamily="34" charset="-128"/>
                <a:cs typeface="Arial" panose="020B0604020202020204" pitchFamily="34" charset="0"/>
              </a:rPr>
              <a:t>Conservar el complejo de humedales Gualí — Tres esquinas y Lagunas del </a:t>
            </a:r>
            <a:r>
              <a:rPr lang="es-CO" altLang="es-ES" sz="1100" i="1" dirty="0" err="1">
                <a:latin typeface="Century Gothic" panose="020B0502020202020204" pitchFamily="34" charset="0"/>
                <a:ea typeface="ＭＳ Ｐゴシック" panose="020B0600070205080204" pitchFamily="34" charset="-128"/>
                <a:cs typeface="Arial" panose="020B0604020202020204" pitchFamily="34" charset="0"/>
              </a:rPr>
              <a:t>Funzhé</a:t>
            </a:r>
            <a:r>
              <a:rPr lang="es-CO" altLang="es-ES" sz="1100" i="1" dirty="0">
                <a:latin typeface="Century Gothic" panose="020B0502020202020204" pitchFamily="34" charset="0"/>
                <a:ea typeface="ＭＳ Ｐゴシック" panose="020B0600070205080204" pitchFamily="34" charset="-128"/>
                <a:cs typeface="Arial" panose="020B0604020202020204" pitchFamily="34" charset="0"/>
              </a:rPr>
              <a:t>, garantizando la oferta de bienes y servicios ambientales, especialmente el almacenamiento y suministro permanente de agua</a:t>
            </a: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a:t>
            </a:r>
          </a:p>
          <a:p>
            <a:pPr marL="0" indent="0" algn="just">
              <a:buNone/>
            </a:pP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2. </a:t>
            </a:r>
            <a:r>
              <a:rPr lang="es-CO" altLang="es-ES" sz="1100" i="1" dirty="0">
                <a:latin typeface="Century Gothic" panose="020B0502020202020204" pitchFamily="34" charset="0"/>
                <a:ea typeface="ＭＳ Ｐゴシック" panose="020B0600070205080204" pitchFamily="34" charset="-128"/>
                <a:cs typeface="Arial" panose="020B0604020202020204" pitchFamily="34" charset="0"/>
              </a:rPr>
              <a:t>Restaurar la conectividad de los diferentes cuerpos de agua, con el fin de mejorar las condiciones naturales del humedal</a:t>
            </a: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a:t>
            </a:r>
          </a:p>
          <a:p>
            <a:pPr marL="0" indent="0" algn="just">
              <a:buNone/>
            </a:pP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El objetivo número dos del PMA del DRMI estableció como meta: “100% de las rondas de los cuerpos de agua reforestadas con especies nativas” y para lograrlo el programa “</a:t>
            </a:r>
            <a:r>
              <a:rPr lang="es-CO" altLang="es-ES" sz="1100" b="1" dirty="0">
                <a:latin typeface="Century Gothic" panose="020B0502020202020204" pitchFamily="34" charset="0"/>
                <a:ea typeface="ＭＳ Ｐゴシック" panose="020B0600070205080204" pitchFamily="34" charset="-128"/>
                <a:cs typeface="Arial" panose="020B0604020202020204" pitchFamily="34" charset="0"/>
              </a:rPr>
              <a:t>Uso sostenible y valoración de bienes y servicios ambientales de la biodiversidad</a:t>
            </a: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 dentro del cual estableció el proyecto “</a:t>
            </a:r>
            <a:r>
              <a:rPr lang="es-CO" altLang="es-ES" sz="1100" b="1" dirty="0">
                <a:latin typeface="Century Gothic" panose="020B0502020202020204" pitchFamily="34" charset="0"/>
                <a:ea typeface="ＭＳ Ｐゴシック" panose="020B0600070205080204" pitchFamily="34" charset="-128"/>
                <a:cs typeface="Arial" panose="020B0604020202020204" pitchFamily="34" charset="0"/>
              </a:rPr>
              <a:t>ESQUEMA DE PAGOS POR SERVICIOS AMBIENTALES-PSA</a:t>
            </a: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 y el cual estableció dos acciones a tener en cuenta:</a:t>
            </a:r>
          </a:p>
          <a:p>
            <a:pPr marL="0" indent="0" algn="just">
              <a:buNone/>
            </a:pPr>
            <a:r>
              <a:rPr lang="es-CO" altLang="es-ES" sz="1100" b="1" dirty="0">
                <a:latin typeface="Century Gothic" panose="020B0502020202020204" pitchFamily="34" charset="0"/>
                <a:ea typeface="ＭＳ Ｐゴシック" panose="020B0600070205080204" pitchFamily="34" charset="-128"/>
                <a:cs typeface="Arial" panose="020B0604020202020204" pitchFamily="34" charset="0"/>
              </a:rPr>
              <a:t>PSA de preservación: </a:t>
            </a: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Orientados a predios en las cuales existan coberturas naturales boscosas en donde los propietarios se comprometan a mantener la estructura funcional natural intacta o en predios donde se permita la regeneración natural de las coberturas sin hacer intervenciones.</a:t>
            </a:r>
          </a:p>
          <a:p>
            <a:pPr marL="0" indent="0" algn="just">
              <a:buNone/>
            </a:pPr>
            <a:r>
              <a:rPr lang="es-CO" altLang="es-ES" sz="1100" b="1" dirty="0">
                <a:latin typeface="Century Gothic" panose="020B0502020202020204" pitchFamily="34" charset="0"/>
                <a:ea typeface="ＭＳ Ｐゴシック" panose="020B0600070205080204" pitchFamily="34" charset="-128"/>
                <a:cs typeface="Arial" panose="020B0604020202020204" pitchFamily="34" charset="0"/>
              </a:rPr>
              <a:t>PSA de recuperación</a:t>
            </a:r>
            <a:r>
              <a:rPr lang="es-CO" altLang="es-ES" sz="1100" dirty="0">
                <a:latin typeface="Century Gothic" panose="020B0502020202020204" pitchFamily="34" charset="0"/>
                <a:ea typeface="ＭＳ Ｐゴシック" panose="020B0600070205080204" pitchFamily="34" charset="-128"/>
                <a:cs typeface="Arial" panose="020B0604020202020204" pitchFamily="34" charset="0"/>
              </a:rPr>
              <a:t>: Aplicables a predios donde sus propietarios se comprometan a generar actividades de Restauración Ecológica</a:t>
            </a:r>
            <a:r>
              <a:rPr lang="es-CO" altLang="es-ES" sz="1100" dirty="0">
                <a:latin typeface="Arial" panose="020B0604020202020204" pitchFamily="34" charset="0"/>
                <a:ea typeface="ＭＳ Ｐゴシック" panose="020B0600070205080204" pitchFamily="34" charset="-128"/>
                <a:cs typeface="Arial" panose="020B0604020202020204" pitchFamily="34" charset="0"/>
              </a:rPr>
              <a:t>.</a:t>
            </a:r>
          </a:p>
          <a:p>
            <a:pPr marL="0" indent="0" algn="just">
              <a:buNone/>
            </a:pPr>
            <a:endParaRPr lang="es-CO" altLang="es-ES" sz="15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243" name="30 CuadroTexto">
            <a:extLst>
              <a:ext uri="{FF2B5EF4-FFF2-40B4-BE49-F238E27FC236}">
                <a16:creationId xmlns:a16="http://schemas.microsoft.com/office/drawing/2014/main" id="{3F4444EC-D4DE-4988-9682-C16CE3CE5180}"/>
              </a:ext>
            </a:extLst>
          </p:cNvPr>
          <p:cNvSpPr txBox="1">
            <a:spLocks noChangeArrowheads="1"/>
          </p:cNvSpPr>
          <p:nvPr/>
        </p:nvSpPr>
        <p:spPr bwMode="auto">
          <a:xfrm>
            <a:off x="1730188" y="338465"/>
            <a:ext cx="91708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INTRODUCCIÓN- ESQUEMA PAGO POR SERVICIOS AMBIENTALES</a:t>
            </a:r>
          </a:p>
        </p:txBody>
      </p:sp>
      <p:pic>
        <p:nvPicPr>
          <p:cNvPr id="10244" name="Imagen 1">
            <a:extLst>
              <a:ext uri="{FF2B5EF4-FFF2-40B4-BE49-F238E27FC236}">
                <a16:creationId xmlns:a16="http://schemas.microsoft.com/office/drawing/2014/main" id="{5729206F-98A9-4C7B-BA44-3D51D6996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4" t="4976" r="781" b="4205"/>
          <a:stretch>
            <a:fillRect/>
          </a:stretch>
        </p:blipFill>
        <p:spPr bwMode="auto">
          <a:xfrm>
            <a:off x="3648728" y="3981123"/>
            <a:ext cx="5235575"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gen 2">
            <a:extLst>
              <a:ext uri="{FF2B5EF4-FFF2-40B4-BE49-F238E27FC236}">
                <a16:creationId xmlns:a16="http://schemas.microsoft.com/office/drawing/2014/main" id="{1CBF587A-7529-4844-ADBE-1584A92E2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68" y="809099"/>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contenido 2">
            <a:extLst>
              <a:ext uri="{FF2B5EF4-FFF2-40B4-BE49-F238E27FC236}">
                <a16:creationId xmlns:a16="http://schemas.microsoft.com/office/drawing/2014/main" id="{513A26DC-D2BE-470B-9D08-1B3B3334BED8}"/>
              </a:ext>
            </a:extLst>
          </p:cNvPr>
          <p:cNvSpPr>
            <a:spLocks noGrp="1"/>
          </p:cNvSpPr>
          <p:nvPr>
            <p:ph idx="1"/>
          </p:nvPr>
        </p:nvSpPr>
        <p:spPr>
          <a:xfrm>
            <a:off x="1824038" y="650876"/>
            <a:ext cx="8342312" cy="5694363"/>
          </a:xfrm>
        </p:spPr>
        <p:txBody>
          <a:bodyPr/>
          <a:lstStyle/>
          <a:p>
            <a:pPr algn="just">
              <a:defRPr/>
            </a:pPr>
            <a:endParaRPr lang="es-CO" altLang="es-ES" sz="1200" dirty="0">
              <a:latin typeface="Arial" panose="020B0604020202020204" pitchFamily="34" charset="0"/>
              <a:ea typeface="ＭＳ Ｐゴシック" panose="020B0600070205080204" pitchFamily="34" charset="-128"/>
              <a:cs typeface="Arial" panose="020B0604020202020204" pitchFamily="34" charset="0"/>
            </a:endParaRPr>
          </a:p>
          <a:p>
            <a:pPr algn="just">
              <a:defRPr/>
            </a:pP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FASE DE IDENTIFICACIÓN PREVIA (29 de marzo)</a:t>
            </a:r>
          </a:p>
          <a:p>
            <a:pPr algn="just">
              <a:defRPr/>
            </a:pP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RECOPILACIÓN Y REVISIÓN DE INFORMACIÓN SECUNDARIA (Abril)</a:t>
            </a:r>
          </a:p>
          <a:p>
            <a:pPr algn="just">
              <a:defRPr/>
            </a:pP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RECOPILACIÓN DE INFORMACIÓN DOCUMENTAL PRIMARIA (Abril - Junio)</a:t>
            </a:r>
          </a:p>
          <a:p>
            <a:pPr algn="just">
              <a:defRPr/>
            </a:pP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FASE DE INTERVENCIÓN DE CAMPO- FOCALIZACIÓN DE PREDIOS </a:t>
            </a:r>
          </a:p>
          <a:p>
            <a:pPr marL="0" indent="0" algn="just">
              <a:buNone/>
              <a:defRPr/>
            </a:pP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     (13 de abril- 18 mayo)</a:t>
            </a:r>
          </a:p>
          <a:p>
            <a:pPr algn="just">
              <a:defRPr/>
            </a:pP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SISTEMATIZACIÓN- DISEÑO ESQUEMA (Junio - Julio) </a:t>
            </a:r>
          </a:p>
          <a:p>
            <a:pPr algn="just">
              <a:defRPr/>
            </a:pPr>
            <a:r>
              <a:rPr lang="es-CO" altLang="es-ES" sz="1200" dirty="0">
                <a:latin typeface="Century Gothic" panose="020B0502020202020204" pitchFamily="34" charset="0"/>
                <a:ea typeface="ＭＳ Ｐゴシック" panose="020B0600070205080204" pitchFamily="34" charset="-128"/>
                <a:cs typeface="Arial" panose="020B0604020202020204" pitchFamily="34" charset="0"/>
              </a:rPr>
              <a:t>FORMALIZACIÓN DEL PROCESO (Agosto)</a:t>
            </a:r>
          </a:p>
          <a:p>
            <a:pPr algn="just">
              <a:defRPr/>
            </a:pPr>
            <a:endParaRPr lang="es-CO" altLang="es-ES" sz="1200" dirty="0">
              <a:latin typeface="Arial" panose="020B0604020202020204" pitchFamily="34" charset="0"/>
              <a:ea typeface="ＭＳ Ｐゴシック" panose="020B0600070205080204" pitchFamily="34" charset="-128"/>
              <a:cs typeface="Arial" panose="020B0604020202020204" pitchFamily="34" charset="0"/>
            </a:endParaRPr>
          </a:p>
          <a:p>
            <a:pPr algn="just">
              <a:defRPr/>
            </a:pPr>
            <a:endParaRPr lang="es-CO" altLang="es-ES" sz="12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None/>
              <a:defRPr/>
            </a:pPr>
            <a:endParaRPr lang="es-CO" altLang="es-ES" sz="12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None/>
              <a:defRPr/>
            </a:pPr>
            <a:endParaRPr lang="es-CO" altLang="es-ES" sz="15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1267" name="30 CuadroTexto">
            <a:extLst>
              <a:ext uri="{FF2B5EF4-FFF2-40B4-BE49-F238E27FC236}">
                <a16:creationId xmlns:a16="http://schemas.microsoft.com/office/drawing/2014/main" id="{0C19F3A0-BA9E-4119-8010-8278D9A99FDE}"/>
              </a:ext>
            </a:extLst>
          </p:cNvPr>
          <p:cNvSpPr txBox="1">
            <a:spLocks noChangeArrowheads="1"/>
          </p:cNvSpPr>
          <p:nvPr/>
        </p:nvSpPr>
        <p:spPr bwMode="auto">
          <a:xfrm>
            <a:off x="3227762" y="388144"/>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METODOLOGÍA</a:t>
            </a:r>
          </a:p>
        </p:txBody>
      </p:sp>
      <p:pic>
        <p:nvPicPr>
          <p:cNvPr id="11268" name="Imagen 1">
            <a:extLst>
              <a:ext uri="{FF2B5EF4-FFF2-40B4-BE49-F238E27FC236}">
                <a16:creationId xmlns:a16="http://schemas.microsoft.com/office/drawing/2014/main" id="{45ADBDC9-DEF5-44D2-9731-B949330AF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2" y="2999067"/>
            <a:ext cx="44958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n 3">
            <a:extLst>
              <a:ext uri="{FF2B5EF4-FFF2-40B4-BE49-F238E27FC236}">
                <a16:creationId xmlns:a16="http://schemas.microsoft.com/office/drawing/2014/main" id="{37CFCD96-08FD-4F0A-A7B6-B5A573382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4" y="512764"/>
            <a:ext cx="23971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5">
            <a:extLst>
              <a:ext uri="{FF2B5EF4-FFF2-40B4-BE49-F238E27FC236}">
                <a16:creationId xmlns:a16="http://schemas.microsoft.com/office/drawing/2014/main" id="{2308335D-62EE-4970-84AB-22C8A98E5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2622551"/>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n 7">
            <a:extLst>
              <a:ext uri="{FF2B5EF4-FFF2-40B4-BE49-F238E27FC236}">
                <a16:creationId xmlns:a16="http://schemas.microsoft.com/office/drawing/2014/main" id="{3BFDE91C-3FDE-4D7D-8BB3-FD5A2B5D0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244" y="4807746"/>
            <a:ext cx="13509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agen 2">
            <a:extLst>
              <a:ext uri="{FF2B5EF4-FFF2-40B4-BE49-F238E27FC236}">
                <a16:creationId xmlns:a16="http://schemas.microsoft.com/office/drawing/2014/main" id="{DEA52524-E7BE-4A77-AE42-A6096833F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88" y="650875"/>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agen 10">
            <a:extLst>
              <a:ext uri="{FF2B5EF4-FFF2-40B4-BE49-F238E27FC236}">
                <a16:creationId xmlns:a16="http://schemas.microsoft.com/office/drawing/2014/main" id="{43493F7C-0289-4DAD-848B-29DFD7C4D3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3204" y="4676380"/>
            <a:ext cx="2954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0 CuadroTexto">
            <a:extLst>
              <a:ext uri="{FF2B5EF4-FFF2-40B4-BE49-F238E27FC236}">
                <a16:creationId xmlns:a16="http://schemas.microsoft.com/office/drawing/2014/main" id="{E248547F-A585-44FE-9FF7-31AF78C2B6B5}"/>
              </a:ext>
            </a:extLst>
          </p:cNvPr>
          <p:cNvSpPr txBox="1">
            <a:spLocks noChangeArrowheads="1"/>
          </p:cNvSpPr>
          <p:nvPr/>
        </p:nvSpPr>
        <p:spPr bwMode="auto">
          <a:xfrm>
            <a:off x="3524250" y="495298"/>
            <a:ext cx="521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CONTEXTO</a:t>
            </a:r>
            <a:r>
              <a:rPr lang="es-ES" altLang="es-CO" sz="2400" dirty="0">
                <a:solidFill>
                  <a:schemeClr val="tx2"/>
                </a:solidFill>
                <a:latin typeface="Arial" panose="020B0604020202020204" pitchFamily="34" charset="0"/>
                <a:cs typeface="Arial" panose="020B0604020202020204" pitchFamily="34" charset="0"/>
              </a:rPr>
              <a:t> </a:t>
            </a: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GEOGRÁFICO</a:t>
            </a:r>
          </a:p>
        </p:txBody>
      </p:sp>
      <p:sp>
        <p:nvSpPr>
          <p:cNvPr id="12291" name="CuadroTexto 2">
            <a:extLst>
              <a:ext uri="{FF2B5EF4-FFF2-40B4-BE49-F238E27FC236}">
                <a16:creationId xmlns:a16="http://schemas.microsoft.com/office/drawing/2014/main" id="{3E8E8E18-FE99-456E-82DA-2FB85C3B21CF}"/>
              </a:ext>
            </a:extLst>
          </p:cNvPr>
          <p:cNvSpPr txBox="1">
            <a:spLocks noChangeArrowheads="1"/>
          </p:cNvSpPr>
          <p:nvPr/>
        </p:nvSpPr>
        <p:spPr bwMode="auto">
          <a:xfrm>
            <a:off x="1762124" y="1204120"/>
            <a:ext cx="84105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s-CO" altLang="es-ES" sz="1700" dirty="0">
                <a:latin typeface="Century Gothic" panose="020B0502020202020204" pitchFamily="34" charset="0"/>
              </a:rPr>
              <a:t>El municipio de Funza está ubicado en la provincia de sabana de Occidente, a 15 Km de la ciudad de Bogotá, con una altura de 2.548 m.s.n.m., limita al norte con Madrid y Tenjo, al Oriente con Cota y Bogotá, al Sur con Mosquera y al Occidente con Madrid.</a:t>
            </a:r>
            <a:endParaRPr lang="es-ES" altLang="es-ES" sz="1700" dirty="0">
              <a:latin typeface="Century Gothic" panose="020B0502020202020204" pitchFamily="34" charset="0"/>
            </a:endParaRPr>
          </a:p>
        </p:txBody>
      </p:sp>
      <p:sp>
        <p:nvSpPr>
          <p:cNvPr id="12292" name="CuadroTexto 4">
            <a:extLst>
              <a:ext uri="{FF2B5EF4-FFF2-40B4-BE49-F238E27FC236}">
                <a16:creationId xmlns:a16="http://schemas.microsoft.com/office/drawing/2014/main" id="{72FA4D36-9A75-43CE-8299-18F3578C6991}"/>
              </a:ext>
            </a:extLst>
          </p:cNvPr>
          <p:cNvSpPr txBox="1">
            <a:spLocks noChangeArrowheads="1"/>
          </p:cNvSpPr>
          <p:nvPr/>
        </p:nvSpPr>
        <p:spPr bwMode="auto">
          <a:xfrm>
            <a:off x="1762124" y="2418594"/>
            <a:ext cx="432117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s-CO" altLang="es-ES" sz="1700" dirty="0">
                <a:latin typeface="Century Gothic" panose="020B0502020202020204" pitchFamily="34" charset="0"/>
              </a:rPr>
              <a:t>La fuente principal de abastecimiento de agua superficial, son los ecosistemas de los humedales que representan el 2.7% de la superficie total; el distrito de riego La Ramada. Un porcentaje de agua para consumo doméstico es de origen subterráneo, que abastece la zona rural con más de 200 pozos en uso. </a:t>
            </a:r>
          </a:p>
          <a:p>
            <a:pPr algn="just">
              <a:spcBef>
                <a:spcPct val="0"/>
              </a:spcBef>
              <a:buFontTx/>
              <a:buNone/>
            </a:pPr>
            <a:endParaRPr lang="es-CO" altLang="es-ES" sz="1700" dirty="0">
              <a:latin typeface="Century Gothic" panose="020B0502020202020204" pitchFamily="34" charset="0"/>
            </a:endParaRPr>
          </a:p>
          <a:p>
            <a:pPr algn="just">
              <a:spcBef>
                <a:spcPct val="0"/>
              </a:spcBef>
              <a:buFontTx/>
              <a:buNone/>
            </a:pPr>
            <a:r>
              <a:rPr lang="es-CO" altLang="es-ES" sz="1700" dirty="0">
                <a:latin typeface="Century Gothic" panose="020B0502020202020204" pitchFamily="34" charset="0"/>
              </a:rPr>
              <a:t>La superficie es plana, presentando las características típicas de las altiplanicies cundinamarquesas con pendientes hasta del 3%.</a:t>
            </a:r>
            <a:endParaRPr lang="es-ES" altLang="es-ES" sz="1700" dirty="0">
              <a:latin typeface="Century Gothic" panose="020B0502020202020204" pitchFamily="34" charset="0"/>
            </a:endParaRPr>
          </a:p>
        </p:txBody>
      </p:sp>
      <p:pic>
        <p:nvPicPr>
          <p:cNvPr id="12293" name="Imagen 7">
            <a:extLst>
              <a:ext uri="{FF2B5EF4-FFF2-40B4-BE49-F238E27FC236}">
                <a16:creationId xmlns:a16="http://schemas.microsoft.com/office/drawing/2014/main" id="{E2ADB8F5-4242-4B70-855F-B2935D601B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0457" y="2634199"/>
            <a:ext cx="3860800"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4" name="Imagen 2">
            <a:extLst>
              <a:ext uri="{FF2B5EF4-FFF2-40B4-BE49-F238E27FC236}">
                <a16:creationId xmlns:a16="http://schemas.microsoft.com/office/drawing/2014/main" id="{B035516D-BC93-426E-8918-EAD0AD33E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54" y="596898"/>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0 CuadroTexto">
            <a:extLst>
              <a:ext uri="{FF2B5EF4-FFF2-40B4-BE49-F238E27FC236}">
                <a16:creationId xmlns:a16="http://schemas.microsoft.com/office/drawing/2014/main" id="{9841F0B1-3FE7-41FA-87BD-6839026FB5EE}"/>
              </a:ext>
            </a:extLst>
          </p:cNvPr>
          <p:cNvSpPr txBox="1">
            <a:spLocks noChangeArrowheads="1"/>
          </p:cNvSpPr>
          <p:nvPr/>
        </p:nvSpPr>
        <p:spPr bwMode="auto">
          <a:xfrm>
            <a:off x="3516313" y="360363"/>
            <a:ext cx="521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CRITERIOS</a:t>
            </a:r>
            <a:r>
              <a:rPr lang="es-ES" altLang="es-CO" sz="2400" dirty="0">
                <a:solidFill>
                  <a:schemeClr val="tx2"/>
                </a:solidFill>
                <a:latin typeface="Arial" panose="020B0604020202020204" pitchFamily="34" charset="0"/>
                <a:cs typeface="Arial" panose="020B0604020202020204" pitchFamily="34" charset="0"/>
              </a:rPr>
              <a:t> </a:t>
            </a: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DE SELECCIÓN</a:t>
            </a:r>
          </a:p>
        </p:txBody>
      </p:sp>
      <p:sp>
        <p:nvSpPr>
          <p:cNvPr id="2" name="CuadroTexto 5">
            <a:extLst>
              <a:ext uri="{FF2B5EF4-FFF2-40B4-BE49-F238E27FC236}">
                <a16:creationId xmlns:a16="http://schemas.microsoft.com/office/drawing/2014/main" id="{763A4082-DA75-4BC5-B165-20C5959855B8}"/>
              </a:ext>
            </a:extLst>
          </p:cNvPr>
          <p:cNvSpPr txBox="1">
            <a:spLocks noChangeArrowheads="1"/>
          </p:cNvSpPr>
          <p:nvPr/>
        </p:nvSpPr>
        <p:spPr bwMode="auto">
          <a:xfrm>
            <a:off x="1620139" y="967068"/>
            <a:ext cx="3600450" cy="17541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defRPr/>
            </a:pPr>
            <a:r>
              <a:rPr lang="es-CO" altLang="es-ES" sz="1200" b="1" dirty="0">
                <a:latin typeface="Century Gothic" panose="020B0502020202020204" pitchFamily="34" charset="0"/>
                <a:cs typeface="Calibri" panose="020F0502020204030204" pitchFamily="34" charset="0"/>
              </a:rPr>
              <a:t>DETERMINANTES AMBIENTALES</a:t>
            </a:r>
          </a:p>
          <a:p>
            <a:pPr marL="285750" indent="-285750" algn="just">
              <a:buFont typeface="Arial" panose="020B0604020202020204" pitchFamily="34" charset="0"/>
              <a:buChar char="•"/>
              <a:defRPr/>
            </a:pPr>
            <a:r>
              <a:rPr lang="es-CO" altLang="es-ES" sz="1200" dirty="0">
                <a:latin typeface="Century Gothic" panose="020B0502020202020204" pitchFamily="34" charset="0"/>
                <a:cs typeface="Calibri" panose="020F0502020204030204" pitchFamily="34" charset="0"/>
              </a:rPr>
              <a:t>Distrito Regional de Manejo Integrado Humedal de Gualí, tres esquinas y lagunas de Funzhé, junto con este la Reserva Hídrica Humedal la Florida. </a:t>
            </a:r>
          </a:p>
          <a:p>
            <a:pPr marL="285750" indent="-285750" algn="just">
              <a:buFont typeface="Arial" panose="020B0604020202020204" pitchFamily="34" charset="0"/>
              <a:buChar char="•"/>
              <a:defRPr/>
            </a:pPr>
            <a:r>
              <a:rPr lang="es-CO" sz="1200" dirty="0">
                <a:latin typeface="Century Gothic" panose="020B0502020202020204" pitchFamily="34" charset="0"/>
                <a:ea typeface="Calibri" panose="020F0502020204030204" pitchFamily="34" charset="0"/>
              </a:rPr>
              <a:t>Áreas del </a:t>
            </a:r>
            <a:r>
              <a:rPr lang="es-CO" sz="1200" dirty="0" err="1">
                <a:latin typeface="Century Gothic" panose="020B0502020202020204" pitchFamily="34" charset="0"/>
                <a:ea typeface="Calibri" panose="020F0502020204030204" pitchFamily="34" charset="0"/>
              </a:rPr>
              <a:t>RUNAP</a:t>
            </a:r>
            <a:r>
              <a:rPr lang="es-CO" sz="1200" dirty="0">
                <a:latin typeface="Century Gothic" panose="020B0502020202020204" pitchFamily="34" charset="0"/>
                <a:ea typeface="Calibri" panose="020F0502020204030204" pitchFamily="34" charset="0"/>
              </a:rPr>
              <a:t>.</a:t>
            </a:r>
          </a:p>
          <a:p>
            <a:pPr marL="285750" indent="-285750" algn="just">
              <a:buFont typeface="Arial" panose="020B0604020202020204" pitchFamily="34" charset="0"/>
              <a:buChar char="•"/>
              <a:defRPr/>
            </a:pPr>
            <a:r>
              <a:rPr lang="es-CO" sz="1200" dirty="0" err="1">
                <a:latin typeface="Century Gothic" panose="020B0502020202020204" pitchFamily="34" charset="0"/>
                <a:ea typeface="Calibri" panose="020F0502020204030204" pitchFamily="34" charset="0"/>
              </a:rPr>
              <a:t>AICAS</a:t>
            </a:r>
            <a:r>
              <a:rPr lang="es-CO" sz="1200" dirty="0">
                <a:latin typeface="Century Gothic" panose="020B0502020202020204" pitchFamily="34" charset="0"/>
                <a:ea typeface="Calibri" panose="020F0502020204030204" pitchFamily="34" charset="0"/>
              </a:rPr>
              <a:t>. </a:t>
            </a:r>
          </a:p>
          <a:p>
            <a:pPr marL="285750" indent="-285750" algn="just">
              <a:buFont typeface="Arial" panose="020B0604020202020204" pitchFamily="34" charset="0"/>
              <a:buChar char="•"/>
              <a:defRPr/>
            </a:pPr>
            <a:r>
              <a:rPr lang="es-CO" altLang="es-ES" sz="1200" dirty="0">
                <a:latin typeface="Century Gothic" panose="020B0502020202020204" pitchFamily="34" charset="0"/>
              </a:rPr>
              <a:t>POMCA Río Bogotá- </a:t>
            </a:r>
          </a:p>
          <a:p>
            <a:pPr marL="285750" indent="-285750" algn="just">
              <a:buFont typeface="Arial" panose="020B0604020202020204" pitchFamily="34" charset="0"/>
              <a:buChar char="•"/>
              <a:defRPr/>
            </a:pPr>
            <a:r>
              <a:rPr lang="es-CO" altLang="es-ES" sz="1200" dirty="0" err="1">
                <a:latin typeface="Century Gothic" panose="020B0502020202020204" pitchFamily="34" charset="0"/>
              </a:rPr>
              <a:t>PBOT</a:t>
            </a:r>
            <a:r>
              <a:rPr lang="es-CO" altLang="es-ES" sz="1200" dirty="0">
                <a:latin typeface="Century Gothic" panose="020B0502020202020204" pitchFamily="34" charset="0"/>
              </a:rPr>
              <a:t> Municipal. </a:t>
            </a:r>
            <a:endParaRPr lang="es-ES" altLang="es-ES" sz="1200" dirty="0">
              <a:latin typeface="Century Gothic" panose="020B0502020202020204" pitchFamily="34" charset="0"/>
            </a:endParaRPr>
          </a:p>
        </p:txBody>
      </p:sp>
      <p:pic>
        <p:nvPicPr>
          <p:cNvPr id="14340" name="Imagen 1">
            <a:extLst>
              <a:ext uri="{FF2B5EF4-FFF2-40B4-BE49-F238E27FC236}">
                <a16:creationId xmlns:a16="http://schemas.microsoft.com/office/drawing/2014/main" id="{2AEF2580-AE56-4944-8E9E-72EBD5953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89" t="17131" r="19830" b="5779"/>
          <a:stretch>
            <a:fillRect/>
          </a:stretch>
        </p:blipFill>
        <p:spPr bwMode="auto">
          <a:xfrm>
            <a:off x="5220589" y="885032"/>
            <a:ext cx="2581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Imagen 3">
            <a:extLst>
              <a:ext uri="{FF2B5EF4-FFF2-40B4-BE49-F238E27FC236}">
                <a16:creationId xmlns:a16="http://schemas.microsoft.com/office/drawing/2014/main" id="{75234FEB-F2B6-4220-818F-51CE12F62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891383"/>
            <a:ext cx="2400300"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Imagen 4">
            <a:extLst>
              <a:ext uri="{FF2B5EF4-FFF2-40B4-BE49-F238E27FC236}">
                <a16:creationId xmlns:a16="http://schemas.microsoft.com/office/drawing/2014/main" id="{72694404-0EB5-4706-A02E-DC964318A0ED}"/>
              </a:ext>
            </a:extLst>
          </p:cNvPr>
          <p:cNvPicPr>
            <a:picLocks noChangeAspect="1"/>
          </p:cNvPicPr>
          <p:nvPr/>
        </p:nvPicPr>
        <p:blipFill>
          <a:blip r:embed="rId4">
            <a:extLst>
              <a:ext uri="{28A0092B-C50C-407E-A947-70E740481C1C}">
                <a14:useLocalDpi xmlns:a14="http://schemas.microsoft.com/office/drawing/2010/main" val="0"/>
              </a:ext>
            </a:extLst>
          </a:blip>
          <a:srcRect l="845" t="1306" r="946" b="2902"/>
          <a:stretch>
            <a:fillRect/>
          </a:stretch>
        </p:blipFill>
        <p:spPr bwMode="auto">
          <a:xfrm>
            <a:off x="1774825" y="2795589"/>
            <a:ext cx="2584450" cy="1800225"/>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14343" name="Imagen 5">
            <a:extLst>
              <a:ext uri="{FF2B5EF4-FFF2-40B4-BE49-F238E27FC236}">
                <a16:creationId xmlns:a16="http://schemas.microsoft.com/office/drawing/2014/main" id="{89CCD38C-1A5F-4D0F-B4D9-D86E77337988}"/>
              </a:ext>
            </a:extLst>
          </p:cNvPr>
          <p:cNvPicPr>
            <a:picLocks noChangeAspect="1"/>
          </p:cNvPicPr>
          <p:nvPr/>
        </p:nvPicPr>
        <p:blipFill>
          <a:blip r:embed="rId5">
            <a:extLst>
              <a:ext uri="{28A0092B-C50C-407E-A947-70E740481C1C}">
                <a14:useLocalDpi xmlns:a14="http://schemas.microsoft.com/office/drawing/2010/main" val="0"/>
              </a:ext>
            </a:extLst>
          </a:blip>
          <a:srcRect b="2203"/>
          <a:stretch>
            <a:fillRect/>
          </a:stretch>
        </p:blipFill>
        <p:spPr bwMode="auto">
          <a:xfrm>
            <a:off x="4806950" y="2771776"/>
            <a:ext cx="2578100" cy="1800225"/>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14344" name="Imagen 6">
            <a:extLst>
              <a:ext uri="{FF2B5EF4-FFF2-40B4-BE49-F238E27FC236}">
                <a16:creationId xmlns:a16="http://schemas.microsoft.com/office/drawing/2014/main" id="{E08A53AD-CBB1-484D-8151-0DC28574D5D5}"/>
              </a:ext>
            </a:extLst>
          </p:cNvPr>
          <p:cNvPicPr>
            <a:picLocks noChangeAspect="1"/>
          </p:cNvPicPr>
          <p:nvPr/>
        </p:nvPicPr>
        <p:blipFill>
          <a:blip r:embed="rId6">
            <a:extLst>
              <a:ext uri="{28A0092B-C50C-407E-A947-70E740481C1C}">
                <a14:useLocalDpi xmlns:a14="http://schemas.microsoft.com/office/drawing/2010/main" val="0"/>
              </a:ext>
            </a:extLst>
          </a:blip>
          <a:srcRect b="2591"/>
          <a:stretch>
            <a:fillRect/>
          </a:stretch>
        </p:blipFill>
        <p:spPr bwMode="auto">
          <a:xfrm>
            <a:off x="7751764" y="2795589"/>
            <a:ext cx="2587625"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5" name="Imagen 7">
            <a:extLst>
              <a:ext uri="{FF2B5EF4-FFF2-40B4-BE49-F238E27FC236}">
                <a16:creationId xmlns:a16="http://schemas.microsoft.com/office/drawing/2014/main" id="{C2709289-D35F-4705-8908-8DD5853D9086}"/>
              </a:ext>
            </a:extLst>
          </p:cNvPr>
          <p:cNvPicPr>
            <a:picLocks noChangeAspect="1"/>
          </p:cNvPicPr>
          <p:nvPr/>
        </p:nvPicPr>
        <p:blipFill>
          <a:blip r:embed="rId7">
            <a:extLst>
              <a:ext uri="{28A0092B-C50C-407E-A947-70E740481C1C}">
                <a14:useLocalDpi xmlns:a14="http://schemas.microsoft.com/office/drawing/2010/main" val="0"/>
              </a:ext>
            </a:extLst>
          </a:blip>
          <a:srcRect l="456" t="957" r="705" b="2591"/>
          <a:stretch>
            <a:fillRect/>
          </a:stretch>
        </p:blipFill>
        <p:spPr bwMode="auto">
          <a:xfrm>
            <a:off x="1776413" y="4856164"/>
            <a:ext cx="2582862"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6" name="Imagen 8">
            <a:extLst>
              <a:ext uri="{FF2B5EF4-FFF2-40B4-BE49-F238E27FC236}">
                <a16:creationId xmlns:a16="http://schemas.microsoft.com/office/drawing/2014/main" id="{F4368201-F132-44D6-9113-0309D7F5F3F7}"/>
              </a:ext>
            </a:extLst>
          </p:cNvPr>
          <p:cNvPicPr>
            <a:picLocks noChangeAspect="1"/>
          </p:cNvPicPr>
          <p:nvPr/>
        </p:nvPicPr>
        <p:blipFill>
          <a:blip r:embed="rId8">
            <a:extLst>
              <a:ext uri="{28A0092B-C50C-407E-A947-70E740481C1C}">
                <a14:useLocalDpi xmlns:a14="http://schemas.microsoft.com/office/drawing/2010/main" val="0"/>
              </a:ext>
            </a:extLst>
          </a:blip>
          <a:srcRect l="587" t="1038" r="729" b="2364"/>
          <a:stretch>
            <a:fillRect/>
          </a:stretch>
        </p:blipFill>
        <p:spPr bwMode="auto">
          <a:xfrm>
            <a:off x="4837114" y="4856164"/>
            <a:ext cx="2574925" cy="1800225"/>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14347" name="Imagen 9">
            <a:extLst>
              <a:ext uri="{FF2B5EF4-FFF2-40B4-BE49-F238E27FC236}">
                <a16:creationId xmlns:a16="http://schemas.microsoft.com/office/drawing/2014/main" id="{2B90363C-917D-4817-987B-4E992F5E6069}"/>
              </a:ext>
            </a:extLst>
          </p:cNvPr>
          <p:cNvPicPr>
            <a:picLocks noChangeAspect="1"/>
          </p:cNvPicPr>
          <p:nvPr/>
        </p:nvPicPr>
        <p:blipFill>
          <a:blip r:embed="rId9">
            <a:extLst>
              <a:ext uri="{28A0092B-C50C-407E-A947-70E740481C1C}">
                <a14:useLocalDpi xmlns:a14="http://schemas.microsoft.com/office/drawing/2010/main" val="0"/>
              </a:ext>
            </a:extLst>
          </a:blip>
          <a:srcRect l="632" t="996" r="916" b="3017"/>
          <a:stretch>
            <a:fillRect/>
          </a:stretch>
        </p:blipFill>
        <p:spPr bwMode="auto">
          <a:xfrm>
            <a:off x="7753350" y="4803776"/>
            <a:ext cx="2586038"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8" name="Imagen 2">
            <a:extLst>
              <a:ext uri="{FF2B5EF4-FFF2-40B4-BE49-F238E27FC236}">
                <a16:creationId xmlns:a16="http://schemas.microsoft.com/office/drawing/2014/main" id="{591CBFAA-0A42-4471-88EE-47A036A8DD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 y="567391"/>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uadroTexto 3">
            <a:extLst>
              <a:ext uri="{FF2B5EF4-FFF2-40B4-BE49-F238E27FC236}">
                <a16:creationId xmlns:a16="http://schemas.microsoft.com/office/drawing/2014/main" id="{8055304B-21A8-463A-AD0D-9B12319B40C5}"/>
              </a:ext>
            </a:extLst>
          </p:cNvPr>
          <p:cNvSpPr txBox="1">
            <a:spLocks noChangeArrowheads="1"/>
          </p:cNvSpPr>
          <p:nvPr/>
        </p:nvSpPr>
        <p:spPr bwMode="auto">
          <a:xfrm>
            <a:off x="1992314" y="1011238"/>
            <a:ext cx="41354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s-ES" altLang="es-ES" sz="1500" dirty="0">
                <a:latin typeface="Century Gothic" panose="020B0502020202020204" pitchFamily="34" charset="0"/>
                <a:cs typeface="Arial" panose="020B0604020202020204" pitchFamily="34" charset="0"/>
              </a:rPr>
              <a:t> </a:t>
            </a:r>
            <a:r>
              <a:rPr lang="es-ES" altLang="es-ES" sz="1500" b="1" dirty="0">
                <a:latin typeface="Century Gothic" panose="020B0502020202020204" pitchFamily="34" charset="0"/>
                <a:cs typeface="Arial" panose="020B0604020202020204" pitchFamily="34" charset="0"/>
              </a:rPr>
              <a:t>USOS EXCLUIDOS </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Zonas de uso de suelo urbano, suburbano y de expansión.</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Zonas de uso de suelo industrial. </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Zonas de uso intensivo agroindustrial- Cultivos de flores. </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Zonas de uso urbano – Invasión La Esmeralda.</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Zonas con cambios de uso no permitido – Rellenos.</a:t>
            </a:r>
          </a:p>
        </p:txBody>
      </p:sp>
      <p:pic>
        <p:nvPicPr>
          <p:cNvPr id="15364" name="Imagen 1">
            <a:extLst>
              <a:ext uri="{FF2B5EF4-FFF2-40B4-BE49-F238E27FC236}">
                <a16:creationId xmlns:a16="http://schemas.microsoft.com/office/drawing/2014/main" id="{908BACD6-0DAF-4DFD-AF3B-9E85461FA0B0}"/>
              </a:ext>
            </a:extLst>
          </p:cNvPr>
          <p:cNvPicPr>
            <a:picLocks noChangeAspect="1"/>
          </p:cNvPicPr>
          <p:nvPr/>
        </p:nvPicPr>
        <p:blipFill>
          <a:blip r:embed="rId3">
            <a:extLst>
              <a:ext uri="{28A0092B-C50C-407E-A947-70E740481C1C}">
                <a14:useLocalDpi xmlns:a14="http://schemas.microsoft.com/office/drawing/2010/main" val="0"/>
              </a:ext>
            </a:extLst>
          </a:blip>
          <a:srcRect l="1221" t="1709" r="757" b="2788"/>
          <a:stretch>
            <a:fillRect/>
          </a:stretch>
        </p:blipFill>
        <p:spPr bwMode="auto">
          <a:xfrm>
            <a:off x="1992314" y="3446464"/>
            <a:ext cx="4135437" cy="2879725"/>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5365" name="CuadroTexto 3">
            <a:extLst>
              <a:ext uri="{FF2B5EF4-FFF2-40B4-BE49-F238E27FC236}">
                <a16:creationId xmlns:a16="http://schemas.microsoft.com/office/drawing/2014/main" id="{FAE634EE-18A3-4899-A2E0-6279B636629B}"/>
              </a:ext>
            </a:extLst>
          </p:cNvPr>
          <p:cNvSpPr txBox="1">
            <a:spLocks noChangeArrowheads="1"/>
          </p:cNvSpPr>
          <p:nvPr/>
        </p:nvSpPr>
        <p:spPr bwMode="auto">
          <a:xfrm>
            <a:off x="6319839" y="904876"/>
            <a:ext cx="413702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s-ES" altLang="es-ES" sz="1500" dirty="0">
                <a:latin typeface="Century Gothic" panose="020B0502020202020204" pitchFamily="34" charset="0"/>
                <a:cs typeface="Arial" panose="020B0604020202020204" pitchFamily="34" charset="0"/>
              </a:rPr>
              <a:t> </a:t>
            </a:r>
            <a:r>
              <a:rPr lang="es-ES" altLang="es-ES" sz="1500" b="1" dirty="0">
                <a:latin typeface="Century Gothic" panose="020B0502020202020204" pitchFamily="34" charset="0"/>
                <a:cs typeface="Arial" panose="020B0604020202020204" pitchFamily="34" charset="0"/>
              </a:rPr>
              <a:t>PREDIOS POTENCIALES</a:t>
            </a:r>
          </a:p>
          <a:p>
            <a:pPr algn="just">
              <a:spcBef>
                <a:spcPct val="0"/>
              </a:spcBef>
              <a:buFont typeface="Arial" panose="020B0604020202020204" pitchFamily="34" charset="0"/>
              <a:buNone/>
            </a:pPr>
            <a:r>
              <a:rPr lang="es-ES" altLang="es-ES" sz="1500" dirty="0">
                <a:latin typeface="Century Gothic" panose="020B0502020202020204" pitchFamily="34" charset="0"/>
                <a:cs typeface="Arial" panose="020B0604020202020204" pitchFamily="34" charset="0"/>
              </a:rPr>
              <a:t> </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Censo agropecuario municipal (304 predios).</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Veredas del área colindante (114 predios) </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Predios con área colindante sobre el humedal (96 predios) . </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Zonas de uso rural - agropecuario</a:t>
            </a:r>
          </a:p>
          <a:p>
            <a:pPr algn="just">
              <a:spcBef>
                <a:spcPct val="0"/>
              </a:spcBef>
              <a:buFont typeface="Calibri" panose="020F0502020204030204" pitchFamily="34" charset="0"/>
              <a:buAutoNum type="arabicPeriod"/>
            </a:pPr>
            <a:r>
              <a:rPr lang="es-ES" altLang="es-ES" sz="1500" dirty="0">
                <a:latin typeface="Century Gothic" panose="020B0502020202020204" pitchFamily="34" charset="0"/>
                <a:cs typeface="Arial" panose="020B0604020202020204" pitchFamily="34" charset="0"/>
              </a:rPr>
              <a:t> Filtro telefónico- Recorridos</a:t>
            </a:r>
          </a:p>
        </p:txBody>
      </p:sp>
      <p:pic>
        <p:nvPicPr>
          <p:cNvPr id="15366" name="Imagen 4">
            <a:extLst>
              <a:ext uri="{FF2B5EF4-FFF2-40B4-BE49-F238E27FC236}">
                <a16:creationId xmlns:a16="http://schemas.microsoft.com/office/drawing/2014/main" id="{3B2B6C15-D47F-4483-A4F1-9C4B15D406E8}"/>
              </a:ext>
            </a:extLst>
          </p:cNvPr>
          <p:cNvPicPr>
            <a:picLocks noChangeAspect="1"/>
          </p:cNvPicPr>
          <p:nvPr/>
        </p:nvPicPr>
        <p:blipFill>
          <a:blip r:embed="rId4">
            <a:extLst>
              <a:ext uri="{28A0092B-C50C-407E-A947-70E740481C1C}">
                <a14:useLocalDpi xmlns:a14="http://schemas.microsoft.com/office/drawing/2010/main" val="0"/>
              </a:ext>
            </a:extLst>
          </a:blip>
          <a:srcRect l="745" t="1563" r="932" b="3079"/>
          <a:stretch>
            <a:fillRect/>
          </a:stretch>
        </p:blipFill>
        <p:spPr bwMode="auto">
          <a:xfrm>
            <a:off x="6319839" y="3444876"/>
            <a:ext cx="4160837"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7" name="Imagen 2">
            <a:extLst>
              <a:ext uri="{FF2B5EF4-FFF2-40B4-BE49-F238E27FC236}">
                <a16:creationId xmlns:a16="http://schemas.microsoft.com/office/drawing/2014/main" id="{F61FA128-0FE1-48F3-9B58-F5E62B0DA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 y="738936"/>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0 CuadroTexto">
            <a:extLst>
              <a:ext uri="{FF2B5EF4-FFF2-40B4-BE49-F238E27FC236}">
                <a16:creationId xmlns:a16="http://schemas.microsoft.com/office/drawing/2014/main" id="{43AA6A41-34CF-4D49-918F-D69D94C35883}"/>
              </a:ext>
            </a:extLst>
          </p:cNvPr>
          <p:cNvSpPr txBox="1">
            <a:spLocks noChangeArrowheads="1"/>
          </p:cNvSpPr>
          <p:nvPr/>
        </p:nvSpPr>
        <p:spPr bwMode="auto">
          <a:xfrm>
            <a:off x="3516313" y="360363"/>
            <a:ext cx="521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CRITERIOS</a:t>
            </a:r>
            <a:r>
              <a:rPr lang="es-ES" altLang="es-CO" sz="2400" dirty="0">
                <a:solidFill>
                  <a:schemeClr val="tx2"/>
                </a:solidFill>
                <a:latin typeface="Arial" panose="020B0604020202020204" pitchFamily="34" charset="0"/>
                <a:cs typeface="Arial" panose="020B0604020202020204" pitchFamily="34" charset="0"/>
              </a:rPr>
              <a:t> </a:t>
            </a: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DE SELECCIÓN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áfico&#10;&#10;Descripción generada automáticamente">
            <a:extLst>
              <a:ext uri="{FF2B5EF4-FFF2-40B4-BE49-F238E27FC236}">
                <a16:creationId xmlns:a16="http://schemas.microsoft.com/office/drawing/2014/main" id="{80EC064C-5EDF-CBBE-E32A-586057E0F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
            <a:ext cx="12192000" cy="6850380"/>
          </a:xfrm>
          <a:prstGeom prst="rect">
            <a:avLst/>
          </a:prstGeom>
        </p:spPr>
      </p:pic>
    </p:spTree>
    <p:extLst>
      <p:ext uri="{BB962C8B-B14F-4D97-AF65-F5344CB8AC3E}">
        <p14:creationId xmlns:p14="http://schemas.microsoft.com/office/powerpoint/2010/main" val="301160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uadroTexto 4">
            <a:extLst>
              <a:ext uri="{FF2B5EF4-FFF2-40B4-BE49-F238E27FC236}">
                <a16:creationId xmlns:a16="http://schemas.microsoft.com/office/drawing/2014/main" id="{C21F70E5-76CB-428B-89F0-4EDA0AFDBEA9}"/>
              </a:ext>
            </a:extLst>
          </p:cNvPr>
          <p:cNvSpPr txBox="1">
            <a:spLocks noChangeArrowheads="1"/>
          </p:cNvSpPr>
          <p:nvPr/>
        </p:nvSpPr>
        <p:spPr bwMode="auto">
          <a:xfrm>
            <a:off x="1255059" y="934479"/>
            <a:ext cx="540338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s-ES" altLang="es-ES" sz="1400" dirty="0">
                <a:latin typeface="Century Gothic" panose="020B0502020202020204" pitchFamily="34" charset="0"/>
                <a:cs typeface="Arial" panose="020B0604020202020204" pitchFamily="34" charset="0"/>
              </a:rPr>
              <a:t> </a:t>
            </a:r>
            <a:r>
              <a:rPr lang="es-ES" altLang="es-ES" sz="1400" b="1" dirty="0">
                <a:latin typeface="Century Gothic" panose="020B0502020202020204" pitchFamily="34" charset="0"/>
                <a:cs typeface="Arial" panose="020B0604020202020204" pitchFamily="34" charset="0"/>
              </a:rPr>
              <a:t>PREDIOS POTENCIALES</a:t>
            </a:r>
          </a:p>
          <a:p>
            <a:pPr algn="ctr">
              <a:spcBef>
                <a:spcPct val="0"/>
              </a:spcBef>
              <a:buFontTx/>
              <a:buNone/>
            </a:pPr>
            <a:endParaRPr lang="es-ES" altLang="es-ES" sz="1400" b="1" dirty="0">
              <a:latin typeface="Century Gothic" panose="020B0502020202020204" pitchFamily="34" charset="0"/>
              <a:cs typeface="Arial" panose="020B0604020202020204" pitchFamily="34" charset="0"/>
            </a:endParaRPr>
          </a:p>
          <a:p>
            <a:pPr algn="just">
              <a:spcBef>
                <a:spcPct val="0"/>
              </a:spcBef>
              <a:buFont typeface="Calibri" panose="020F0502020204030204" pitchFamily="34" charset="0"/>
              <a:buAutoNum type="arabicPeriod"/>
            </a:pPr>
            <a:r>
              <a:rPr lang="es-ES" altLang="es-ES" sz="1400" dirty="0">
                <a:latin typeface="Century Gothic" panose="020B0502020202020204" pitchFamily="34" charset="0"/>
                <a:cs typeface="Arial" panose="020B0604020202020204" pitchFamily="34" charset="0"/>
              </a:rPr>
              <a:t> Filtro mediante llamada telefónica (115 contactos) – 50 El Cacique/ 28 La isla/ 20 El Hato/ 17 La Florida.</a:t>
            </a:r>
          </a:p>
          <a:p>
            <a:pPr algn="just">
              <a:spcBef>
                <a:spcPct val="0"/>
              </a:spcBef>
              <a:buFont typeface="Calibri" panose="020F0502020204030204" pitchFamily="34" charset="0"/>
              <a:buAutoNum type="arabicPeriod"/>
            </a:pPr>
            <a:endParaRPr lang="es-ES" altLang="es-ES" sz="1400" dirty="0">
              <a:latin typeface="Century Gothic" panose="020B0502020202020204" pitchFamily="34" charset="0"/>
              <a:cs typeface="Arial" panose="020B0604020202020204" pitchFamily="34" charset="0"/>
            </a:endParaRPr>
          </a:p>
          <a:p>
            <a:pPr algn="just">
              <a:spcBef>
                <a:spcPct val="0"/>
              </a:spcBef>
              <a:buFont typeface="Calibri" panose="020F0502020204030204" pitchFamily="34" charset="0"/>
              <a:buAutoNum type="arabicPeriod"/>
            </a:pPr>
            <a:r>
              <a:rPr lang="es-ES" altLang="es-ES" sz="1400" dirty="0">
                <a:latin typeface="Century Gothic" panose="020B0502020202020204" pitchFamily="34" charset="0"/>
                <a:cs typeface="Arial" panose="020B0604020202020204" pitchFamily="34" charset="0"/>
              </a:rPr>
              <a:t>Ocho predios no tenían ronda sobre el humedal – (1) Cultivo de flores – 3 Contactos sin relación con el predio indagado – 17 Números sin respuesta – 18 refirieron directamente NO estar interesados – 19 </a:t>
            </a:r>
            <a:r>
              <a:rPr lang="es-ES" altLang="es-ES" sz="1400" i="1" dirty="0">
                <a:latin typeface="Century Gothic" panose="020B0502020202020204" pitchFamily="34" charset="0"/>
                <a:cs typeface="Arial" panose="020B0604020202020204" pitchFamily="34" charset="0"/>
              </a:rPr>
              <a:t>pendientes</a:t>
            </a:r>
            <a:r>
              <a:rPr lang="es-ES" altLang="es-ES" sz="1400" dirty="0">
                <a:latin typeface="Century Gothic" panose="020B0502020202020204" pitchFamily="34" charset="0"/>
                <a:cs typeface="Arial" panose="020B0604020202020204" pitchFamily="34" charset="0"/>
              </a:rPr>
              <a:t> (</a:t>
            </a:r>
            <a:r>
              <a:rPr lang="es-CO" altLang="es-ES" sz="1400" dirty="0">
                <a:latin typeface="Century Gothic" panose="020B0502020202020204" pitchFamily="34" charset="0"/>
                <a:cs typeface="Arial" panose="020B0604020202020204" pitchFamily="34" charset="0"/>
              </a:rPr>
              <a:t>no se pudo concretar la cita para la visita al predio; en espera de respuesta y/o autorización por parte del propietario) – Visita al predio </a:t>
            </a:r>
            <a:r>
              <a:rPr lang="es-CO" altLang="es-ES" sz="1400" i="1" dirty="0">
                <a:latin typeface="Century Gothic" panose="020B0502020202020204" pitchFamily="34" charset="0"/>
                <a:cs typeface="Arial" panose="020B0604020202020204" pitchFamily="34" charset="0"/>
              </a:rPr>
              <a:t>San Cayetano </a:t>
            </a:r>
            <a:r>
              <a:rPr lang="es-CO" altLang="es-ES" sz="1400" dirty="0">
                <a:latin typeface="Century Gothic" panose="020B0502020202020204" pitchFamily="34" charset="0"/>
                <a:cs typeface="Arial" panose="020B0604020202020204" pitchFamily="34" charset="0"/>
              </a:rPr>
              <a:t>sin acceso a información – Entrega de Oficio en predios </a:t>
            </a:r>
            <a:r>
              <a:rPr lang="es-CO" altLang="es-ES" sz="1400" i="1" dirty="0" err="1">
                <a:latin typeface="Century Gothic" panose="020B0502020202020204" pitchFamily="34" charset="0"/>
                <a:cs typeface="Arial" panose="020B0604020202020204" pitchFamily="34" charset="0"/>
              </a:rPr>
              <a:t>Furatena</a:t>
            </a:r>
            <a:r>
              <a:rPr lang="es-CO" altLang="es-ES" sz="1400" dirty="0">
                <a:latin typeface="Century Gothic" panose="020B0502020202020204" pitchFamily="34" charset="0"/>
                <a:cs typeface="Arial" panose="020B0604020202020204" pitchFamily="34" charset="0"/>
              </a:rPr>
              <a:t>, </a:t>
            </a:r>
            <a:r>
              <a:rPr lang="es-CO" altLang="es-ES" sz="1400" i="1" dirty="0">
                <a:latin typeface="Century Gothic" panose="020B0502020202020204" pitchFamily="34" charset="0"/>
                <a:cs typeface="Arial" panose="020B0604020202020204" pitchFamily="34" charset="0"/>
              </a:rPr>
              <a:t>El Jardín</a:t>
            </a:r>
            <a:r>
              <a:rPr lang="es-CO" altLang="es-ES" sz="1400" dirty="0">
                <a:latin typeface="Century Gothic" panose="020B0502020202020204" pitchFamily="34" charset="0"/>
                <a:cs typeface="Arial" panose="020B0604020202020204" pitchFamily="34" charset="0"/>
              </a:rPr>
              <a:t> y </a:t>
            </a:r>
            <a:r>
              <a:rPr lang="es-CO" altLang="es-ES" sz="1400" i="1" dirty="0">
                <a:latin typeface="Century Gothic" panose="020B0502020202020204" pitchFamily="34" charset="0"/>
                <a:cs typeface="Arial" panose="020B0604020202020204" pitchFamily="34" charset="0"/>
              </a:rPr>
              <a:t>El Cacique</a:t>
            </a:r>
            <a:r>
              <a:rPr lang="es-CO" altLang="es-ES" sz="1400" dirty="0">
                <a:latin typeface="Century Gothic" panose="020B0502020202020204" pitchFamily="34" charset="0"/>
                <a:cs typeface="Arial" panose="020B0604020202020204" pitchFamily="34" charset="0"/>
              </a:rPr>
              <a:t> y envío por correo electrónico a los predios </a:t>
            </a:r>
            <a:r>
              <a:rPr lang="es-CO" altLang="es-ES" sz="1400" i="1" dirty="0" err="1">
                <a:latin typeface="Century Gothic" panose="020B0502020202020204" pitchFamily="34" charset="0"/>
                <a:cs typeface="Arial" panose="020B0604020202020204" pitchFamily="34" charset="0"/>
              </a:rPr>
              <a:t>Saenzfety</a:t>
            </a:r>
            <a:r>
              <a:rPr lang="es-CO" altLang="es-ES" sz="1400" i="1" dirty="0">
                <a:latin typeface="Century Gothic" panose="020B0502020202020204" pitchFamily="34" charset="0"/>
                <a:cs typeface="Arial" panose="020B0604020202020204" pitchFamily="34" charset="0"/>
              </a:rPr>
              <a:t> S.A.S</a:t>
            </a:r>
            <a:r>
              <a:rPr lang="es-CO" altLang="es-ES" sz="1400" dirty="0">
                <a:latin typeface="Century Gothic" panose="020B0502020202020204" pitchFamily="34" charset="0"/>
                <a:cs typeface="Arial" panose="020B0604020202020204" pitchFamily="34" charset="0"/>
              </a:rPr>
              <a:t>., </a:t>
            </a:r>
            <a:r>
              <a:rPr lang="es-CO" altLang="es-ES" sz="1400" i="1" dirty="0">
                <a:latin typeface="Century Gothic" panose="020B0502020202020204" pitchFamily="34" charset="0"/>
                <a:cs typeface="Arial" panose="020B0604020202020204" pitchFamily="34" charset="0"/>
              </a:rPr>
              <a:t>Club San Andrés</a:t>
            </a:r>
            <a:r>
              <a:rPr lang="es-CO" altLang="es-ES" sz="1400" dirty="0">
                <a:latin typeface="Century Gothic" panose="020B0502020202020204" pitchFamily="34" charset="0"/>
                <a:cs typeface="Arial" panose="020B0604020202020204" pitchFamily="34" charset="0"/>
              </a:rPr>
              <a:t> y </a:t>
            </a:r>
            <a:r>
              <a:rPr lang="es-CO" altLang="es-ES" sz="1400" i="1" dirty="0">
                <a:latin typeface="Century Gothic" panose="020B0502020202020204" pitchFamily="34" charset="0"/>
                <a:cs typeface="Arial" panose="020B0604020202020204" pitchFamily="34" charset="0"/>
              </a:rPr>
              <a:t>El Cairo</a:t>
            </a:r>
            <a:r>
              <a:rPr lang="es-CO" altLang="es-ES" sz="1400" dirty="0">
                <a:latin typeface="Century Gothic" panose="020B0502020202020204" pitchFamily="34" charset="0"/>
                <a:cs typeface="Arial" panose="020B0604020202020204" pitchFamily="34" charset="0"/>
              </a:rPr>
              <a:t>, de los que no hubo respuesta- 76 predios no aceptaron ser parte del PSA.</a:t>
            </a:r>
          </a:p>
          <a:p>
            <a:pPr algn="just">
              <a:spcBef>
                <a:spcPct val="0"/>
              </a:spcBef>
              <a:buFont typeface="Calibri" panose="020F0502020204030204" pitchFamily="34" charset="0"/>
              <a:buAutoNum type="arabicPeriod"/>
            </a:pPr>
            <a:endParaRPr lang="es-CO" altLang="es-ES" sz="1400" dirty="0">
              <a:latin typeface="Century Gothic" panose="020B0502020202020204" pitchFamily="34" charset="0"/>
              <a:cs typeface="Arial" panose="020B0604020202020204" pitchFamily="34" charset="0"/>
            </a:endParaRPr>
          </a:p>
          <a:p>
            <a:pPr algn="just">
              <a:spcBef>
                <a:spcPct val="0"/>
              </a:spcBef>
              <a:buFont typeface="Calibri" panose="020F0502020204030204" pitchFamily="34" charset="0"/>
              <a:buAutoNum type="arabicPeriod"/>
            </a:pPr>
            <a:r>
              <a:rPr lang="es-CO" altLang="es-ES" sz="1400" dirty="0">
                <a:latin typeface="Century Gothic" panose="020B0502020202020204" pitchFamily="34" charset="0"/>
                <a:cs typeface="Arial" panose="020B0604020202020204" pitchFamily="34" charset="0"/>
              </a:rPr>
              <a:t> Nueve predios potenciales resultantes del filtro por llamada telefónica. </a:t>
            </a:r>
          </a:p>
          <a:p>
            <a:pPr algn="just">
              <a:spcBef>
                <a:spcPct val="0"/>
              </a:spcBef>
              <a:buFont typeface="Calibri" panose="020F0502020204030204" pitchFamily="34" charset="0"/>
              <a:buAutoNum type="arabicPeriod"/>
            </a:pPr>
            <a:endParaRPr lang="es-CO" altLang="es-ES" sz="1400" dirty="0">
              <a:latin typeface="Century Gothic" panose="020B0502020202020204" pitchFamily="34" charset="0"/>
              <a:cs typeface="Arial" panose="020B0604020202020204" pitchFamily="34" charset="0"/>
            </a:endParaRPr>
          </a:p>
          <a:p>
            <a:pPr algn="just">
              <a:spcBef>
                <a:spcPct val="0"/>
              </a:spcBef>
              <a:buFont typeface="Calibri" panose="020F0502020204030204" pitchFamily="34" charset="0"/>
              <a:buAutoNum type="arabicPeriod"/>
            </a:pPr>
            <a:r>
              <a:rPr lang="es-CO" altLang="es-ES" sz="1400" dirty="0">
                <a:latin typeface="Century Gothic" panose="020B0502020202020204" pitchFamily="34" charset="0"/>
                <a:cs typeface="Arial" panose="020B0604020202020204" pitchFamily="34" charset="0"/>
              </a:rPr>
              <a:t>Recorridos en cada una de las veredas- Se accedió a 17 predios de los cuáles 11 aceptaron ser parte del PSA.</a:t>
            </a:r>
          </a:p>
          <a:p>
            <a:pPr algn="just">
              <a:spcBef>
                <a:spcPct val="0"/>
              </a:spcBef>
              <a:buFont typeface="Calibri" panose="020F0502020204030204" pitchFamily="34" charset="0"/>
              <a:buAutoNum type="arabicPeriod"/>
            </a:pPr>
            <a:endParaRPr lang="es-CO" altLang="es-ES" sz="1400" dirty="0">
              <a:latin typeface="Century Gothic" panose="020B0502020202020204" pitchFamily="34" charset="0"/>
              <a:cs typeface="Arial" panose="020B0604020202020204" pitchFamily="34" charset="0"/>
            </a:endParaRPr>
          </a:p>
          <a:p>
            <a:pPr algn="just">
              <a:spcBef>
                <a:spcPct val="0"/>
              </a:spcBef>
              <a:buFont typeface="Calibri" panose="020F0502020204030204" pitchFamily="34" charset="0"/>
              <a:buAutoNum type="arabicPeriod"/>
            </a:pPr>
            <a:r>
              <a:rPr lang="es-CO" altLang="es-ES" sz="1400" dirty="0">
                <a:latin typeface="Century Gothic" panose="020B0502020202020204" pitchFamily="34" charset="0"/>
                <a:cs typeface="Arial" panose="020B0604020202020204" pitchFamily="34" charset="0"/>
              </a:rPr>
              <a:t> El Predio </a:t>
            </a:r>
            <a:r>
              <a:rPr lang="es-CO" altLang="es-ES" sz="1400" i="1" dirty="0">
                <a:latin typeface="Century Gothic" panose="020B0502020202020204" pitchFamily="34" charset="0"/>
                <a:cs typeface="Arial" panose="020B0604020202020204" pitchFamily="34" charset="0"/>
              </a:rPr>
              <a:t>Club La Florida</a:t>
            </a:r>
            <a:r>
              <a:rPr lang="es-CO" altLang="es-ES" sz="1400" dirty="0">
                <a:latin typeface="Century Gothic" panose="020B0502020202020204" pitchFamily="34" charset="0"/>
                <a:cs typeface="Arial" panose="020B0604020202020204" pitchFamily="34" charset="0"/>
              </a:rPr>
              <a:t> se descartó por inconvenientes en el saneamiento catastral.</a:t>
            </a:r>
          </a:p>
        </p:txBody>
      </p:sp>
      <p:pic>
        <p:nvPicPr>
          <p:cNvPr id="17412" name="Imagen 5">
            <a:extLst>
              <a:ext uri="{FF2B5EF4-FFF2-40B4-BE49-F238E27FC236}">
                <a16:creationId xmlns:a16="http://schemas.microsoft.com/office/drawing/2014/main" id="{681AD1B0-700F-4E87-9CB4-7E3CA055A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272" t="17636" r="20113" b="5527"/>
          <a:stretch>
            <a:fillRect/>
          </a:stretch>
        </p:blipFill>
        <p:spPr bwMode="auto">
          <a:xfrm>
            <a:off x="7056438" y="1415258"/>
            <a:ext cx="35941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agen 6">
            <a:extLst>
              <a:ext uri="{FF2B5EF4-FFF2-40B4-BE49-F238E27FC236}">
                <a16:creationId xmlns:a16="http://schemas.microsoft.com/office/drawing/2014/main" id="{CAC2A993-5DD9-41D1-ADF5-F5A954256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388" y="4042172"/>
            <a:ext cx="3232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en 7">
            <a:extLst>
              <a:ext uri="{FF2B5EF4-FFF2-40B4-BE49-F238E27FC236}">
                <a16:creationId xmlns:a16="http://schemas.microsoft.com/office/drawing/2014/main" id="{CEABDD9D-77FB-461F-A453-10FECCAC0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388" y="5230812"/>
            <a:ext cx="3240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agen 2">
            <a:extLst>
              <a:ext uri="{FF2B5EF4-FFF2-40B4-BE49-F238E27FC236}">
                <a16:creationId xmlns:a16="http://schemas.microsoft.com/office/drawing/2014/main" id="{BDC329AC-14FB-47D0-8306-380BA1634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69" y="934479"/>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30 CuadroTexto">
            <a:extLst>
              <a:ext uri="{FF2B5EF4-FFF2-40B4-BE49-F238E27FC236}">
                <a16:creationId xmlns:a16="http://schemas.microsoft.com/office/drawing/2014/main" id="{58397A65-CA2D-4BA3-BE28-D3CCB965F51B}"/>
              </a:ext>
            </a:extLst>
          </p:cNvPr>
          <p:cNvSpPr txBox="1">
            <a:spLocks noChangeArrowheads="1"/>
          </p:cNvSpPr>
          <p:nvPr/>
        </p:nvSpPr>
        <p:spPr bwMode="auto">
          <a:xfrm>
            <a:off x="3636963" y="445098"/>
            <a:ext cx="521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CRITERIOS</a:t>
            </a:r>
            <a:r>
              <a:rPr lang="es-ES" altLang="es-CO" sz="2400" dirty="0">
                <a:solidFill>
                  <a:schemeClr val="tx2"/>
                </a:solidFill>
                <a:latin typeface="Arial" panose="020B0604020202020204" pitchFamily="34" charset="0"/>
                <a:cs typeface="Arial" panose="020B0604020202020204" pitchFamily="34" charset="0"/>
              </a:rPr>
              <a:t> </a:t>
            </a: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DE SELECCIÓN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Marcador de contenido 1">
            <a:extLst>
              <a:ext uri="{FF2B5EF4-FFF2-40B4-BE49-F238E27FC236}">
                <a16:creationId xmlns:a16="http://schemas.microsoft.com/office/drawing/2014/main" id="{8F08AFB0-611E-4350-AA3B-1498C4403F2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877" t="1637" r="1047" b="3296"/>
          <a:stretch>
            <a:fillRect/>
          </a:stretch>
        </p:blipFill>
        <p:spPr>
          <a:xfrm>
            <a:off x="1806576" y="1484314"/>
            <a:ext cx="4683125" cy="3240087"/>
          </a:xfrm>
          <a:ln>
            <a:solidFill>
              <a:schemeClr val="tx1"/>
            </a:solidFill>
            <a:miter lim="800000"/>
            <a:headEnd/>
            <a:tailEnd/>
          </a:ln>
        </p:spPr>
      </p:pic>
      <p:graphicFrame>
        <p:nvGraphicFramePr>
          <p:cNvPr id="5" name="Tabla 4">
            <a:extLst>
              <a:ext uri="{FF2B5EF4-FFF2-40B4-BE49-F238E27FC236}">
                <a16:creationId xmlns:a16="http://schemas.microsoft.com/office/drawing/2014/main" id="{A0FEF0EA-D90B-434C-8958-19C03F3D3310}"/>
              </a:ext>
            </a:extLst>
          </p:cNvPr>
          <p:cNvGraphicFramePr>
            <a:graphicFrameLocks noGrp="1"/>
          </p:cNvGraphicFramePr>
          <p:nvPr>
            <p:extLst>
              <p:ext uri="{D42A27DB-BD31-4B8C-83A1-F6EECF244321}">
                <p14:modId xmlns:p14="http://schemas.microsoft.com/office/powerpoint/2010/main" val="3133691785"/>
              </p:ext>
            </p:extLst>
          </p:nvPr>
        </p:nvGraphicFramePr>
        <p:xfrm>
          <a:off x="6865938" y="1410784"/>
          <a:ext cx="3529012" cy="3759790"/>
        </p:xfrm>
        <a:graphic>
          <a:graphicData uri="http://schemas.openxmlformats.org/drawingml/2006/table">
            <a:tbl>
              <a:tblPr firstRow="1" firstCol="1" bandRow="1"/>
              <a:tblGrid>
                <a:gridCol w="901814">
                  <a:extLst>
                    <a:ext uri="{9D8B030D-6E8A-4147-A177-3AD203B41FA5}">
                      <a16:colId xmlns:a16="http://schemas.microsoft.com/office/drawing/2014/main" val="20000"/>
                    </a:ext>
                  </a:extLst>
                </a:gridCol>
                <a:gridCol w="1235292">
                  <a:extLst>
                    <a:ext uri="{9D8B030D-6E8A-4147-A177-3AD203B41FA5}">
                      <a16:colId xmlns:a16="http://schemas.microsoft.com/office/drawing/2014/main" val="20001"/>
                    </a:ext>
                  </a:extLst>
                </a:gridCol>
                <a:gridCol w="1391906">
                  <a:extLst>
                    <a:ext uri="{9D8B030D-6E8A-4147-A177-3AD203B41FA5}">
                      <a16:colId xmlns:a16="http://schemas.microsoft.com/office/drawing/2014/main" val="20002"/>
                    </a:ext>
                  </a:extLst>
                </a:gridCol>
              </a:tblGrid>
              <a:tr h="287700">
                <a:tc>
                  <a:txBody>
                    <a:bodyPr/>
                    <a:lstStyle/>
                    <a:p>
                      <a:pPr algn="ctr">
                        <a:lnSpc>
                          <a:spcPct val="107000"/>
                        </a:lnSpc>
                      </a:pPr>
                      <a:r>
                        <a:rPr lang="es-C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VEREDA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pPr>
                      <a:r>
                        <a:rPr lang="es-C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PREDIO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pPr>
                      <a:r>
                        <a:rPr lang="es-CO"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FECHA VISITA EN CAMPO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000"/>
                  </a:ext>
                </a:extLst>
              </a:tr>
              <a:tr h="151124">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CACIQUE</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MITACA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19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7953">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CACIQUE</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PORTAL 2</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18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419">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CACIQUE</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TRIUNFO 2</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18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7711">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CACIQUE</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FINCA CUÑA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27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9714">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HATO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ESCONDITE</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8 de mayo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3850">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HATO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ESTABLO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24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9010">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HATO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RECREO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9 de mayo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3850">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HATO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FILADELFIA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25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3238">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HATO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ESMERALDA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26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5135">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HATO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ILUSIÓN</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26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6271">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HATO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HATO SECTOR 2</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24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7953">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HATO</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ISLA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dirty="0">
                          <a:effectLst/>
                          <a:latin typeface="Arial" panose="020B0604020202020204" pitchFamily="34" charset="0"/>
                          <a:ea typeface="Times New Roman" panose="02020603050405020304" pitchFamily="18" charset="0"/>
                          <a:cs typeface="Arial" panose="020B0604020202020204" pitchFamily="34" charset="0"/>
                        </a:rPr>
                        <a:t>8 de mayo de 2023</a:t>
                      </a:r>
                      <a:endParaRPr lang="es-ES" sz="1000" dirty="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5840">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FLORIDA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MARA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8 de mayo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7700">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ISLA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HACIENDA SAN RAMÓN</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25 de abril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9714">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ISLA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SAN ANTONIO 1</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11 de mayo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3850">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ISLA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SAN ANTONIO 2</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11 de mayo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7700">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ISLA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HACIENDA EL CARRIZAL</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16 de mayo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6192">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ISLA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LAGUNA</a:t>
                      </a:r>
                      <a:endParaRPr lang="es-ES" sz="1000" dirty="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a:effectLst/>
                          <a:latin typeface="Arial" panose="020B0604020202020204" pitchFamily="34" charset="0"/>
                          <a:ea typeface="Times New Roman" panose="02020603050405020304" pitchFamily="18" charset="0"/>
                          <a:cs typeface="Arial" panose="020B0604020202020204" pitchFamily="34" charset="0"/>
                        </a:rPr>
                        <a:t>16 de mayo de 2023</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7700">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ISLA</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s-CO"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CRIADERO CEILÁN</a:t>
                      </a:r>
                      <a:endParaRPr lang="es-ES" sz="100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CO" sz="1000" dirty="0">
                          <a:effectLst/>
                          <a:latin typeface="Arial" panose="020B0604020202020204" pitchFamily="34" charset="0"/>
                          <a:ea typeface="Times New Roman" panose="02020603050405020304" pitchFamily="18" charset="0"/>
                          <a:cs typeface="Arial" panose="020B0604020202020204" pitchFamily="34" charset="0"/>
                        </a:rPr>
                        <a:t>18 de mayo de 2023</a:t>
                      </a:r>
                      <a:endParaRPr lang="es-ES" sz="1000" dirty="0">
                        <a:effectLst/>
                        <a:latin typeface="Arial" panose="020B0604020202020204" pitchFamily="34" charset="0"/>
                        <a:ea typeface="Calibri" panose="020F0502020204030204" pitchFamily="34" charset="0"/>
                        <a:cs typeface="Times New Roman" panose="02020603050405020304" pitchFamily="18" charset="0"/>
                      </a:endParaRPr>
                    </a:p>
                  </a:txBody>
                  <a:tcPr marL="38465" marR="3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19545" name="CuadroTexto 5">
            <a:extLst>
              <a:ext uri="{FF2B5EF4-FFF2-40B4-BE49-F238E27FC236}">
                <a16:creationId xmlns:a16="http://schemas.microsoft.com/office/drawing/2014/main" id="{F8999D3A-6F25-4B20-890E-9D61753DFA1E}"/>
              </a:ext>
            </a:extLst>
          </p:cNvPr>
          <p:cNvSpPr txBox="1">
            <a:spLocks noChangeArrowheads="1"/>
          </p:cNvSpPr>
          <p:nvPr/>
        </p:nvSpPr>
        <p:spPr bwMode="auto">
          <a:xfrm>
            <a:off x="1806576" y="525414"/>
            <a:ext cx="85883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s-CO" altLang="es-ES" sz="1500" dirty="0">
                <a:latin typeface="Century Gothic" panose="020B0502020202020204" pitchFamily="34" charset="0"/>
              </a:rPr>
              <a:t>Se encuestaron 19 predios priorizados, que se identificaron como área colindante y posibles beneficiarios del PSA, correspondientes a 34 hogares, con un total de población habitante de 68 personas. </a:t>
            </a:r>
            <a:endParaRPr lang="es-ES" altLang="es-ES" sz="1500" dirty="0">
              <a:latin typeface="Century Gothic" panose="020B0502020202020204" pitchFamily="34" charset="0"/>
            </a:endParaRPr>
          </a:p>
        </p:txBody>
      </p:sp>
      <p:graphicFrame>
        <p:nvGraphicFramePr>
          <p:cNvPr id="7" name="Tabla 6">
            <a:extLst>
              <a:ext uri="{FF2B5EF4-FFF2-40B4-BE49-F238E27FC236}">
                <a16:creationId xmlns:a16="http://schemas.microsoft.com/office/drawing/2014/main" id="{5B685761-4EE6-4AFF-B2F4-F0FB9E02B8D6}"/>
              </a:ext>
            </a:extLst>
          </p:cNvPr>
          <p:cNvGraphicFramePr>
            <a:graphicFrameLocks noGrp="1"/>
          </p:cNvGraphicFramePr>
          <p:nvPr/>
        </p:nvGraphicFramePr>
        <p:xfrm>
          <a:off x="1692275" y="4975226"/>
          <a:ext cx="4978400" cy="1400175"/>
        </p:xfrm>
        <a:graphic>
          <a:graphicData uri="http://schemas.openxmlformats.org/drawingml/2006/table">
            <a:tbl>
              <a:tblPr/>
              <a:tblGrid>
                <a:gridCol w="954296">
                  <a:extLst>
                    <a:ext uri="{9D8B030D-6E8A-4147-A177-3AD203B41FA5}">
                      <a16:colId xmlns:a16="http://schemas.microsoft.com/office/drawing/2014/main" val="20000"/>
                    </a:ext>
                  </a:extLst>
                </a:gridCol>
                <a:gridCol w="778261">
                  <a:extLst>
                    <a:ext uri="{9D8B030D-6E8A-4147-A177-3AD203B41FA5}">
                      <a16:colId xmlns:a16="http://schemas.microsoft.com/office/drawing/2014/main" val="20001"/>
                    </a:ext>
                  </a:extLst>
                </a:gridCol>
                <a:gridCol w="741201">
                  <a:extLst>
                    <a:ext uri="{9D8B030D-6E8A-4147-A177-3AD203B41FA5}">
                      <a16:colId xmlns:a16="http://schemas.microsoft.com/office/drawing/2014/main" val="20002"/>
                    </a:ext>
                  </a:extLst>
                </a:gridCol>
                <a:gridCol w="472516">
                  <a:extLst>
                    <a:ext uri="{9D8B030D-6E8A-4147-A177-3AD203B41FA5}">
                      <a16:colId xmlns:a16="http://schemas.microsoft.com/office/drawing/2014/main" val="20003"/>
                    </a:ext>
                  </a:extLst>
                </a:gridCol>
                <a:gridCol w="506487">
                  <a:extLst>
                    <a:ext uri="{9D8B030D-6E8A-4147-A177-3AD203B41FA5}">
                      <a16:colId xmlns:a16="http://schemas.microsoft.com/office/drawing/2014/main" val="20004"/>
                    </a:ext>
                  </a:extLst>
                </a:gridCol>
                <a:gridCol w="543547">
                  <a:extLst>
                    <a:ext uri="{9D8B030D-6E8A-4147-A177-3AD203B41FA5}">
                      <a16:colId xmlns:a16="http://schemas.microsoft.com/office/drawing/2014/main" val="20005"/>
                    </a:ext>
                  </a:extLst>
                </a:gridCol>
                <a:gridCol w="546636">
                  <a:extLst>
                    <a:ext uri="{9D8B030D-6E8A-4147-A177-3AD203B41FA5}">
                      <a16:colId xmlns:a16="http://schemas.microsoft.com/office/drawing/2014/main" val="20006"/>
                    </a:ext>
                  </a:extLst>
                </a:gridCol>
                <a:gridCol w="435456">
                  <a:extLst>
                    <a:ext uri="{9D8B030D-6E8A-4147-A177-3AD203B41FA5}">
                      <a16:colId xmlns:a16="http://schemas.microsoft.com/office/drawing/2014/main" val="20007"/>
                    </a:ext>
                  </a:extLst>
                </a:gridCol>
              </a:tblGrid>
              <a:tr h="200025">
                <a:tc rowSpan="2">
                  <a:txBody>
                    <a:bodyPr/>
                    <a:lstStyle/>
                    <a:p>
                      <a:pPr algn="ctr" fontAlgn="ctr"/>
                      <a:r>
                        <a:rPr lang="es-CO" sz="900" b="1" i="0" u="none" strike="noStrike">
                          <a:solidFill>
                            <a:srgbClr val="000000"/>
                          </a:solidFill>
                          <a:effectLst/>
                          <a:latin typeface="Arial" panose="020B0604020202020204" pitchFamily="34" charset="0"/>
                        </a:rPr>
                        <a:t>VEREDA</a:t>
                      </a:r>
                      <a:endParaRPr lang="es-ES" sz="9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CO" sz="800" b="1" i="0" u="none" strike="noStrike">
                          <a:solidFill>
                            <a:srgbClr val="000000"/>
                          </a:solidFill>
                          <a:effectLst/>
                          <a:latin typeface="Arial" panose="020B0604020202020204" pitchFamily="34" charset="0"/>
                        </a:rPr>
                        <a:t># HOGARES</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CO" sz="800" b="1" i="0" u="none" strike="noStrike">
                          <a:solidFill>
                            <a:srgbClr val="000000"/>
                          </a:solidFill>
                          <a:effectLst/>
                          <a:latin typeface="Arial" panose="020B0604020202020204" pitchFamily="34" charset="0"/>
                        </a:rPr>
                        <a:t># MIEMBROS</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s-CO" sz="800" b="1" i="0" u="none" strike="noStrike">
                          <a:solidFill>
                            <a:srgbClr val="000000"/>
                          </a:solidFill>
                          <a:effectLst/>
                          <a:latin typeface="Arial" panose="020B0604020202020204" pitchFamily="34" charset="0"/>
                        </a:rPr>
                        <a:t>SEXO</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algn="ctr" fontAlgn="ctr"/>
                      <a:r>
                        <a:rPr lang="es-CO" sz="800" b="1" i="0" u="none" strike="noStrike">
                          <a:solidFill>
                            <a:srgbClr val="000000"/>
                          </a:solidFill>
                          <a:effectLst/>
                          <a:latin typeface="Arial" panose="020B0604020202020204" pitchFamily="34" charset="0"/>
                        </a:rPr>
                        <a:t>GRUPOS ETAREOS</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0002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CO" sz="800" b="1" i="0" u="none" strike="noStrike">
                          <a:solidFill>
                            <a:srgbClr val="000000"/>
                          </a:solidFill>
                          <a:effectLst/>
                          <a:latin typeface="Arial" panose="020B0604020202020204" pitchFamily="34" charset="0"/>
                        </a:rPr>
                        <a:t>H</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M</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0-17 </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18-59</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60&gt;</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algn="ctr" fontAlgn="ctr"/>
                      <a:r>
                        <a:rPr lang="es-CO" sz="800" b="1" i="0" u="none" strike="noStrike">
                          <a:solidFill>
                            <a:srgbClr val="000000"/>
                          </a:solidFill>
                          <a:effectLst/>
                          <a:latin typeface="Arial" panose="020B0604020202020204" pitchFamily="34" charset="0"/>
                        </a:rPr>
                        <a:t>CACIQUE</a:t>
                      </a:r>
                      <a:endParaRPr lang="es-ES" sz="800" b="1" i="0" u="none" strike="noStrike">
                        <a:solidFill>
                          <a:srgbClr val="000000"/>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800" b="1" i="0" u="none" strike="noStrike">
                          <a:solidFill>
                            <a:srgbClr val="000000"/>
                          </a:solidFill>
                          <a:effectLst/>
                          <a:latin typeface="Arial" panose="020B0604020202020204" pitchFamily="34" charset="0"/>
                        </a:rPr>
                        <a:t>9</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800" b="1" i="0" u="none" strike="noStrike">
                          <a:solidFill>
                            <a:srgbClr val="000000"/>
                          </a:solidFill>
                          <a:effectLst/>
                          <a:latin typeface="Arial" panose="020B0604020202020204" pitchFamily="34" charset="0"/>
                        </a:rPr>
                        <a:t>18</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800" b="1" i="0" u="none" strike="noStrike">
                          <a:solidFill>
                            <a:srgbClr val="000000"/>
                          </a:solidFill>
                          <a:effectLst/>
                          <a:latin typeface="Arial" panose="020B0604020202020204" pitchFamily="34" charset="0"/>
                        </a:rPr>
                        <a:t>12</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800" b="1" i="0" u="none" strike="noStrike">
                          <a:solidFill>
                            <a:srgbClr val="000000"/>
                          </a:solidFill>
                          <a:effectLst/>
                          <a:latin typeface="Arial" panose="020B0604020202020204" pitchFamily="34" charset="0"/>
                        </a:rPr>
                        <a:t>6</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800" b="1" i="0" u="none" strike="noStrike">
                          <a:solidFill>
                            <a:srgbClr val="000000"/>
                          </a:solidFill>
                          <a:effectLst/>
                          <a:latin typeface="Arial" panose="020B0604020202020204" pitchFamily="34" charset="0"/>
                        </a:rPr>
                        <a:t>3</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800" b="1" i="0" u="none" strike="noStrike">
                          <a:solidFill>
                            <a:srgbClr val="000000"/>
                          </a:solidFill>
                          <a:effectLst/>
                          <a:latin typeface="Arial" panose="020B0604020202020204" pitchFamily="34" charset="0"/>
                        </a:rPr>
                        <a:t>13</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800" b="1" i="0" u="none" strike="noStrike">
                          <a:solidFill>
                            <a:srgbClr val="000000"/>
                          </a:solidFill>
                          <a:effectLst/>
                          <a:latin typeface="Arial" panose="020B0604020202020204" pitchFamily="34" charset="0"/>
                        </a:rPr>
                        <a:t>2</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2"/>
                  </a:ext>
                </a:extLst>
              </a:tr>
              <a:tr h="200025">
                <a:tc>
                  <a:txBody>
                    <a:bodyPr/>
                    <a:lstStyle/>
                    <a:p>
                      <a:pPr algn="ctr" fontAlgn="ctr"/>
                      <a:r>
                        <a:rPr lang="es-CO" sz="800" b="1" i="0" u="none" strike="noStrike">
                          <a:solidFill>
                            <a:srgbClr val="000000"/>
                          </a:solidFill>
                          <a:effectLst/>
                          <a:latin typeface="Arial" panose="020B0604020202020204" pitchFamily="34" charset="0"/>
                        </a:rPr>
                        <a:t>EL HATO</a:t>
                      </a:r>
                      <a:endParaRPr lang="es-ES" sz="800" b="1" i="0" u="none" strike="noStrike">
                        <a:solidFill>
                          <a:srgbClr val="000000"/>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es-CO" sz="800" b="1" i="0" u="none" strike="noStrike">
                          <a:solidFill>
                            <a:srgbClr val="000000"/>
                          </a:solidFill>
                          <a:effectLst/>
                          <a:latin typeface="Arial" panose="020B0604020202020204" pitchFamily="34" charset="0"/>
                        </a:rPr>
                        <a:t>9</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es-CO" sz="800" b="1" i="0" u="none" strike="noStrike">
                          <a:solidFill>
                            <a:srgbClr val="000000"/>
                          </a:solidFill>
                          <a:effectLst/>
                          <a:latin typeface="Arial" panose="020B0604020202020204" pitchFamily="34" charset="0"/>
                        </a:rPr>
                        <a:t>26</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es-CO" sz="800" b="1" i="0" u="none" strike="noStrike">
                          <a:solidFill>
                            <a:srgbClr val="000000"/>
                          </a:solidFill>
                          <a:effectLst/>
                          <a:latin typeface="Arial" panose="020B0604020202020204" pitchFamily="34" charset="0"/>
                        </a:rPr>
                        <a:t>10</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es-CO" sz="800" b="1" i="0" u="none" strike="noStrike">
                          <a:solidFill>
                            <a:srgbClr val="000000"/>
                          </a:solidFill>
                          <a:effectLst/>
                          <a:latin typeface="Arial" panose="020B0604020202020204" pitchFamily="34" charset="0"/>
                        </a:rPr>
                        <a:t>9</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es-CO" sz="800" b="1" i="0" u="none" strike="noStrike">
                          <a:solidFill>
                            <a:srgbClr val="000000"/>
                          </a:solidFill>
                          <a:effectLst/>
                          <a:latin typeface="Arial" panose="020B0604020202020204" pitchFamily="34" charset="0"/>
                        </a:rPr>
                        <a:t>13</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es-CO" sz="800" b="1" i="0" u="none" strike="noStrike">
                          <a:solidFill>
                            <a:srgbClr val="000000"/>
                          </a:solidFill>
                          <a:effectLst/>
                          <a:latin typeface="Arial" panose="020B0604020202020204" pitchFamily="34" charset="0"/>
                        </a:rPr>
                        <a:t>11</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r>
                        <a:rPr lang="es-CO" sz="800" b="1" i="0" u="none" strike="noStrike">
                          <a:solidFill>
                            <a:srgbClr val="000000"/>
                          </a:solidFill>
                          <a:effectLst/>
                          <a:latin typeface="Arial" panose="020B0604020202020204" pitchFamily="34" charset="0"/>
                        </a:rPr>
                        <a:t>2</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3"/>
                  </a:ext>
                </a:extLst>
              </a:tr>
              <a:tr h="200025">
                <a:tc>
                  <a:txBody>
                    <a:bodyPr/>
                    <a:lstStyle/>
                    <a:p>
                      <a:pPr algn="ctr" fontAlgn="ctr"/>
                      <a:r>
                        <a:rPr lang="es-CO" sz="800" b="1" i="0" u="none" strike="noStrike">
                          <a:solidFill>
                            <a:srgbClr val="000000"/>
                          </a:solidFill>
                          <a:effectLst/>
                          <a:latin typeface="Arial" panose="020B0604020202020204" pitchFamily="34" charset="0"/>
                        </a:rPr>
                        <a:t>LA FLORIDA</a:t>
                      </a:r>
                      <a:endParaRPr lang="es-ES" sz="800" b="1" i="0" u="none" strike="noStrike">
                        <a:solidFill>
                          <a:srgbClr val="000000"/>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CO" sz="800" b="1" i="0" u="none" strike="noStrike">
                          <a:solidFill>
                            <a:srgbClr val="000000"/>
                          </a:solidFill>
                          <a:effectLst/>
                          <a:latin typeface="Arial" panose="020B0604020202020204" pitchFamily="34" charset="0"/>
                        </a:rPr>
                        <a:t>1</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CO" sz="800" b="1" i="0" u="none" strike="noStrike">
                          <a:solidFill>
                            <a:srgbClr val="000000"/>
                          </a:solidFill>
                          <a:effectLst/>
                          <a:latin typeface="Arial" panose="020B0604020202020204" pitchFamily="34" charset="0"/>
                        </a:rPr>
                        <a:t>2</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CO" sz="800" b="1" i="0" u="none" strike="noStrike">
                          <a:solidFill>
                            <a:srgbClr val="000000"/>
                          </a:solidFill>
                          <a:effectLst/>
                          <a:latin typeface="Arial" panose="020B0604020202020204" pitchFamily="34" charset="0"/>
                        </a:rPr>
                        <a:t>1</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CO" sz="800" b="1" i="0" u="none" strike="noStrike">
                          <a:solidFill>
                            <a:srgbClr val="000000"/>
                          </a:solidFill>
                          <a:effectLst/>
                          <a:latin typeface="Arial" panose="020B0604020202020204" pitchFamily="34" charset="0"/>
                        </a:rPr>
                        <a:t>1</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CO" sz="800" b="1" i="0" u="none" strike="noStrike">
                          <a:solidFill>
                            <a:srgbClr val="000000"/>
                          </a:solidFill>
                          <a:effectLst/>
                          <a:latin typeface="Arial" panose="020B0604020202020204" pitchFamily="34" charset="0"/>
                        </a:rPr>
                        <a:t>1</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CO" sz="800" b="1" i="0" u="none" strike="noStrike">
                          <a:solidFill>
                            <a:srgbClr val="000000"/>
                          </a:solidFill>
                          <a:effectLst/>
                          <a:latin typeface="Arial" panose="020B0604020202020204" pitchFamily="34" charset="0"/>
                        </a:rPr>
                        <a:t>1</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CO" sz="800" b="1" i="0" u="none" strike="noStrike">
                          <a:solidFill>
                            <a:srgbClr val="000000"/>
                          </a:solidFill>
                          <a:effectLst/>
                          <a:latin typeface="Arial" panose="020B0604020202020204" pitchFamily="34" charset="0"/>
                        </a:rPr>
                        <a:t>0</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0004"/>
                  </a:ext>
                </a:extLst>
              </a:tr>
              <a:tr h="200025">
                <a:tc>
                  <a:txBody>
                    <a:bodyPr/>
                    <a:lstStyle/>
                    <a:p>
                      <a:pPr algn="ctr" fontAlgn="ctr"/>
                      <a:r>
                        <a:rPr lang="es-CO" sz="800" b="1" i="0" u="none" strike="noStrike">
                          <a:solidFill>
                            <a:srgbClr val="000000"/>
                          </a:solidFill>
                          <a:effectLst/>
                          <a:latin typeface="Arial" panose="020B0604020202020204" pitchFamily="34" charset="0"/>
                        </a:rPr>
                        <a:t>LA ISLA</a:t>
                      </a:r>
                      <a:endParaRPr lang="es-ES" sz="800" b="1" i="0" u="none" strike="noStrike">
                        <a:solidFill>
                          <a:srgbClr val="000000"/>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800" b="1" i="0" u="none" strike="noStrike">
                          <a:solidFill>
                            <a:srgbClr val="000000"/>
                          </a:solidFill>
                          <a:effectLst/>
                          <a:latin typeface="Arial" panose="020B0604020202020204" pitchFamily="34" charset="0"/>
                        </a:rPr>
                        <a:t>15</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800" b="1" i="0" u="none" strike="noStrike">
                          <a:solidFill>
                            <a:srgbClr val="000000"/>
                          </a:solidFill>
                          <a:effectLst/>
                          <a:latin typeface="Arial" panose="020B0604020202020204" pitchFamily="34" charset="0"/>
                        </a:rPr>
                        <a:t>22</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800" b="1" i="0" u="none" strike="noStrike">
                          <a:solidFill>
                            <a:srgbClr val="000000"/>
                          </a:solidFill>
                          <a:effectLst/>
                          <a:latin typeface="Arial" panose="020B0604020202020204" pitchFamily="34" charset="0"/>
                        </a:rPr>
                        <a:t>12</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800" b="1" i="0" u="none" strike="noStrike">
                          <a:solidFill>
                            <a:srgbClr val="000000"/>
                          </a:solidFill>
                          <a:effectLst/>
                          <a:latin typeface="Arial" panose="020B0604020202020204" pitchFamily="34" charset="0"/>
                        </a:rPr>
                        <a:t>8</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800" b="1" i="0" u="none" strike="noStrike">
                          <a:solidFill>
                            <a:srgbClr val="000000"/>
                          </a:solidFill>
                          <a:effectLst/>
                          <a:latin typeface="Arial" panose="020B0604020202020204" pitchFamily="34" charset="0"/>
                        </a:rPr>
                        <a:t>0</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800" b="1" i="0" u="none" strike="noStrike">
                          <a:solidFill>
                            <a:srgbClr val="000000"/>
                          </a:solidFill>
                          <a:effectLst/>
                          <a:latin typeface="Arial" panose="020B0604020202020204" pitchFamily="34" charset="0"/>
                        </a:rPr>
                        <a:t>17</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800" b="1" i="0" u="none" strike="noStrike">
                          <a:solidFill>
                            <a:srgbClr val="000000"/>
                          </a:solidFill>
                          <a:effectLst/>
                          <a:latin typeface="Arial" panose="020B0604020202020204" pitchFamily="34" charset="0"/>
                        </a:rPr>
                        <a:t>4</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200025">
                <a:tc>
                  <a:txBody>
                    <a:bodyPr/>
                    <a:lstStyle/>
                    <a:p>
                      <a:pPr algn="l" fontAlgn="ctr"/>
                      <a:r>
                        <a:rPr lang="es-CO" sz="800" b="1" i="0" u="none" strike="noStrike">
                          <a:solidFill>
                            <a:srgbClr val="000000"/>
                          </a:solidFill>
                          <a:effectLst/>
                          <a:latin typeface="Arial" panose="020B0604020202020204" pitchFamily="34" charset="0"/>
                          <a:cs typeface="Arial" panose="020B0604020202020204" pitchFamily="34" charset="0"/>
                        </a:rPr>
                        <a:t>TOTAL GENERAL</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cs typeface="Arial" panose="020B0604020202020204" pitchFamily="34" charset="0"/>
                        </a:rPr>
                        <a:t>34</a:t>
                      </a:r>
                      <a:endParaRPr lang="es-ES" sz="800" b="1" i="0" u="none" strike="noStrike">
                        <a:solidFill>
                          <a:srgbClr val="000000"/>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cs typeface="Arial" panose="020B0604020202020204" pitchFamily="34" charset="0"/>
                        </a:rPr>
                        <a:t>68</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cs typeface="Arial" panose="020B0604020202020204" pitchFamily="34" charset="0"/>
                        </a:rPr>
                        <a:t>39</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cs typeface="Arial" panose="020B0604020202020204" pitchFamily="34" charset="0"/>
                        </a:rPr>
                        <a:t>29</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cs typeface="Arial" panose="020B0604020202020204" pitchFamily="34" charset="0"/>
                        </a:rPr>
                        <a:t>18</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cs typeface="Arial" panose="020B0604020202020204" pitchFamily="34" charset="0"/>
                        </a:rPr>
                        <a:t>42</a:t>
                      </a:r>
                      <a:endParaRPr lang="es-ES" sz="8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1" i="0" u="none" strike="noStrike" dirty="0">
                          <a:solidFill>
                            <a:srgbClr val="000000"/>
                          </a:solidFill>
                          <a:effectLst/>
                          <a:latin typeface="Arial" panose="020B0604020202020204" pitchFamily="34" charset="0"/>
                          <a:cs typeface="Arial" panose="020B0604020202020204" pitchFamily="34" charset="0"/>
                        </a:rPr>
                        <a:t>8</a:t>
                      </a:r>
                      <a:endParaRPr lang="es-ES" sz="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9615" name="Imagen 2">
            <a:extLst>
              <a:ext uri="{FF2B5EF4-FFF2-40B4-BE49-F238E27FC236}">
                <a16:creationId xmlns:a16="http://schemas.microsoft.com/office/drawing/2014/main" id="{9E1D701F-5352-4E56-8609-3402F4A29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49" y="719138"/>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617" name="Objeto 7">
            <a:extLst>
              <a:ext uri="{FF2B5EF4-FFF2-40B4-BE49-F238E27FC236}">
                <a16:creationId xmlns:a16="http://schemas.microsoft.com/office/drawing/2014/main" id="{B6D3A673-BD92-4F9B-B50A-74613A42C985}"/>
              </a:ext>
            </a:extLst>
          </p:cNvPr>
          <p:cNvGraphicFramePr>
            <a:graphicFrameLocks noChangeAspect="1"/>
          </p:cNvGraphicFramePr>
          <p:nvPr/>
        </p:nvGraphicFramePr>
        <p:xfrm>
          <a:off x="6732588" y="5157788"/>
          <a:ext cx="3795712" cy="1600200"/>
        </p:xfrm>
        <a:graphic>
          <a:graphicData uri="http://schemas.openxmlformats.org/presentationml/2006/ole">
            <mc:AlternateContent xmlns:mc="http://schemas.openxmlformats.org/markup-compatibility/2006">
              <mc:Choice xmlns:v="urn:schemas-microsoft-com:vml" Requires="v">
                <p:oleObj spid="_x0000_s1032" name="Document" r:id="rId5" imgW="6168928" imgH="2602173" progId="Word.Document.12">
                  <p:embed/>
                </p:oleObj>
              </mc:Choice>
              <mc:Fallback>
                <p:oleObj name="Document" r:id="rId5" imgW="6168928" imgH="2602173" progId="Word.Document.12">
                  <p:embed/>
                  <p:pic>
                    <p:nvPicPr>
                      <p:cNvPr id="19617" name="Objeto 7">
                        <a:extLst>
                          <a:ext uri="{FF2B5EF4-FFF2-40B4-BE49-F238E27FC236}">
                            <a16:creationId xmlns:a16="http://schemas.microsoft.com/office/drawing/2014/main" id="{B6D3A673-BD92-4F9B-B50A-74613A42C9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5157788"/>
                        <a:ext cx="37957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uadroTexto 5">
            <a:extLst>
              <a:ext uri="{FF2B5EF4-FFF2-40B4-BE49-F238E27FC236}">
                <a16:creationId xmlns:a16="http://schemas.microsoft.com/office/drawing/2014/main" id="{36B4128D-A0EA-4C39-92E1-35FB7CC7E0F7}"/>
              </a:ext>
            </a:extLst>
          </p:cNvPr>
          <p:cNvSpPr txBox="1">
            <a:spLocks noChangeArrowheads="1"/>
          </p:cNvSpPr>
          <p:nvPr/>
        </p:nvSpPr>
        <p:spPr bwMode="auto">
          <a:xfrm>
            <a:off x="2157413" y="518319"/>
            <a:ext cx="782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s-CO" altLang="es-ES" sz="1800" dirty="0">
                <a:latin typeface="Century Gothic" panose="020B0502020202020204" pitchFamily="34" charset="0"/>
              </a:rPr>
              <a:t>Caracterización de los 19 predios priorizados.</a:t>
            </a:r>
            <a:endParaRPr lang="es-ES" altLang="es-ES" sz="1800" dirty="0">
              <a:latin typeface="Century Gothic" panose="020B0502020202020204" pitchFamily="34" charset="0"/>
            </a:endParaRPr>
          </a:p>
        </p:txBody>
      </p:sp>
      <p:pic>
        <p:nvPicPr>
          <p:cNvPr id="20483" name="Imagen 7">
            <a:extLst>
              <a:ext uri="{FF2B5EF4-FFF2-40B4-BE49-F238E27FC236}">
                <a16:creationId xmlns:a16="http://schemas.microsoft.com/office/drawing/2014/main" id="{83CF05F4-9C7B-46FF-A76B-2F583BF39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1030287"/>
            <a:ext cx="8826500" cy="51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agen 8">
            <a:extLst>
              <a:ext uri="{FF2B5EF4-FFF2-40B4-BE49-F238E27FC236}">
                <a16:creationId xmlns:a16="http://schemas.microsoft.com/office/drawing/2014/main" id="{B56DEAE7-08A8-4E2C-9CC8-010834C9E99E}"/>
              </a:ext>
            </a:extLst>
          </p:cNvPr>
          <p:cNvPicPr>
            <a:picLocks noChangeAspect="1"/>
          </p:cNvPicPr>
          <p:nvPr/>
        </p:nvPicPr>
        <p:blipFill>
          <a:blip r:embed="rId3">
            <a:extLst>
              <a:ext uri="{28A0092B-C50C-407E-A947-70E740481C1C}">
                <a14:useLocalDpi xmlns:a14="http://schemas.microsoft.com/office/drawing/2010/main" val="0"/>
              </a:ext>
            </a:extLst>
          </a:blip>
          <a:srcRect l="848" t="1584" r="848" b="3197"/>
          <a:stretch>
            <a:fillRect/>
          </a:stretch>
        </p:blipFill>
        <p:spPr bwMode="auto">
          <a:xfrm>
            <a:off x="6167438" y="4797426"/>
            <a:ext cx="2081212" cy="143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5" name="Imagen 9">
            <a:extLst>
              <a:ext uri="{FF2B5EF4-FFF2-40B4-BE49-F238E27FC236}">
                <a16:creationId xmlns:a16="http://schemas.microsoft.com/office/drawing/2014/main" id="{12B07D44-D1EB-4FDA-8272-40EBFED25093}"/>
              </a:ext>
            </a:extLst>
          </p:cNvPr>
          <p:cNvPicPr>
            <a:picLocks noChangeAspect="1"/>
          </p:cNvPicPr>
          <p:nvPr/>
        </p:nvPicPr>
        <p:blipFill>
          <a:blip r:embed="rId4">
            <a:extLst>
              <a:ext uri="{28A0092B-C50C-407E-A947-70E740481C1C}">
                <a14:useLocalDpi xmlns:a14="http://schemas.microsoft.com/office/drawing/2010/main" val="0"/>
              </a:ext>
            </a:extLst>
          </a:blip>
          <a:srcRect l="1006" t="1833" r="1067" b="3575"/>
          <a:stretch>
            <a:fillRect/>
          </a:stretch>
        </p:blipFill>
        <p:spPr bwMode="auto">
          <a:xfrm>
            <a:off x="8396288" y="4775201"/>
            <a:ext cx="2089150" cy="143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6" name="Imagen 2">
            <a:extLst>
              <a:ext uri="{FF2B5EF4-FFF2-40B4-BE49-F238E27FC236}">
                <a16:creationId xmlns:a16="http://schemas.microsoft.com/office/drawing/2014/main" id="{761A224B-C939-48E1-B0BC-2C2AC0310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72" y="552029"/>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6">
            <a:extLst>
              <a:ext uri="{FF2B5EF4-FFF2-40B4-BE49-F238E27FC236}">
                <a16:creationId xmlns:a16="http://schemas.microsoft.com/office/drawing/2014/main" id="{F5363833-BBDE-4044-B29E-AB555856E1F7}"/>
              </a:ext>
            </a:extLst>
          </p:cNvPr>
          <p:cNvSpPr txBox="1">
            <a:spLocks noChangeArrowheads="1"/>
          </p:cNvSpPr>
          <p:nvPr/>
        </p:nvSpPr>
        <p:spPr bwMode="auto">
          <a:xfrm>
            <a:off x="1655995" y="1011239"/>
            <a:ext cx="6771568" cy="5081587"/>
          </a:xfrm>
          <a:prstGeom prst="rect">
            <a:avLst/>
          </a:prstGeom>
          <a:noFill/>
          <a:ln>
            <a:noFill/>
          </a:ln>
        </p:spPr>
        <p:txBody>
          <a:bodyPr/>
          <a:lstStyle>
            <a:lvl1pPr marL="533400" indent="-5334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533400" indent="-5334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lnSpc>
                <a:spcPct val="80000"/>
              </a:lnSpc>
              <a:buFontTx/>
              <a:buNone/>
              <a:defRPr/>
            </a:pPr>
            <a:r>
              <a:rPr lang="es-CO" altLang="es-CO" sz="1200" b="1" dirty="0">
                <a:latin typeface="Century Gothic" panose="020B0502020202020204" pitchFamily="34" charset="0"/>
                <a:cs typeface="Arial" panose="020B0604020202020204" pitchFamily="34" charset="0"/>
              </a:rPr>
              <a:t>Actores Instituciones</a:t>
            </a:r>
          </a:p>
          <a:p>
            <a:pPr algn="just">
              <a:lnSpc>
                <a:spcPct val="80000"/>
              </a:lnSpc>
              <a:buFontTx/>
              <a:buNone/>
              <a:defRPr/>
            </a:pPr>
            <a:endParaRPr lang="es-ES" altLang="es-CO" sz="1200" b="1" dirty="0">
              <a:latin typeface="Century Gothic" panose="020B0502020202020204" pitchFamily="34" charset="0"/>
              <a:cs typeface="Arial" panose="020B0604020202020204" pitchFamily="34" charset="0"/>
            </a:endParaRPr>
          </a:p>
          <a:p>
            <a:pPr marL="269875" lvl="1" indent="-269875" algn="just">
              <a:lnSpc>
                <a:spcPct val="80000"/>
              </a:lnSpc>
              <a:buFont typeface="Wingdings" panose="05000000000000000000" pitchFamily="2" charset="2"/>
              <a:buChar char="§"/>
              <a:defRPr/>
            </a:pPr>
            <a:r>
              <a:rPr lang="es-ES" altLang="es-CO" sz="1200" dirty="0">
                <a:latin typeface="Century Gothic" panose="020B0502020202020204" pitchFamily="34" charset="0"/>
                <a:cs typeface="Arial" panose="020B0604020202020204" pitchFamily="34" charset="0"/>
              </a:rPr>
              <a:t>Ministerio de Ambiente</a:t>
            </a:r>
          </a:p>
          <a:p>
            <a:pPr marL="269875" lvl="1" indent="-269875" algn="just">
              <a:lnSpc>
                <a:spcPct val="80000"/>
              </a:lnSpc>
              <a:buFont typeface="Wingdings" panose="05000000000000000000" pitchFamily="2" charset="2"/>
              <a:buChar char="§"/>
              <a:defRPr/>
            </a:pPr>
            <a:r>
              <a:rPr lang="es-ES" altLang="es-CO" sz="1200" dirty="0">
                <a:latin typeface="Century Gothic" panose="020B0502020202020204" pitchFamily="34" charset="0"/>
                <a:cs typeface="Arial" panose="020B0604020202020204" pitchFamily="34" charset="0"/>
              </a:rPr>
              <a:t>Corporación Autónoma Regional de Cundinamarca- CAR</a:t>
            </a:r>
          </a:p>
          <a:p>
            <a:pPr marL="269875" lvl="1" indent="-269875" algn="just">
              <a:lnSpc>
                <a:spcPct val="80000"/>
              </a:lnSpc>
              <a:buFont typeface="Wingdings" panose="05000000000000000000" pitchFamily="2" charset="2"/>
              <a:buChar char="§"/>
              <a:defRPr/>
            </a:pPr>
            <a:r>
              <a:rPr lang="es-ES" altLang="es-CO" sz="1200" dirty="0">
                <a:latin typeface="Century Gothic" panose="020B0502020202020204" pitchFamily="34" charset="0"/>
                <a:cs typeface="Arial" panose="020B0604020202020204" pitchFamily="34" charset="0"/>
              </a:rPr>
              <a:t>RAPE – Región Central</a:t>
            </a:r>
          </a:p>
          <a:p>
            <a:pPr marL="269875" lvl="1" indent="-269875" algn="just">
              <a:lnSpc>
                <a:spcPct val="80000"/>
              </a:lnSpc>
              <a:buFont typeface="Wingdings" panose="05000000000000000000" pitchFamily="2" charset="2"/>
              <a:buChar char="§"/>
              <a:defRPr/>
            </a:pPr>
            <a:r>
              <a:rPr lang="es-CO" altLang="es-ES" sz="1200" dirty="0">
                <a:latin typeface="Century Gothic" panose="020B0502020202020204" pitchFamily="34" charset="0"/>
                <a:cs typeface="Arial" panose="020B0604020202020204" pitchFamily="34" charset="0"/>
              </a:rPr>
              <a:t>Distrito Regional de Manejo Integrado Humedal de Gualí, tres esquinas y lagunas de Funzhé</a:t>
            </a:r>
          </a:p>
          <a:p>
            <a:pPr marL="269875" lvl="1" indent="-269875" algn="just">
              <a:lnSpc>
                <a:spcPct val="80000"/>
              </a:lnSpc>
              <a:buFont typeface="Wingdings" panose="05000000000000000000" pitchFamily="2" charset="2"/>
              <a:buChar char="§"/>
              <a:defRPr/>
            </a:pPr>
            <a:r>
              <a:rPr lang="es-CO" altLang="es-ES" sz="1200" dirty="0">
                <a:latin typeface="Century Gothic" panose="020B0502020202020204" pitchFamily="34" charset="0"/>
                <a:cs typeface="Arial" panose="020B0604020202020204" pitchFamily="34" charset="0"/>
              </a:rPr>
              <a:t>Reserva Hídrica Humedal la Florida</a:t>
            </a:r>
            <a:endParaRPr lang="es-ES" altLang="es-CO" sz="1200" dirty="0">
              <a:latin typeface="Century Gothic" panose="020B0502020202020204" pitchFamily="34" charset="0"/>
              <a:cs typeface="Arial" panose="020B0604020202020204" pitchFamily="34" charset="0"/>
            </a:endParaRPr>
          </a:p>
          <a:p>
            <a:pPr marL="269875" lvl="1" indent="-269875" algn="just">
              <a:lnSpc>
                <a:spcPct val="80000"/>
              </a:lnSpc>
              <a:buFont typeface="Wingdings" panose="05000000000000000000" pitchFamily="2" charset="2"/>
              <a:buChar char="§"/>
              <a:defRPr/>
            </a:pPr>
            <a:r>
              <a:rPr lang="es-ES" altLang="es-CO" sz="1200" dirty="0">
                <a:latin typeface="Century Gothic" panose="020B0502020202020204" pitchFamily="34" charset="0"/>
                <a:cs typeface="Arial" panose="020B0604020202020204" pitchFamily="34" charset="0"/>
              </a:rPr>
              <a:t>Alcaldía Municipal de Funza </a:t>
            </a:r>
          </a:p>
          <a:p>
            <a:pPr marL="0" lvl="1" indent="0" algn="just">
              <a:lnSpc>
                <a:spcPct val="80000"/>
              </a:lnSpc>
              <a:buNone/>
              <a:defRPr/>
            </a:pPr>
            <a:endParaRPr lang="es-ES" altLang="es-CO" sz="1200" b="1" dirty="0">
              <a:latin typeface="Century Gothic" panose="020B0502020202020204" pitchFamily="34" charset="0"/>
              <a:cs typeface="Arial" panose="020B0604020202020204" pitchFamily="34" charset="0"/>
            </a:endParaRPr>
          </a:p>
          <a:p>
            <a:pPr algn="just">
              <a:lnSpc>
                <a:spcPct val="80000"/>
              </a:lnSpc>
              <a:buFontTx/>
              <a:buNone/>
              <a:defRPr/>
            </a:pPr>
            <a:r>
              <a:rPr lang="es-CO" altLang="es-CO" sz="1200" b="1" dirty="0">
                <a:latin typeface="Century Gothic" panose="020B0502020202020204" pitchFamily="34" charset="0"/>
                <a:cs typeface="Arial" panose="020B0604020202020204" pitchFamily="34" charset="0"/>
              </a:rPr>
              <a:t>Usuarios Directos: 	</a:t>
            </a:r>
            <a:r>
              <a:rPr lang="es-CO" altLang="es-CO" sz="1200" dirty="0">
                <a:latin typeface="Century Gothic" panose="020B0502020202020204" pitchFamily="34" charset="0"/>
                <a:cs typeface="Arial" panose="020B0604020202020204" pitchFamily="34" charset="0"/>
              </a:rPr>
              <a:t>19 Predios – tamaño entre 1 y 60 Ha </a:t>
            </a:r>
          </a:p>
          <a:p>
            <a:pPr algn="just">
              <a:lnSpc>
                <a:spcPct val="80000"/>
              </a:lnSpc>
              <a:buFontTx/>
              <a:buNone/>
              <a:defRPr/>
            </a:pPr>
            <a:r>
              <a:rPr lang="es-CO" altLang="es-CO" sz="1200" b="1" dirty="0">
                <a:latin typeface="Century Gothic" panose="020B0502020202020204" pitchFamily="34" charset="0"/>
                <a:cs typeface="Arial" panose="020B0604020202020204" pitchFamily="34" charset="0"/>
              </a:rPr>
              <a:t>Estrato:	 		</a:t>
            </a:r>
            <a:r>
              <a:rPr lang="es-CO" altLang="es-CO" sz="1200" dirty="0">
                <a:latin typeface="Century Gothic" panose="020B0502020202020204" pitchFamily="34" charset="0"/>
                <a:cs typeface="Arial" panose="020B0604020202020204" pitchFamily="34" charset="0"/>
              </a:rPr>
              <a:t>Predios rurales</a:t>
            </a:r>
          </a:p>
          <a:p>
            <a:pPr algn="just">
              <a:lnSpc>
                <a:spcPct val="80000"/>
              </a:lnSpc>
              <a:buFont typeface="Arial" panose="020B0604020202020204" pitchFamily="34" charset="0"/>
              <a:buNone/>
              <a:defRPr/>
            </a:pPr>
            <a:r>
              <a:rPr lang="es-CO" altLang="es-CO" sz="1200" b="1" dirty="0">
                <a:latin typeface="Century Gothic" panose="020B0502020202020204" pitchFamily="34" charset="0"/>
                <a:cs typeface="Arial" panose="020B0604020202020204" pitchFamily="34" charset="0"/>
              </a:rPr>
              <a:t>Institucionalidad Local: 	</a:t>
            </a:r>
            <a:r>
              <a:rPr lang="es-CO" altLang="es-CO" sz="1200" dirty="0">
                <a:latin typeface="Century Gothic" panose="020B0502020202020204" pitchFamily="34" charset="0"/>
                <a:cs typeface="Arial" panose="020B0604020202020204" pitchFamily="34" charset="0"/>
              </a:rPr>
              <a:t>6 juntas de acción comunal </a:t>
            </a:r>
            <a:r>
              <a:rPr lang="es-CO" altLang="es-ES" sz="1200" dirty="0">
                <a:solidFill>
                  <a:prstClr val="black"/>
                </a:solidFill>
                <a:latin typeface="Century Gothic" panose="020B0502020202020204" pitchFamily="34" charset="0"/>
                <a:cs typeface="Calibri" panose="020F0502020204030204" pitchFamily="34" charset="0"/>
              </a:rPr>
              <a:t>(4 Veredas), La isla, La Florida, </a:t>
            </a:r>
          </a:p>
          <a:p>
            <a:pPr algn="just">
              <a:lnSpc>
                <a:spcPct val="80000"/>
              </a:lnSpc>
              <a:buFont typeface="Arial" panose="020B0604020202020204" pitchFamily="34" charset="0"/>
              <a:buNone/>
              <a:defRPr/>
            </a:pPr>
            <a:r>
              <a:rPr lang="es-CO" altLang="es-ES" sz="1200" dirty="0">
                <a:solidFill>
                  <a:prstClr val="black"/>
                </a:solidFill>
                <a:latin typeface="Century Gothic" panose="020B0502020202020204" pitchFamily="34" charset="0"/>
                <a:cs typeface="Calibri" panose="020F0502020204030204" pitchFamily="34" charset="0"/>
              </a:rPr>
              <a:t>			El Hato- Casablanca, El Cacique, Sectores Tienda Nueva, Km2, 		San Isidro. </a:t>
            </a:r>
            <a:endParaRPr lang="es-ES" altLang="es-ES" sz="1200" dirty="0">
              <a:solidFill>
                <a:prstClr val="black"/>
              </a:solidFill>
              <a:latin typeface="Century Gothic" panose="020B0502020202020204" pitchFamily="34" charset="0"/>
            </a:endParaRPr>
          </a:p>
          <a:p>
            <a:pPr algn="just">
              <a:lnSpc>
                <a:spcPct val="80000"/>
              </a:lnSpc>
              <a:buFontTx/>
              <a:buNone/>
              <a:defRPr/>
            </a:pPr>
            <a:r>
              <a:rPr lang="es-CO" altLang="es-CO" sz="1200" b="1" dirty="0">
                <a:latin typeface="Century Gothic" panose="020B0502020202020204" pitchFamily="34" charset="0"/>
                <a:cs typeface="Arial" panose="020B0604020202020204" pitchFamily="34" charset="0"/>
              </a:rPr>
              <a:t>Usuarios Directos:	</a:t>
            </a:r>
            <a:r>
              <a:rPr lang="es-CO" altLang="es-CO" sz="1200" dirty="0">
                <a:latin typeface="Century Gothic" panose="020B0502020202020204" pitchFamily="34" charset="0"/>
                <a:cs typeface="Arial" panose="020B0604020202020204" pitchFamily="34" charset="0"/>
              </a:rPr>
              <a:t>34 Hogares – 68 habitantes – 18 Propietarios</a:t>
            </a:r>
          </a:p>
          <a:p>
            <a:pPr algn="just">
              <a:lnSpc>
                <a:spcPct val="80000"/>
              </a:lnSpc>
              <a:buFontTx/>
              <a:buNone/>
              <a:defRPr/>
            </a:pPr>
            <a:r>
              <a:rPr lang="es-CO" altLang="es-CO" sz="1200" b="1" dirty="0">
                <a:latin typeface="Century Gothic" panose="020B0502020202020204" pitchFamily="34" charset="0"/>
                <a:cs typeface="Arial" panose="020B0604020202020204" pitchFamily="34" charset="0"/>
              </a:rPr>
              <a:t>Beneficiario directos:	</a:t>
            </a:r>
            <a:r>
              <a:rPr lang="es-CO" altLang="es-CO" sz="1200" dirty="0">
                <a:latin typeface="Century Gothic" panose="020B0502020202020204" pitchFamily="34" charset="0"/>
                <a:cs typeface="Arial" panose="020B0604020202020204" pitchFamily="34" charset="0"/>
              </a:rPr>
              <a:t>2870 Habitantes de 6 Unidades territoriales</a:t>
            </a:r>
          </a:p>
          <a:p>
            <a:pPr marL="0" lvl="1" indent="0" algn="just">
              <a:lnSpc>
                <a:spcPct val="80000"/>
              </a:lnSpc>
              <a:buNone/>
              <a:defRPr/>
            </a:pPr>
            <a:endParaRPr lang="es-ES" altLang="es-CO" sz="1200" b="1" dirty="0">
              <a:latin typeface="Century Gothic" panose="020B0502020202020204" pitchFamily="34" charset="0"/>
              <a:cs typeface="Arial" panose="020B0604020202020204" pitchFamily="34" charset="0"/>
            </a:endParaRPr>
          </a:p>
          <a:p>
            <a:pPr lvl="1">
              <a:lnSpc>
                <a:spcPct val="80000"/>
              </a:lnSpc>
              <a:buFontTx/>
              <a:buChar char="-"/>
              <a:defRPr/>
            </a:pPr>
            <a:endParaRPr lang="es-ES" altLang="es-CO" sz="1300" dirty="0">
              <a:latin typeface="Century Gothic" panose="020B0502020202020204" pitchFamily="34" charset="0"/>
            </a:endParaRPr>
          </a:p>
          <a:p>
            <a:pPr lvl="1">
              <a:lnSpc>
                <a:spcPct val="80000"/>
              </a:lnSpc>
              <a:buFontTx/>
              <a:buChar char="-"/>
              <a:defRPr/>
            </a:pPr>
            <a:endParaRPr lang="es-ES" altLang="es-CO" sz="1300" dirty="0">
              <a:latin typeface="Century Gothic" panose="020B0502020202020204" pitchFamily="34" charset="0"/>
            </a:endParaRPr>
          </a:p>
          <a:p>
            <a:pPr lvl="1">
              <a:lnSpc>
                <a:spcPct val="80000"/>
              </a:lnSpc>
              <a:buFontTx/>
              <a:buNone/>
              <a:defRPr/>
            </a:pPr>
            <a:endParaRPr lang="es-ES_tradnl" altLang="es-CO" sz="1400" dirty="0">
              <a:latin typeface="Century Gothic" panose="020B0502020202020204" pitchFamily="34" charset="0"/>
            </a:endParaRPr>
          </a:p>
          <a:p>
            <a:pPr lvl="1">
              <a:lnSpc>
                <a:spcPct val="80000"/>
              </a:lnSpc>
              <a:buFontTx/>
              <a:buChar char="–"/>
              <a:defRPr/>
            </a:pPr>
            <a:endParaRPr lang="es-CO" altLang="es-CO" sz="1400" dirty="0">
              <a:latin typeface="Century Gothic" panose="020B0502020202020204" pitchFamily="34" charset="0"/>
            </a:endParaRPr>
          </a:p>
          <a:p>
            <a:pPr algn="just">
              <a:lnSpc>
                <a:spcPct val="80000"/>
              </a:lnSpc>
              <a:buFontTx/>
              <a:buNone/>
              <a:defRPr/>
            </a:pPr>
            <a:r>
              <a:rPr lang="es-CO" altLang="es-CO" sz="800" dirty="0">
                <a:latin typeface="Century Gothic" panose="020B0502020202020204" pitchFamily="34" charset="0"/>
              </a:rPr>
              <a:t>   </a:t>
            </a:r>
          </a:p>
          <a:p>
            <a:pPr algn="just">
              <a:lnSpc>
                <a:spcPct val="80000"/>
              </a:lnSpc>
              <a:buFontTx/>
              <a:buChar char="•"/>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AutoNum type="arabicPeriod"/>
              <a:defRPr/>
            </a:pPr>
            <a:endParaRPr lang="es-CO" altLang="es-CO" sz="800" dirty="0">
              <a:latin typeface="Century Gothic" panose="020B0502020202020204" pitchFamily="34" charset="0"/>
            </a:endParaRPr>
          </a:p>
          <a:p>
            <a:pPr algn="just">
              <a:lnSpc>
                <a:spcPct val="80000"/>
              </a:lnSpc>
              <a:buFontTx/>
              <a:buNone/>
              <a:defRPr/>
            </a:pPr>
            <a:r>
              <a:rPr lang="es-CO" altLang="es-CO" sz="800" b="1" dirty="0">
                <a:latin typeface="Century Gothic" panose="020B0502020202020204" pitchFamily="34" charset="0"/>
              </a:rPr>
              <a:t>   </a:t>
            </a:r>
          </a:p>
        </p:txBody>
      </p:sp>
      <p:sp>
        <p:nvSpPr>
          <p:cNvPr id="21507" name="6 CuadroTexto">
            <a:extLst>
              <a:ext uri="{FF2B5EF4-FFF2-40B4-BE49-F238E27FC236}">
                <a16:creationId xmlns:a16="http://schemas.microsoft.com/office/drawing/2014/main" id="{ECFF6CF0-C99D-4A07-B8F7-A11ED6AE69EB}"/>
              </a:ext>
            </a:extLst>
          </p:cNvPr>
          <p:cNvSpPr txBox="1">
            <a:spLocks noChangeArrowheads="1"/>
          </p:cNvSpPr>
          <p:nvPr/>
        </p:nvSpPr>
        <p:spPr bwMode="auto">
          <a:xfrm>
            <a:off x="4067178" y="504920"/>
            <a:ext cx="339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CONTEXTO</a:t>
            </a:r>
            <a:r>
              <a:rPr lang="es-ES" altLang="es-CO" sz="2400" dirty="0">
                <a:solidFill>
                  <a:schemeClr val="accent1"/>
                </a:solidFill>
                <a:latin typeface="Arial" panose="020B0604020202020204" pitchFamily="34" charset="0"/>
                <a:cs typeface="Arial" panose="020B0604020202020204" pitchFamily="34" charset="0"/>
              </a:rPr>
              <a:t> </a:t>
            </a: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SOCIAL</a:t>
            </a:r>
          </a:p>
        </p:txBody>
      </p:sp>
      <p:graphicFrame>
        <p:nvGraphicFramePr>
          <p:cNvPr id="2" name="Gráfico 1">
            <a:extLst>
              <a:ext uri="{FF2B5EF4-FFF2-40B4-BE49-F238E27FC236}">
                <a16:creationId xmlns:a16="http://schemas.microsoft.com/office/drawing/2014/main" id="{87741706-6AD2-4B19-8DFC-B35C2AD7F0C3}"/>
              </a:ext>
            </a:extLst>
          </p:cNvPr>
          <p:cNvGraphicFramePr>
            <a:graphicFrameLocks/>
          </p:cNvGraphicFramePr>
          <p:nvPr>
            <p:extLst>
              <p:ext uri="{D42A27DB-BD31-4B8C-83A1-F6EECF244321}">
                <p14:modId xmlns:p14="http://schemas.microsoft.com/office/powerpoint/2010/main" val="1216704881"/>
              </p:ext>
            </p:extLst>
          </p:nvPr>
        </p:nvGraphicFramePr>
        <p:xfrm>
          <a:off x="7941041" y="1931914"/>
          <a:ext cx="4031000" cy="3083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88969B7B-87DF-494D-AFE7-36F6CBF66267}"/>
              </a:ext>
            </a:extLst>
          </p:cNvPr>
          <p:cNvGraphicFramePr>
            <a:graphicFrameLocks noGrp="1"/>
          </p:cNvGraphicFramePr>
          <p:nvPr/>
        </p:nvGraphicFramePr>
        <p:xfrm>
          <a:off x="1992314" y="4386263"/>
          <a:ext cx="5473701" cy="1600200"/>
        </p:xfrm>
        <a:graphic>
          <a:graphicData uri="http://schemas.openxmlformats.org/drawingml/2006/table">
            <a:tbl>
              <a:tblPr/>
              <a:tblGrid>
                <a:gridCol w="1281924">
                  <a:extLst>
                    <a:ext uri="{9D8B030D-6E8A-4147-A177-3AD203B41FA5}">
                      <a16:colId xmlns:a16="http://schemas.microsoft.com/office/drawing/2014/main" val="20000"/>
                    </a:ext>
                  </a:extLst>
                </a:gridCol>
                <a:gridCol w="1281924">
                  <a:extLst>
                    <a:ext uri="{9D8B030D-6E8A-4147-A177-3AD203B41FA5}">
                      <a16:colId xmlns:a16="http://schemas.microsoft.com/office/drawing/2014/main" val="20001"/>
                    </a:ext>
                  </a:extLst>
                </a:gridCol>
                <a:gridCol w="876359">
                  <a:extLst>
                    <a:ext uri="{9D8B030D-6E8A-4147-A177-3AD203B41FA5}">
                      <a16:colId xmlns:a16="http://schemas.microsoft.com/office/drawing/2014/main" val="20002"/>
                    </a:ext>
                  </a:extLst>
                </a:gridCol>
                <a:gridCol w="714701">
                  <a:extLst>
                    <a:ext uri="{9D8B030D-6E8A-4147-A177-3AD203B41FA5}">
                      <a16:colId xmlns:a16="http://schemas.microsoft.com/office/drawing/2014/main" val="20003"/>
                    </a:ext>
                  </a:extLst>
                </a:gridCol>
                <a:gridCol w="680667">
                  <a:extLst>
                    <a:ext uri="{9D8B030D-6E8A-4147-A177-3AD203B41FA5}">
                      <a16:colId xmlns:a16="http://schemas.microsoft.com/office/drawing/2014/main" val="20004"/>
                    </a:ext>
                  </a:extLst>
                </a:gridCol>
                <a:gridCol w="638126">
                  <a:extLst>
                    <a:ext uri="{9D8B030D-6E8A-4147-A177-3AD203B41FA5}">
                      <a16:colId xmlns:a16="http://schemas.microsoft.com/office/drawing/2014/main" val="20005"/>
                    </a:ext>
                  </a:extLst>
                </a:gridCol>
              </a:tblGrid>
              <a:tr h="200025">
                <a:tc>
                  <a:txBody>
                    <a:bodyPr/>
                    <a:lstStyle/>
                    <a:p>
                      <a:pPr algn="ctr" fontAlgn="ctr"/>
                      <a:r>
                        <a:rPr lang="es-CO" sz="900" b="1" i="0" u="none" strike="noStrike">
                          <a:solidFill>
                            <a:srgbClr val="000000"/>
                          </a:solidFill>
                          <a:effectLst/>
                          <a:latin typeface="Arial" panose="020B0604020202020204" pitchFamily="34" charset="0"/>
                          <a:cs typeface="Arial" panose="020B0604020202020204" pitchFamily="34" charset="0"/>
                        </a:rPr>
                        <a:t>Municipio</a:t>
                      </a:r>
                      <a:endParaRPr lang="es-ES" sz="9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Arial" panose="020B0604020202020204" pitchFamily="34" charset="0"/>
                          <a:cs typeface="Arial" panose="020B0604020202020204" pitchFamily="34" charset="0"/>
                        </a:rPr>
                        <a:t>Vereda</a:t>
                      </a:r>
                      <a:endParaRPr lang="es-ES" sz="9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cs typeface="Arial" panose="020B0604020202020204" pitchFamily="34" charset="0"/>
                        </a:rPr>
                        <a:t>población</a:t>
                      </a:r>
                      <a:endParaRPr lang="es-ES" sz="9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0-17 AÑOS</a:t>
                      </a:r>
                      <a:endParaRPr lang="es-ES" sz="9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18-60 AÑOS</a:t>
                      </a:r>
                      <a:endParaRPr lang="es-ES" sz="9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60 Y MÁS</a:t>
                      </a:r>
                      <a:endParaRPr lang="es-ES" sz="9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0025">
                <a:tc rowSpan="6">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Funza</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Cacique Tienda Nueva</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500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120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350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vMerge="1">
                  <a:txBody>
                    <a:bodyPr/>
                    <a:lstStyle/>
                    <a:p>
                      <a:endParaRPr lang="es-ES"/>
                    </a:p>
                  </a:txBody>
                  <a:tcPr/>
                </a:tc>
                <a:tc>
                  <a:txBody>
                    <a:bodyPr/>
                    <a:lstStyle/>
                    <a:p>
                      <a:pPr algn="ctr" fontAlgn="ctr"/>
                      <a:r>
                        <a:rPr lang="es-CO" sz="900" b="0" i="0" u="none" strike="noStrike">
                          <a:solidFill>
                            <a:srgbClr val="000000"/>
                          </a:solidFill>
                          <a:effectLst/>
                          <a:latin typeface="Arial" panose="020B0604020202020204" pitchFamily="34" charset="0"/>
                        </a:rPr>
                        <a:t>La Florida</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1200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190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1005</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vMerge="1">
                  <a:txBody>
                    <a:bodyPr/>
                    <a:lstStyle/>
                    <a:p>
                      <a:endParaRPr lang="es-ES"/>
                    </a:p>
                  </a:txBody>
                  <a:tcPr/>
                </a:tc>
                <a:tc>
                  <a:txBody>
                    <a:bodyPr/>
                    <a:lstStyle/>
                    <a:p>
                      <a:pPr algn="ctr" fontAlgn="ctr"/>
                      <a:r>
                        <a:rPr lang="es-CO" sz="900" b="0" i="0" u="none" strike="noStrike">
                          <a:solidFill>
                            <a:srgbClr val="000000"/>
                          </a:solidFill>
                          <a:effectLst/>
                          <a:latin typeface="Arial" panose="020B0604020202020204" pitchFamily="34" charset="0"/>
                        </a:rPr>
                        <a:t>El Cacique San Isidro</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150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90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025">
                <a:tc vMerge="1">
                  <a:txBody>
                    <a:bodyPr/>
                    <a:lstStyle/>
                    <a:p>
                      <a:endParaRPr lang="es-ES"/>
                    </a:p>
                  </a:txBody>
                  <a:tcPr/>
                </a:tc>
                <a:tc>
                  <a:txBody>
                    <a:bodyPr/>
                    <a:lstStyle/>
                    <a:p>
                      <a:pPr algn="ctr" fontAlgn="ctr"/>
                      <a:r>
                        <a:rPr lang="es-CO" sz="900" b="0" i="0" u="none" strike="noStrike" dirty="0">
                          <a:solidFill>
                            <a:srgbClr val="000000"/>
                          </a:solidFill>
                          <a:effectLst/>
                          <a:latin typeface="Arial" panose="020B0604020202020204" pitchFamily="34" charset="0"/>
                        </a:rPr>
                        <a:t>El Hato / Casablanca</a:t>
                      </a:r>
                      <a:endParaRPr lang="es-ES" sz="9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220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65</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125</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025">
                <a:tc vMerge="1">
                  <a:txBody>
                    <a:bodyPr/>
                    <a:lstStyle/>
                    <a:p>
                      <a:endParaRPr lang="es-ES"/>
                    </a:p>
                  </a:txBody>
                  <a:tcPr/>
                </a:tc>
                <a:tc>
                  <a:txBody>
                    <a:bodyPr/>
                    <a:lstStyle/>
                    <a:p>
                      <a:pPr algn="ctr" fontAlgn="ctr"/>
                      <a:r>
                        <a:rPr lang="es-CO" sz="900" b="0" i="0" u="none" strike="noStrike">
                          <a:solidFill>
                            <a:srgbClr val="000000"/>
                          </a:solidFill>
                          <a:effectLst/>
                          <a:latin typeface="Arial" panose="020B0604020202020204" pitchFamily="34" charset="0"/>
                        </a:rPr>
                        <a:t>Cacique Km 2</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300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15</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275</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025">
                <a:tc vMerge="1">
                  <a:txBody>
                    <a:bodyPr/>
                    <a:lstStyle/>
                    <a:p>
                      <a:endParaRPr lang="es-ES"/>
                    </a:p>
                  </a:txBody>
                  <a:tcPr/>
                </a:tc>
                <a:tc>
                  <a:txBody>
                    <a:bodyPr/>
                    <a:lstStyle/>
                    <a:p>
                      <a:pPr algn="ctr" fontAlgn="ctr"/>
                      <a:r>
                        <a:rPr lang="es-CO" sz="900" b="0" i="0" u="none" strike="noStrike">
                          <a:solidFill>
                            <a:srgbClr val="000000"/>
                          </a:solidFill>
                          <a:effectLst/>
                          <a:latin typeface="Arial" panose="020B0604020202020204" pitchFamily="34" charset="0"/>
                        </a:rPr>
                        <a:t>La Isla</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500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200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100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200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025">
                <a:tc gridSpan="2">
                  <a:txBody>
                    <a:bodyPr/>
                    <a:lstStyle/>
                    <a:p>
                      <a:pPr algn="ctr" fontAlgn="ctr"/>
                      <a:r>
                        <a:rPr lang="es-CO" sz="900" b="1" i="0" u="none" strike="noStrike">
                          <a:solidFill>
                            <a:srgbClr val="000000"/>
                          </a:solidFill>
                          <a:effectLst/>
                          <a:latin typeface="Arial" panose="020B0604020202020204" pitchFamily="34" charset="0"/>
                          <a:cs typeface="Arial" panose="020B0604020202020204" pitchFamily="34" charset="0"/>
                        </a:rPr>
                        <a:t>Total veredas</a:t>
                      </a:r>
                      <a:endParaRPr lang="es-ES" sz="9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fontAlgn="ctr"/>
                      <a:r>
                        <a:rPr lang="es-CO" sz="900" b="1" i="0" u="none" strike="noStrike">
                          <a:solidFill>
                            <a:srgbClr val="000000"/>
                          </a:solidFill>
                          <a:effectLst/>
                          <a:latin typeface="Arial" panose="020B0604020202020204" pitchFamily="34" charset="0"/>
                          <a:cs typeface="Arial" panose="020B0604020202020204" pitchFamily="34" charset="0"/>
                        </a:rPr>
                        <a:t>2870</a:t>
                      </a:r>
                      <a:endParaRPr lang="es-ES" sz="9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610</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1945</a:t>
                      </a:r>
                      <a:endParaRPr lang="es-ES" sz="9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Arial" panose="020B0604020202020204" pitchFamily="34" charset="0"/>
                        </a:rPr>
                        <a:t>315</a:t>
                      </a:r>
                      <a:endParaRPr lang="es-ES" sz="9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1568" name="Imagen 2">
            <a:extLst>
              <a:ext uri="{FF2B5EF4-FFF2-40B4-BE49-F238E27FC236}">
                <a16:creationId xmlns:a16="http://schemas.microsoft.com/office/drawing/2014/main" id="{C8879D54-66A3-4DFB-88B5-4FB2379AF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14" y="966883"/>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0 CuadroTexto">
            <a:extLst>
              <a:ext uri="{FF2B5EF4-FFF2-40B4-BE49-F238E27FC236}">
                <a16:creationId xmlns:a16="http://schemas.microsoft.com/office/drawing/2014/main" id="{6A7AB379-94EB-4981-8734-925EFA891857}"/>
              </a:ext>
            </a:extLst>
          </p:cNvPr>
          <p:cNvSpPr txBox="1">
            <a:spLocks noChangeArrowheads="1"/>
          </p:cNvSpPr>
          <p:nvPr/>
        </p:nvSpPr>
        <p:spPr bwMode="auto">
          <a:xfrm>
            <a:off x="3487737" y="454026"/>
            <a:ext cx="521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CÁLCULO DE LA BASE DEL PSA</a:t>
            </a:r>
          </a:p>
        </p:txBody>
      </p:sp>
      <p:pic>
        <p:nvPicPr>
          <p:cNvPr id="23555" name="Imagen 6">
            <a:extLst>
              <a:ext uri="{FF2B5EF4-FFF2-40B4-BE49-F238E27FC236}">
                <a16:creationId xmlns:a16="http://schemas.microsoft.com/office/drawing/2014/main" id="{018F0ACD-7BA1-4450-9409-BF5B8A1DC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548" y="1045366"/>
            <a:ext cx="424815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n 7">
            <a:extLst>
              <a:ext uri="{FF2B5EF4-FFF2-40B4-BE49-F238E27FC236}">
                <a16:creationId xmlns:a16="http://schemas.microsoft.com/office/drawing/2014/main" id="{813EB1E9-13CE-4762-9A90-ABEA265A7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560"/>
          <a:stretch>
            <a:fillRect/>
          </a:stretch>
        </p:blipFill>
        <p:spPr bwMode="auto">
          <a:xfrm>
            <a:off x="5675411" y="2084386"/>
            <a:ext cx="48196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n 8">
            <a:extLst>
              <a:ext uri="{FF2B5EF4-FFF2-40B4-BE49-F238E27FC236}">
                <a16:creationId xmlns:a16="http://schemas.microsoft.com/office/drawing/2014/main" id="{80E43086-3EAD-4A82-AB46-5FA71E6DAB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6100"/>
          <a:stretch/>
        </p:blipFill>
        <p:spPr bwMode="auto">
          <a:xfrm>
            <a:off x="2035486" y="3517427"/>
            <a:ext cx="7543800" cy="77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agen 2">
            <a:extLst>
              <a:ext uri="{FF2B5EF4-FFF2-40B4-BE49-F238E27FC236}">
                <a16:creationId xmlns:a16="http://schemas.microsoft.com/office/drawing/2014/main" id="{960F65C2-F2B7-4EB3-965A-55D76C43A5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11" y="762967"/>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
            <a:extLst>
              <a:ext uri="{FF2B5EF4-FFF2-40B4-BE49-F238E27FC236}">
                <a16:creationId xmlns:a16="http://schemas.microsoft.com/office/drawing/2014/main" id="{0A1C14A4-29D1-4D2C-9A8E-A84A6558FA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657"/>
          <a:stretch/>
        </p:blipFill>
        <p:spPr bwMode="auto">
          <a:xfrm>
            <a:off x="2181798" y="4430598"/>
            <a:ext cx="7543800" cy="176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0 CuadroTexto">
            <a:extLst>
              <a:ext uri="{FF2B5EF4-FFF2-40B4-BE49-F238E27FC236}">
                <a16:creationId xmlns:a16="http://schemas.microsoft.com/office/drawing/2014/main" id="{1FF1B8AA-D737-4502-BED5-4C2DE19A634A}"/>
              </a:ext>
            </a:extLst>
          </p:cNvPr>
          <p:cNvSpPr txBox="1">
            <a:spLocks noChangeArrowheads="1"/>
          </p:cNvSpPr>
          <p:nvPr/>
        </p:nvSpPr>
        <p:spPr bwMode="auto">
          <a:xfrm>
            <a:off x="3487737" y="393700"/>
            <a:ext cx="521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CO"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V</a:t>
            </a: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ALOR DEL INCENTIVO Y PAGO</a:t>
            </a:r>
          </a:p>
        </p:txBody>
      </p:sp>
      <p:sp>
        <p:nvSpPr>
          <p:cNvPr id="24579" name="CuadroTexto 3">
            <a:extLst>
              <a:ext uri="{FF2B5EF4-FFF2-40B4-BE49-F238E27FC236}">
                <a16:creationId xmlns:a16="http://schemas.microsoft.com/office/drawing/2014/main" id="{D39F47AF-742C-4F24-9C1C-A698A967FC08}"/>
              </a:ext>
            </a:extLst>
          </p:cNvPr>
          <p:cNvSpPr txBox="1">
            <a:spLocks noChangeArrowheads="1"/>
          </p:cNvSpPr>
          <p:nvPr/>
        </p:nvSpPr>
        <p:spPr bwMode="auto">
          <a:xfrm>
            <a:off x="1404594" y="873125"/>
            <a:ext cx="76734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O" altLang="es-ES" sz="1800" dirty="0">
                <a:solidFill>
                  <a:srgbClr val="FF0000"/>
                </a:solidFill>
                <a:latin typeface="Century Gothic" panose="020B0502020202020204" pitchFamily="34" charset="0"/>
              </a:rPr>
              <a:t>Costo de oportunidad será de $$2,688,101  ha/año</a:t>
            </a:r>
            <a:endParaRPr lang="es-ES" altLang="es-ES" sz="1800" dirty="0">
              <a:solidFill>
                <a:srgbClr val="FF0000"/>
              </a:solidFill>
              <a:latin typeface="Century Gothic" panose="020B0502020202020204" pitchFamily="34" charset="0"/>
            </a:endParaRPr>
          </a:p>
        </p:txBody>
      </p:sp>
      <p:sp>
        <p:nvSpPr>
          <p:cNvPr id="6" name="CuadroTexto 5">
            <a:extLst>
              <a:ext uri="{FF2B5EF4-FFF2-40B4-BE49-F238E27FC236}">
                <a16:creationId xmlns:a16="http://schemas.microsoft.com/office/drawing/2014/main" id="{29D5B4AA-2B13-4ABE-8160-2C7B378A4D5B}"/>
              </a:ext>
            </a:extLst>
          </p:cNvPr>
          <p:cNvSpPr txBox="1"/>
          <p:nvPr/>
        </p:nvSpPr>
        <p:spPr>
          <a:xfrm>
            <a:off x="672445" y="1334678"/>
            <a:ext cx="4202293" cy="4211089"/>
          </a:xfrm>
          <a:prstGeom prst="rect">
            <a:avLst/>
          </a:prstGeom>
          <a:noFill/>
        </p:spPr>
        <p:txBody>
          <a:bodyPr wrap="square">
            <a:spAutoFit/>
          </a:bodyPr>
          <a:lstStyle/>
          <a:p>
            <a:pPr algn="just">
              <a:defRPr/>
            </a:pPr>
            <a:r>
              <a:rPr lang="es-ES" sz="1100" b="1" dirty="0">
                <a:latin typeface="Century Gothic" panose="020B0502020202020204" pitchFamily="34" charset="0"/>
                <a:ea typeface="Arial" panose="020B0604020202020204" pitchFamily="34" charset="0"/>
              </a:rPr>
              <a:t>CRITERIO 1 DE ESTIMACIÓN DEL VALOR DEL INCENTIVO.</a:t>
            </a: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b="1" dirty="0">
                <a:latin typeface="Century Gothic" panose="020B0502020202020204" pitchFamily="34" charset="0"/>
                <a:ea typeface="Calibri" panose="020F0502020204030204" pitchFamily="34" charset="0"/>
                <a:cs typeface="Arial" panose="020B0604020202020204" pitchFamily="34" charset="0"/>
              </a:rPr>
              <a:t>Escenario 1 para PSA de Preservación</a:t>
            </a:r>
            <a:r>
              <a:rPr lang="es-CO" sz="1100" dirty="0">
                <a:latin typeface="Century Gothic" panose="020B0502020202020204" pitchFamily="34" charset="0"/>
                <a:ea typeface="Calibri" panose="020F0502020204030204" pitchFamily="34" charset="0"/>
                <a:cs typeface="Arial" panose="020B0604020202020204" pitchFamily="34" charset="0"/>
              </a:rPr>
              <a:t>: Para los predios con Coberturas naturales dentro o fuera de áreas protegidas. Se tasará en un 85% del Costo de Oportunidad.</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b="1" dirty="0">
                <a:latin typeface="Century Gothic" panose="020B0502020202020204" pitchFamily="34" charset="0"/>
                <a:ea typeface="Calibri" panose="020F0502020204030204" pitchFamily="34" charset="0"/>
                <a:cs typeface="Arial" panose="020B0604020202020204" pitchFamily="34" charset="0"/>
              </a:rPr>
              <a:t>Escenario 2 para PSA de Restauración</a:t>
            </a:r>
            <a:r>
              <a:rPr lang="es-CO" sz="1100" dirty="0">
                <a:latin typeface="Century Gothic" panose="020B0502020202020204" pitchFamily="34" charset="0"/>
                <a:ea typeface="Calibri" panose="020F0502020204030204" pitchFamily="34" charset="0"/>
                <a:cs typeface="Arial" panose="020B0604020202020204" pitchFamily="34" charset="0"/>
              </a:rPr>
              <a:t>: Para los predios con Coberturas transformadas dentro o fuera de áreas protegidas. Se tasará en un 70% del Costo de Oportunidad.</a:t>
            </a:r>
          </a:p>
          <a:p>
            <a:pPr algn="just">
              <a:lnSpc>
                <a:spcPct val="107000"/>
              </a:lnSpc>
              <a:defRPr/>
            </a:pPr>
            <a:endParaRPr lang="es-CO" sz="1100" dirty="0">
              <a:latin typeface="Century Gothic" panose="020B0502020202020204" pitchFamily="34" charset="0"/>
              <a:ea typeface="Arial" panose="020B0604020202020204" pitchFamily="34" charset="0"/>
              <a:cs typeface="Arial" panose="020B0604020202020204" pitchFamily="34" charset="0"/>
            </a:endParaRPr>
          </a:p>
          <a:p>
            <a:pPr algn="just">
              <a:lnSpc>
                <a:spcPct val="107000"/>
              </a:lnSpc>
              <a:defRPr/>
            </a:pPr>
            <a:r>
              <a:rPr lang="es-ES" sz="1100" b="1" dirty="0">
                <a:latin typeface="Century Gothic" panose="020B0502020202020204" pitchFamily="34" charset="0"/>
                <a:ea typeface="Arial" panose="020B0604020202020204" pitchFamily="34" charset="0"/>
              </a:rPr>
              <a:t>CRITERIO 2 DE ESTIMACIÓN DEL VALOR DEL INCENTIVO</a:t>
            </a: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b="1" dirty="0">
                <a:latin typeface="Century Gothic" panose="020B0502020202020204" pitchFamily="34" charset="0"/>
                <a:ea typeface="Calibri" panose="020F0502020204030204" pitchFamily="34" charset="0"/>
                <a:cs typeface="Arial" panose="020B0604020202020204" pitchFamily="34" charset="0"/>
              </a:rPr>
              <a:t>Escenario 3 inmersa en áreas protegidas</a:t>
            </a:r>
            <a:r>
              <a:rPr lang="es-CO" sz="1100" dirty="0">
                <a:latin typeface="Century Gothic" panose="020B0502020202020204" pitchFamily="34" charset="0"/>
                <a:ea typeface="Calibri" panose="020F0502020204030204" pitchFamily="34" charset="0"/>
                <a:cs typeface="Arial" panose="020B0604020202020204" pitchFamily="34" charset="0"/>
              </a:rPr>
              <a:t>: Para los predios que el área del PSA este dentro de áreas protegidas (DRMI o RH). Se aumentará un 5% del Costo de Oportunidad ya sea un escenario 1 o escenario 2 del anterior criterio con lo cual se obtendría un valor del incentivo del 90% para áreas en conservación y un 75% para en restauración.</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defRPr/>
            </a:pPr>
            <a:r>
              <a:rPr lang="es-CO" sz="1100" b="1" dirty="0">
                <a:latin typeface="Century Gothic" panose="020B0502020202020204" pitchFamily="34" charset="0"/>
                <a:ea typeface="Calibri" panose="020F0502020204030204" pitchFamily="34" charset="0"/>
              </a:rPr>
              <a:t>Escenario 4 otras áreas</a:t>
            </a:r>
            <a:r>
              <a:rPr lang="es-CO" sz="1100" dirty="0">
                <a:latin typeface="Century Gothic" panose="020B0502020202020204" pitchFamily="34" charset="0"/>
                <a:ea typeface="Calibri" panose="020F0502020204030204" pitchFamily="34" charset="0"/>
              </a:rPr>
              <a:t>: Para los predios fuera de áreas protegidas no se aumentará en ningún porcentaje 0% el Costo de Oportunidad</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C5B09E08-F82F-42A8-8884-69CFD13E360E}"/>
              </a:ext>
            </a:extLst>
          </p:cNvPr>
          <p:cNvSpPr txBox="1"/>
          <p:nvPr/>
        </p:nvSpPr>
        <p:spPr>
          <a:xfrm>
            <a:off x="4969006" y="1259919"/>
            <a:ext cx="6259398" cy="5393912"/>
          </a:xfrm>
          <a:prstGeom prst="rect">
            <a:avLst/>
          </a:prstGeom>
          <a:noFill/>
        </p:spPr>
        <p:txBody>
          <a:bodyPr wrap="square">
            <a:spAutoFit/>
          </a:bodyPr>
          <a:lstStyle/>
          <a:p>
            <a:pPr algn="just">
              <a:defRPr/>
            </a:pPr>
            <a:r>
              <a:rPr lang="es-ES" sz="1100" b="1" dirty="0">
                <a:latin typeface="Century Gothic" panose="020B0502020202020204" pitchFamily="34" charset="0"/>
                <a:ea typeface="Arial" panose="020B0604020202020204" pitchFamily="34" charset="0"/>
              </a:rPr>
              <a:t>CRITERIO 3 DE ESTIMACIÓN DEL VALOR DEL INCENTIVO.</a:t>
            </a: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b="1" dirty="0">
                <a:latin typeface="Century Gothic" panose="020B0502020202020204" pitchFamily="34" charset="0"/>
                <a:ea typeface="Calibri" panose="020F0502020204030204" pitchFamily="34" charset="0"/>
                <a:cs typeface="Arial" panose="020B0604020202020204" pitchFamily="34" charset="0"/>
              </a:rPr>
              <a:t>Escenario 5 </a:t>
            </a:r>
            <a:r>
              <a:rPr lang="es-CO" sz="1100" dirty="0">
                <a:latin typeface="Century Gothic" panose="020B0502020202020204" pitchFamily="34" charset="0"/>
                <a:ea typeface="Calibri" panose="020F0502020204030204" pitchFamily="34" charset="0"/>
                <a:cs typeface="Arial" panose="020B0604020202020204" pitchFamily="34" charset="0"/>
              </a:rPr>
              <a:t>de acuerdo con el tamaño del predio se podrá aumentar un porcentaje al valor del incentivo sin importar los anteriores escenarios:</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Predios de Microfundio 0-3 Ha (5%)</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Predios de Minifundio 3-10 Ha (4%)</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Predios de Pequeña Propiedad 10-20 Ha (3%).</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Predios de Mediana Propiedad 20-200 Ha (1%).</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Predios de Gran Propiedad &gt;200 Ha (0%).</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ES" sz="1100" b="1" dirty="0">
                <a:latin typeface="Century Gothic" panose="020B0502020202020204" pitchFamily="34" charset="0"/>
                <a:ea typeface="Arial" panose="020B0604020202020204" pitchFamily="34" charset="0"/>
              </a:rPr>
              <a:t>CRITERIO 4 DE ESTIMACIÓN DEL VALOR DEL INCENTIVO.</a:t>
            </a: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b="1" dirty="0">
                <a:latin typeface="Century Gothic" panose="020B0502020202020204" pitchFamily="34" charset="0"/>
                <a:ea typeface="Calibri" panose="020F0502020204030204" pitchFamily="34" charset="0"/>
                <a:cs typeface="Arial" panose="020B0604020202020204" pitchFamily="34" charset="0"/>
              </a:rPr>
              <a:t>Escenario 6 </a:t>
            </a:r>
            <a:r>
              <a:rPr lang="es-CO" sz="1100" dirty="0">
                <a:latin typeface="Century Gothic" panose="020B0502020202020204" pitchFamily="34" charset="0"/>
                <a:ea typeface="Calibri" panose="020F0502020204030204" pitchFamily="34" charset="0"/>
                <a:cs typeface="Arial" panose="020B0604020202020204" pitchFamily="34" charset="0"/>
              </a:rPr>
              <a:t>de acuerdo con el nivel del SISBEN del Beneficiario se podrá aumentar un porcentaje al valor del incentivo sin importar los anteriores escenarios:</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Grupo A (5%).</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Grupo B (4%).</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Grupo C (2%).</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indent="-342900" algn="just">
              <a:buFont typeface="+mj-lt"/>
              <a:buAutoNum type="alphaLcPeriod"/>
              <a:defRPr/>
            </a:pPr>
            <a:r>
              <a:rPr lang="es-CO" sz="1100" dirty="0">
                <a:latin typeface="Century Gothic" panose="020B0502020202020204" pitchFamily="34" charset="0"/>
                <a:ea typeface="Times New Roman" panose="02020603050405020304" pitchFamily="18" charset="0"/>
                <a:cs typeface="Times New Roman" panose="02020603050405020304" pitchFamily="18" charset="0"/>
              </a:rPr>
              <a:t>Grupo D (0%).</a:t>
            </a:r>
            <a:endParaRPr lang="es-ES" sz="110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En ese sentido un predio dentro del DRMI u </a:t>
            </a:r>
            <a:r>
              <a:rPr lang="es-CO" sz="1100" dirty="0" err="1">
                <a:latin typeface="Century Gothic" panose="020B0502020202020204" pitchFamily="34" charset="0"/>
                <a:ea typeface="Calibri" panose="020F0502020204030204" pitchFamily="34" charset="0"/>
                <a:cs typeface="Arial" panose="020B0604020202020204" pitchFamily="34" charset="0"/>
              </a:rPr>
              <a:t>HR</a:t>
            </a:r>
            <a:r>
              <a:rPr lang="es-CO" sz="1100" dirty="0">
                <a:latin typeface="Century Gothic" panose="020B0502020202020204" pitchFamily="34" charset="0"/>
                <a:ea typeface="Calibri" panose="020F0502020204030204" pitchFamily="34" charset="0"/>
                <a:cs typeface="Arial" panose="020B0604020202020204" pitchFamily="34" charset="0"/>
              </a:rPr>
              <a:t> que tenga una extensión de 2,5 Ha y cuente con 1 ha en preservación y cuyo propietario está catalogado en un nivel de SISBEN grupo A; el valor del incentivo a reconocer será:</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VIR: CO*(escenario 1+escenario3+escenario 5a+escenario 6f)</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VIR: $2,688,101 *(85%+5%+5%+5%)</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VIR: $2,688,101 *(100%)</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defRPr/>
            </a:pPr>
            <a:r>
              <a:rPr lang="es-CO" sz="1100" dirty="0">
                <a:latin typeface="Century Gothic" panose="020B0502020202020204" pitchFamily="34" charset="0"/>
                <a:ea typeface="Calibri" panose="020F0502020204030204" pitchFamily="34" charset="0"/>
                <a:cs typeface="Arial" panose="020B0604020202020204" pitchFamily="34" charset="0"/>
              </a:rPr>
              <a:t> VIR: $2,688,101</a:t>
            </a:r>
            <a:endParaRPr lang="es-ES" sz="11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4582" name="Imagen 2">
            <a:extLst>
              <a:ext uri="{FF2B5EF4-FFF2-40B4-BE49-F238E27FC236}">
                <a16:creationId xmlns:a16="http://schemas.microsoft.com/office/drawing/2014/main" id="{653FD2BD-11C9-4C42-BCFD-77A3025E1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52" y="512763"/>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0 CuadroTexto">
            <a:extLst>
              <a:ext uri="{FF2B5EF4-FFF2-40B4-BE49-F238E27FC236}">
                <a16:creationId xmlns:a16="http://schemas.microsoft.com/office/drawing/2014/main" id="{E3A4F583-5495-486B-B0DC-046AD5CBE4D7}"/>
              </a:ext>
            </a:extLst>
          </p:cNvPr>
          <p:cNvSpPr txBox="1">
            <a:spLocks noChangeArrowheads="1"/>
          </p:cNvSpPr>
          <p:nvPr/>
        </p:nvSpPr>
        <p:spPr bwMode="auto">
          <a:xfrm>
            <a:off x="3648076" y="359569"/>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MODELO DE ACUERDO</a:t>
            </a:r>
          </a:p>
        </p:txBody>
      </p:sp>
      <p:pic>
        <p:nvPicPr>
          <p:cNvPr id="26627" name="Imagen 2">
            <a:extLst>
              <a:ext uri="{FF2B5EF4-FFF2-40B4-BE49-F238E27FC236}">
                <a16:creationId xmlns:a16="http://schemas.microsoft.com/office/drawing/2014/main" id="{9CF07066-117E-4ABE-92FE-A3E855BBA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454" y="821531"/>
            <a:ext cx="9140459"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Imagen 2">
            <a:extLst>
              <a:ext uri="{FF2B5EF4-FFF2-40B4-BE49-F238E27FC236}">
                <a16:creationId xmlns:a16="http://schemas.microsoft.com/office/drawing/2014/main" id="{ACA2A59C-549E-43CC-8E0F-AB00DA1D3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48" y="590550"/>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Imagen 2">
            <a:extLst>
              <a:ext uri="{FF2B5EF4-FFF2-40B4-BE49-F238E27FC236}">
                <a16:creationId xmlns:a16="http://schemas.microsoft.com/office/drawing/2014/main" id="{325DF276-4FD0-423E-9262-16594AF9C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836614"/>
            <a:ext cx="89217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Imagen 2">
            <a:extLst>
              <a:ext uri="{FF2B5EF4-FFF2-40B4-BE49-F238E27FC236}">
                <a16:creationId xmlns:a16="http://schemas.microsoft.com/office/drawing/2014/main" id="{EA37A20C-4A60-4307-8954-EBE3B813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58739"/>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0 CuadroTexto">
            <a:extLst>
              <a:ext uri="{FF2B5EF4-FFF2-40B4-BE49-F238E27FC236}">
                <a16:creationId xmlns:a16="http://schemas.microsoft.com/office/drawing/2014/main" id="{F0631167-1752-4621-A654-EA0410B8738B}"/>
              </a:ext>
            </a:extLst>
          </p:cNvPr>
          <p:cNvSpPr txBox="1">
            <a:spLocks noChangeArrowheads="1"/>
          </p:cNvSpPr>
          <p:nvPr/>
        </p:nvSpPr>
        <p:spPr bwMode="auto">
          <a:xfrm>
            <a:off x="3648076" y="359569"/>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MODELO DE ACUERDO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Imagen 2">
            <a:extLst>
              <a:ext uri="{FF2B5EF4-FFF2-40B4-BE49-F238E27FC236}">
                <a16:creationId xmlns:a16="http://schemas.microsoft.com/office/drawing/2014/main" id="{A56049CE-71A3-43B7-AFA6-B879E9258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6" y="1023938"/>
            <a:ext cx="41052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agen 1">
            <a:extLst>
              <a:ext uri="{FF2B5EF4-FFF2-40B4-BE49-F238E27FC236}">
                <a16:creationId xmlns:a16="http://schemas.microsoft.com/office/drawing/2014/main" id="{4B48C095-F54F-4CC1-A971-D980128E1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28872"/>
            <a:ext cx="460375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B5E384C7-5F5D-4FF5-91D1-87927FE9159C}"/>
              </a:ext>
            </a:extLst>
          </p:cNvPr>
          <p:cNvSpPr txBox="1"/>
          <p:nvPr/>
        </p:nvSpPr>
        <p:spPr>
          <a:xfrm>
            <a:off x="6265862" y="4382633"/>
            <a:ext cx="4264025" cy="1477328"/>
          </a:xfrm>
          <a:prstGeom prst="rect">
            <a:avLst/>
          </a:prstGeom>
          <a:noFill/>
        </p:spPr>
        <p:txBody>
          <a:bodyPr>
            <a:spAutoFit/>
          </a:bodyPr>
          <a:lstStyle/>
          <a:p>
            <a:pPr algn="just">
              <a:defRPr/>
            </a:pPr>
            <a:r>
              <a:rPr lang="es-CO" sz="1500" spc="20" dirty="0">
                <a:latin typeface="Century Gothic" panose="020B0502020202020204" pitchFamily="34" charset="0"/>
                <a:ea typeface="Calibri" panose="020F0502020204030204" pitchFamily="34" charset="0"/>
                <a:cs typeface="Times New Roman" panose="02020603050405020304" pitchFamily="18" charset="0"/>
              </a:rPr>
              <a:t>Decreto Ley 870 de 2017 y Decreto 1007 de 2018, se establece la necesidad de registrar la información del Esquema del PSA ante la autoridad ambiental competente de la jurisdicción donde esté ubicada el área interés ambiental</a:t>
            </a:r>
            <a:endParaRPr lang="es-ES" sz="1500" dirty="0">
              <a:latin typeface="Century Gothic" panose="020B0502020202020204" pitchFamily="34" charset="0"/>
            </a:endParaRPr>
          </a:p>
        </p:txBody>
      </p:sp>
      <p:pic>
        <p:nvPicPr>
          <p:cNvPr id="28678" name="Imagen 2">
            <a:extLst>
              <a:ext uri="{FF2B5EF4-FFF2-40B4-BE49-F238E27FC236}">
                <a16:creationId xmlns:a16="http://schemas.microsoft.com/office/drawing/2014/main" id="{FA0B5D94-4138-41BC-9C3D-C6ABD115C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192089"/>
            <a:ext cx="755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0 CuadroTexto">
            <a:extLst>
              <a:ext uri="{FF2B5EF4-FFF2-40B4-BE49-F238E27FC236}">
                <a16:creationId xmlns:a16="http://schemas.microsoft.com/office/drawing/2014/main" id="{981DF133-346D-4E83-B60A-521BF1731D4F}"/>
              </a:ext>
            </a:extLst>
          </p:cNvPr>
          <p:cNvSpPr txBox="1">
            <a:spLocks noChangeArrowheads="1"/>
          </p:cNvSpPr>
          <p:nvPr/>
        </p:nvSpPr>
        <p:spPr bwMode="auto">
          <a:xfrm>
            <a:off x="3657599" y="459509"/>
            <a:ext cx="5216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s-ES" altLang="es-CO" sz="2400" b="1" dirty="0">
                <a:solidFill>
                  <a:schemeClr val="accent5">
                    <a:lumMod val="50000"/>
                  </a:schemeClr>
                </a:solidFill>
                <a:latin typeface="Century Gothic" panose="020B0502020202020204" pitchFamily="34" charset="0"/>
                <a:ea typeface="ヒラギノ角ゴ ProN W3" panose="020B0300000000000000" pitchFamily="34" charset="-128"/>
              </a:rPr>
              <a:t>MODELO DE ACUERDO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a:extLst>
              <a:ext uri="{FF2B5EF4-FFF2-40B4-BE49-F238E27FC236}">
                <a16:creationId xmlns:a16="http://schemas.microsoft.com/office/drawing/2014/main" id="{26CB92E5-070C-43FE-9CFD-F37E0B658383}"/>
              </a:ext>
            </a:extLst>
          </p:cNvPr>
          <p:cNvSpPr txBox="1">
            <a:spLocks noChangeArrowheads="1"/>
          </p:cNvSpPr>
          <p:nvPr/>
        </p:nvSpPr>
        <p:spPr bwMode="auto">
          <a:xfrm>
            <a:off x="1968550" y="653862"/>
            <a:ext cx="8618096" cy="461665"/>
          </a:xfrm>
          <a:prstGeom prst="rect">
            <a:avLst/>
          </a:prstGeom>
          <a:noFill/>
          <a:ln>
            <a:noFill/>
          </a:ln>
        </p:spPr>
        <p:txBody>
          <a:bodyPr wrap="square">
            <a:spAutoFit/>
          </a:bodyPr>
          <a:lstStyle>
            <a:lvl1pPr>
              <a:defRPr>
                <a:solidFill>
                  <a:schemeClr val="tx1"/>
                </a:solidFill>
                <a:latin typeface="Arial" panose="020B0604020202020204" pitchFamily="34" charset="0"/>
                <a:ea typeface="ヒラギノ角ゴ ProN W3" panose="020B0300000000000000" pitchFamily="34" charset="-128"/>
              </a:defRPr>
            </a:lvl1pPr>
            <a:lvl2pPr marL="742950" indent="-285750">
              <a:defRPr>
                <a:solidFill>
                  <a:schemeClr val="tx1"/>
                </a:solidFill>
                <a:latin typeface="Arial" panose="020B0604020202020204" pitchFamily="34" charset="0"/>
                <a:ea typeface="ヒラギノ角ゴ ProN W3" panose="020B0300000000000000" pitchFamily="34" charset="-128"/>
              </a:defRPr>
            </a:lvl2pPr>
            <a:lvl3pPr marL="1143000" indent="-228600">
              <a:defRPr>
                <a:solidFill>
                  <a:schemeClr val="tx1"/>
                </a:solidFill>
                <a:latin typeface="Arial" panose="020B0604020202020204" pitchFamily="34" charset="0"/>
                <a:ea typeface="ヒラギノ角ゴ ProN W3" panose="020B0300000000000000" pitchFamily="34" charset="-128"/>
              </a:defRPr>
            </a:lvl3pPr>
            <a:lvl4pPr marL="1600200" indent="-228600">
              <a:defRPr>
                <a:solidFill>
                  <a:schemeClr val="tx1"/>
                </a:solidFill>
                <a:latin typeface="Arial" panose="020B0604020202020204" pitchFamily="34" charset="0"/>
                <a:ea typeface="ヒラギノ角ゴ ProN W3" panose="020B0300000000000000" pitchFamily="34" charset="-128"/>
              </a:defRPr>
            </a:lvl4pPr>
            <a:lvl5pPr marL="2057400" indent="-228600">
              <a:defRPr>
                <a:solidFill>
                  <a:schemeClr val="tx1"/>
                </a:solidFill>
                <a:latin typeface="Arial" panose="020B0604020202020204" pitchFamily="34" charset="0"/>
                <a:ea typeface="ヒラギノ角ゴ ProN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9pPr>
          </a:lstStyle>
          <a:p>
            <a:pPr algn="ctr">
              <a:defRPr/>
            </a:pPr>
            <a:r>
              <a:rPr lang="es-CO" altLang="es-ES_tradnl" sz="2400" b="1" dirty="0">
                <a:solidFill>
                  <a:schemeClr val="accent5">
                    <a:lumMod val="50000"/>
                  </a:schemeClr>
                </a:solidFill>
                <a:latin typeface="Century Gothic" panose="020B0502020202020204" pitchFamily="34" charset="0"/>
              </a:rPr>
              <a:t>4. PROPOSICIONES Y VARIOS</a:t>
            </a:r>
            <a:endParaRPr lang="es-ES_tradnl" altLang="es-ES_tradnl" sz="24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75177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
            <a:extLst>
              <a:ext uri="{FF2B5EF4-FFF2-40B4-BE49-F238E27FC236}">
                <a16:creationId xmlns:a16="http://schemas.microsoft.com/office/drawing/2014/main" id="{090D1E94-F4B0-4916-8D0E-2327CBB1FCF7}"/>
              </a:ext>
            </a:extLst>
          </p:cNvPr>
          <p:cNvSpPr txBox="1">
            <a:spLocks noChangeArrowheads="1"/>
          </p:cNvSpPr>
          <p:nvPr/>
        </p:nvSpPr>
        <p:spPr bwMode="auto">
          <a:xfrm>
            <a:off x="1431551" y="1616324"/>
            <a:ext cx="9328898" cy="3539430"/>
          </a:xfrm>
          <a:prstGeom prst="rect">
            <a:avLst/>
          </a:prstGeom>
          <a:noFill/>
          <a:ln>
            <a:noFill/>
          </a:ln>
        </p:spPr>
        <p:txBody>
          <a:bodyPr wrap="square">
            <a:spAutoFit/>
          </a:bodyPr>
          <a:lstStyle>
            <a:lvl1pPr>
              <a:defRPr>
                <a:solidFill>
                  <a:schemeClr val="tx1"/>
                </a:solidFill>
                <a:latin typeface="Arial" panose="020B0604020202020204" pitchFamily="34" charset="0"/>
                <a:ea typeface="ヒラギノ角ゴ ProN W3" panose="020B0300000000000000" pitchFamily="34" charset="-128"/>
              </a:defRPr>
            </a:lvl1pPr>
            <a:lvl2pPr marL="742950" indent="-285750">
              <a:defRPr>
                <a:solidFill>
                  <a:schemeClr val="tx1"/>
                </a:solidFill>
                <a:latin typeface="Arial" panose="020B0604020202020204" pitchFamily="34" charset="0"/>
                <a:ea typeface="ヒラギノ角ゴ ProN W3" panose="020B0300000000000000" pitchFamily="34" charset="-128"/>
              </a:defRPr>
            </a:lvl2pPr>
            <a:lvl3pPr marL="1143000" indent="-228600">
              <a:defRPr>
                <a:solidFill>
                  <a:schemeClr val="tx1"/>
                </a:solidFill>
                <a:latin typeface="Arial" panose="020B0604020202020204" pitchFamily="34" charset="0"/>
                <a:ea typeface="ヒラギノ角ゴ ProN W3" panose="020B0300000000000000" pitchFamily="34" charset="-128"/>
              </a:defRPr>
            </a:lvl3pPr>
            <a:lvl4pPr marL="1600200" indent="-228600">
              <a:defRPr>
                <a:solidFill>
                  <a:schemeClr val="tx1"/>
                </a:solidFill>
                <a:latin typeface="Arial" panose="020B0604020202020204" pitchFamily="34" charset="0"/>
                <a:ea typeface="ヒラギノ角ゴ ProN W3" panose="020B0300000000000000" pitchFamily="34" charset="-128"/>
              </a:defRPr>
            </a:lvl4pPr>
            <a:lvl5pPr marL="2057400" indent="-228600">
              <a:defRPr>
                <a:solidFill>
                  <a:schemeClr val="tx1"/>
                </a:solidFill>
                <a:latin typeface="Arial" panose="020B0604020202020204" pitchFamily="34" charset="0"/>
                <a:ea typeface="ヒラギノ角ゴ ProN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9pPr>
          </a:lstStyle>
          <a:p>
            <a:pPr marL="0" indent="0" algn="ctr">
              <a:buFont typeface="Arial" panose="020B0604020202020204" pitchFamily="34" charset="0"/>
              <a:buNone/>
            </a:pPr>
            <a:r>
              <a:rPr lang="es-CO" sz="3200" b="1" dirty="0">
                <a:solidFill>
                  <a:schemeClr val="accent1">
                    <a:lumMod val="75000"/>
                  </a:schemeClr>
                </a:solidFill>
                <a:latin typeface="Century Gothic" panose="020B0502020202020204" pitchFamily="34" charset="0"/>
              </a:rPr>
              <a:t>ACUERDO 010 DE 2021 “POR MEDIO DEL CUAL SE CREA, ADOPTA, ESTABLECE Y ORGANIZA EL CONSEJO AMBIENTAL MUNICIPAL (CAM) Y EL SISTEMA DE GESTIÓN AMBIENTAL MUNICIPAL (SIGAM) EN EL MUNICIPIO DE FUNZA CUNDINAMARCA Y SE DICTAN OTRAS DISPOSICIONES”</a:t>
            </a:r>
          </a:p>
        </p:txBody>
      </p:sp>
    </p:spTree>
    <p:extLst>
      <p:ext uri="{BB962C8B-B14F-4D97-AF65-F5344CB8AC3E}">
        <p14:creationId xmlns:p14="http://schemas.microsoft.com/office/powerpoint/2010/main" val="278828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AE4D64-36CC-8A47-BF48-924AC5C24E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0505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4741" y="1788775"/>
            <a:ext cx="10515600" cy="3280450"/>
          </a:xfrm>
        </p:spPr>
        <p:txBody>
          <a:bodyPr>
            <a:normAutofit/>
          </a:bodyPr>
          <a:lstStyle/>
          <a:p>
            <a:pPr marL="514350" indent="-514350" algn="just">
              <a:buFont typeface="+mj-lt"/>
              <a:buAutoNum type="arabicPeriod"/>
            </a:pPr>
            <a:r>
              <a:rPr lang="es-ES" b="0" i="0" dirty="0">
                <a:effectLst/>
                <a:latin typeface="Century Gothic" panose="020B0502020202020204" pitchFamily="34" charset="0"/>
              </a:rPr>
              <a:t>Verificación de quórum </a:t>
            </a:r>
          </a:p>
          <a:p>
            <a:pPr marL="514350" indent="-514350" algn="just">
              <a:buFont typeface="+mj-lt"/>
              <a:buAutoNum type="arabicPeriod"/>
            </a:pPr>
            <a:r>
              <a:rPr lang="es-ES" b="0" i="0" dirty="0">
                <a:effectLst/>
                <a:latin typeface="Century Gothic" panose="020B0502020202020204" pitchFamily="34" charset="0"/>
              </a:rPr>
              <a:t>Propuesta actualización Acuerdo 010 de 2021</a:t>
            </a:r>
          </a:p>
          <a:p>
            <a:pPr marL="514350" indent="-514350" algn="just">
              <a:buFont typeface="+mj-lt"/>
              <a:buAutoNum type="arabicPeriod"/>
            </a:pPr>
            <a:r>
              <a:rPr lang="es-ES" b="0" i="0" dirty="0">
                <a:effectLst/>
                <a:latin typeface="Century Gothic" panose="020B0502020202020204" pitchFamily="34" charset="0"/>
              </a:rPr>
              <a:t>So</a:t>
            </a:r>
            <a:r>
              <a:rPr lang="es-MX" b="0" i="0" dirty="0" err="1">
                <a:solidFill>
                  <a:srgbClr val="222222"/>
                </a:solidFill>
                <a:effectLst/>
                <a:latin typeface="Century Gothic" panose="020B0502020202020204" pitchFamily="34" charset="0"/>
              </a:rPr>
              <a:t>cialización</a:t>
            </a:r>
            <a:r>
              <a:rPr lang="es-MX" b="0" i="0" dirty="0">
                <a:solidFill>
                  <a:srgbClr val="222222"/>
                </a:solidFill>
                <a:effectLst/>
                <a:latin typeface="Century Gothic" panose="020B0502020202020204" pitchFamily="34" charset="0"/>
              </a:rPr>
              <a:t> resultados de consultoría – pago por servicios ambientales</a:t>
            </a:r>
            <a:endParaRPr lang="es-ES" b="0" i="0" dirty="0">
              <a:effectLst/>
              <a:latin typeface="Century Gothic" panose="020B0502020202020204" pitchFamily="34" charset="0"/>
            </a:endParaRPr>
          </a:p>
          <a:p>
            <a:pPr marL="514350" indent="-514350" algn="just">
              <a:buFont typeface="+mj-lt"/>
              <a:buAutoNum type="arabicPeriod"/>
            </a:pPr>
            <a:r>
              <a:rPr lang="es-ES" b="0" i="0" dirty="0">
                <a:effectLst/>
                <a:latin typeface="Century Gothic" panose="020B0502020202020204" pitchFamily="34" charset="0"/>
              </a:rPr>
              <a:t>Proposiciones y varios</a:t>
            </a:r>
          </a:p>
        </p:txBody>
      </p:sp>
      <p:sp>
        <p:nvSpPr>
          <p:cNvPr id="7" name="CuadroTexto 2">
            <a:extLst>
              <a:ext uri="{FF2B5EF4-FFF2-40B4-BE49-F238E27FC236}">
                <a16:creationId xmlns:a16="http://schemas.microsoft.com/office/drawing/2014/main" id="{EE3D44DE-29DE-4947-B5D3-B9C932CC4403}"/>
              </a:ext>
            </a:extLst>
          </p:cNvPr>
          <p:cNvSpPr txBox="1">
            <a:spLocks noChangeArrowheads="1"/>
          </p:cNvSpPr>
          <p:nvPr/>
        </p:nvSpPr>
        <p:spPr bwMode="auto">
          <a:xfrm>
            <a:off x="1592033" y="502809"/>
            <a:ext cx="8618096" cy="492443"/>
          </a:xfrm>
          <a:prstGeom prst="rect">
            <a:avLst/>
          </a:prstGeom>
          <a:noFill/>
          <a:ln>
            <a:noFill/>
          </a:ln>
        </p:spPr>
        <p:txBody>
          <a:bodyPr wrap="square">
            <a:spAutoFit/>
          </a:bodyPr>
          <a:lstStyle>
            <a:lvl1pPr>
              <a:defRPr>
                <a:solidFill>
                  <a:schemeClr val="tx1"/>
                </a:solidFill>
                <a:latin typeface="Arial" panose="020B0604020202020204" pitchFamily="34" charset="0"/>
                <a:ea typeface="ヒラギノ角ゴ ProN W3" panose="020B0300000000000000" pitchFamily="34" charset="-128"/>
              </a:defRPr>
            </a:lvl1pPr>
            <a:lvl2pPr marL="742950" indent="-285750">
              <a:defRPr>
                <a:solidFill>
                  <a:schemeClr val="tx1"/>
                </a:solidFill>
                <a:latin typeface="Arial" panose="020B0604020202020204" pitchFamily="34" charset="0"/>
                <a:ea typeface="ヒラギノ角ゴ ProN W3" panose="020B0300000000000000" pitchFamily="34" charset="-128"/>
              </a:defRPr>
            </a:lvl2pPr>
            <a:lvl3pPr marL="1143000" indent="-228600">
              <a:defRPr>
                <a:solidFill>
                  <a:schemeClr val="tx1"/>
                </a:solidFill>
                <a:latin typeface="Arial" panose="020B0604020202020204" pitchFamily="34" charset="0"/>
                <a:ea typeface="ヒラギノ角ゴ ProN W3" panose="020B0300000000000000" pitchFamily="34" charset="-128"/>
              </a:defRPr>
            </a:lvl3pPr>
            <a:lvl4pPr marL="1600200" indent="-228600">
              <a:defRPr>
                <a:solidFill>
                  <a:schemeClr val="tx1"/>
                </a:solidFill>
                <a:latin typeface="Arial" panose="020B0604020202020204" pitchFamily="34" charset="0"/>
                <a:ea typeface="ヒラギノ角ゴ ProN W3" panose="020B0300000000000000" pitchFamily="34" charset="-128"/>
              </a:defRPr>
            </a:lvl4pPr>
            <a:lvl5pPr marL="2057400" indent="-228600">
              <a:defRPr>
                <a:solidFill>
                  <a:schemeClr val="tx1"/>
                </a:solidFill>
                <a:latin typeface="Arial" panose="020B0604020202020204" pitchFamily="34" charset="0"/>
                <a:ea typeface="ヒラギノ角ゴ ProN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9pPr>
          </a:lstStyle>
          <a:p>
            <a:pPr algn="ctr">
              <a:defRPr/>
            </a:pPr>
            <a:r>
              <a:rPr lang="es-CO" altLang="es-ES_tradnl" sz="2600" b="1" dirty="0">
                <a:solidFill>
                  <a:schemeClr val="accent5">
                    <a:lumMod val="50000"/>
                  </a:schemeClr>
                </a:solidFill>
                <a:latin typeface="Century Gothic" panose="020B0502020202020204" pitchFamily="34" charset="0"/>
              </a:rPr>
              <a:t>ORDEN DEL DÍA</a:t>
            </a:r>
            <a:endParaRPr lang="es-ES_tradnl" altLang="es-ES_tradnl" sz="26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46738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2">
            <a:extLst>
              <a:ext uri="{FF2B5EF4-FFF2-40B4-BE49-F238E27FC236}">
                <a16:creationId xmlns:a16="http://schemas.microsoft.com/office/drawing/2014/main" id="{090D1E94-F4B0-4916-8D0E-2327CBB1FCF7}"/>
              </a:ext>
            </a:extLst>
          </p:cNvPr>
          <p:cNvSpPr txBox="1">
            <a:spLocks noChangeArrowheads="1"/>
          </p:cNvSpPr>
          <p:nvPr/>
        </p:nvSpPr>
        <p:spPr bwMode="auto">
          <a:xfrm>
            <a:off x="1618926" y="484879"/>
            <a:ext cx="8618096" cy="492443"/>
          </a:xfrm>
          <a:prstGeom prst="rect">
            <a:avLst/>
          </a:prstGeom>
          <a:noFill/>
          <a:ln>
            <a:noFill/>
          </a:ln>
        </p:spPr>
        <p:txBody>
          <a:bodyPr wrap="square">
            <a:spAutoFit/>
          </a:bodyPr>
          <a:lstStyle>
            <a:lvl1pPr>
              <a:defRPr>
                <a:solidFill>
                  <a:schemeClr val="tx1"/>
                </a:solidFill>
                <a:latin typeface="Arial" panose="020B0604020202020204" pitchFamily="34" charset="0"/>
                <a:ea typeface="ヒラギノ角ゴ ProN W3" panose="020B0300000000000000" pitchFamily="34" charset="-128"/>
              </a:defRPr>
            </a:lvl1pPr>
            <a:lvl2pPr marL="742950" indent="-285750">
              <a:defRPr>
                <a:solidFill>
                  <a:schemeClr val="tx1"/>
                </a:solidFill>
                <a:latin typeface="Arial" panose="020B0604020202020204" pitchFamily="34" charset="0"/>
                <a:ea typeface="ヒラギノ角ゴ ProN W3" panose="020B0300000000000000" pitchFamily="34" charset="-128"/>
              </a:defRPr>
            </a:lvl2pPr>
            <a:lvl3pPr marL="1143000" indent="-228600">
              <a:defRPr>
                <a:solidFill>
                  <a:schemeClr val="tx1"/>
                </a:solidFill>
                <a:latin typeface="Arial" panose="020B0604020202020204" pitchFamily="34" charset="0"/>
                <a:ea typeface="ヒラギノ角ゴ ProN W3" panose="020B0300000000000000" pitchFamily="34" charset="-128"/>
              </a:defRPr>
            </a:lvl3pPr>
            <a:lvl4pPr marL="1600200" indent="-228600">
              <a:defRPr>
                <a:solidFill>
                  <a:schemeClr val="tx1"/>
                </a:solidFill>
                <a:latin typeface="Arial" panose="020B0604020202020204" pitchFamily="34" charset="0"/>
                <a:ea typeface="ヒラギノ角ゴ ProN W3" panose="020B0300000000000000" pitchFamily="34" charset="-128"/>
              </a:defRPr>
            </a:lvl4pPr>
            <a:lvl5pPr marL="2057400" indent="-228600">
              <a:defRPr>
                <a:solidFill>
                  <a:schemeClr val="tx1"/>
                </a:solidFill>
                <a:latin typeface="Arial" panose="020B0604020202020204" pitchFamily="34" charset="0"/>
                <a:ea typeface="ヒラギノ角ゴ ProN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9pPr>
          </a:lstStyle>
          <a:p>
            <a:pPr algn="ctr">
              <a:defRPr/>
            </a:pPr>
            <a:r>
              <a:rPr lang="es-CO" altLang="es-ES_tradnl" sz="2600" b="1" dirty="0">
                <a:solidFill>
                  <a:schemeClr val="accent5">
                    <a:lumMod val="50000"/>
                  </a:schemeClr>
                </a:solidFill>
                <a:latin typeface="Century Gothic" panose="020B0502020202020204" pitchFamily="34" charset="0"/>
              </a:rPr>
              <a:t>1. LLAMADO A LISTA Y VERIFICACION DEL QUORUM</a:t>
            </a:r>
            <a:endParaRPr lang="es-ES_tradnl" altLang="es-ES_tradnl" sz="2600" b="1" dirty="0">
              <a:solidFill>
                <a:schemeClr val="accent5">
                  <a:lumMod val="50000"/>
                </a:schemeClr>
              </a:solidFill>
              <a:latin typeface="Century Gothic" panose="020B0502020202020204" pitchFamily="34" charset="0"/>
            </a:endParaRPr>
          </a:p>
        </p:txBody>
      </p:sp>
      <p:sp>
        <p:nvSpPr>
          <p:cNvPr id="2" name="CuadroTexto 1"/>
          <p:cNvSpPr txBox="1"/>
          <p:nvPr/>
        </p:nvSpPr>
        <p:spPr>
          <a:xfrm>
            <a:off x="1721225" y="1174477"/>
            <a:ext cx="7663208" cy="5293757"/>
          </a:xfrm>
          <a:prstGeom prst="rect">
            <a:avLst/>
          </a:prstGeom>
          <a:noFill/>
        </p:spPr>
        <p:txBody>
          <a:bodyPr wrap="square" rtlCol="0">
            <a:spAutoFit/>
          </a:bodyPr>
          <a:lstStyle/>
          <a:p>
            <a:pPr marL="457200" indent="-457200">
              <a:buFont typeface="+mj-lt"/>
              <a:buAutoNum type="arabicPeriod"/>
            </a:pPr>
            <a:r>
              <a:rPr lang="es-CO" sz="2600" dirty="0"/>
              <a:t>Alcalde Municipal o su delegado</a:t>
            </a:r>
          </a:p>
          <a:p>
            <a:pPr marL="457200" indent="-457200">
              <a:buFont typeface="+mj-lt"/>
              <a:buAutoNum type="arabicPeriod"/>
            </a:pPr>
            <a:r>
              <a:rPr lang="es-CO" sz="2600" dirty="0"/>
              <a:t>Secretario de Ambiente y Bienestar Animal</a:t>
            </a:r>
          </a:p>
          <a:p>
            <a:pPr marL="457200" indent="-457200">
              <a:buFont typeface="+mj-lt"/>
              <a:buAutoNum type="arabicPeriod"/>
            </a:pPr>
            <a:r>
              <a:rPr lang="es-CO" sz="2600" dirty="0"/>
              <a:t>Secretario de Gobierno o su delegado</a:t>
            </a:r>
          </a:p>
          <a:p>
            <a:pPr marL="457200" indent="-457200">
              <a:buFont typeface="+mj-lt"/>
              <a:buAutoNum type="arabicPeriod"/>
            </a:pPr>
            <a:r>
              <a:rPr lang="es-CO" sz="2600" dirty="0"/>
              <a:t>Secretario de Planeación y Ordenamiento</a:t>
            </a:r>
          </a:p>
          <a:p>
            <a:pPr marL="457200" indent="-457200">
              <a:buFont typeface="+mj-lt"/>
              <a:buAutoNum type="arabicPeriod"/>
            </a:pPr>
            <a:r>
              <a:rPr lang="es-CO" sz="2600" dirty="0"/>
              <a:t>Secretaria de Salud</a:t>
            </a:r>
          </a:p>
          <a:p>
            <a:pPr marL="457200" indent="-457200">
              <a:buFont typeface="+mj-lt"/>
              <a:buAutoNum type="arabicPeriod"/>
            </a:pPr>
            <a:r>
              <a:rPr lang="es-CO" sz="2600" dirty="0"/>
              <a:t>Secretario de Infraestructura </a:t>
            </a:r>
          </a:p>
          <a:p>
            <a:pPr marL="457200" indent="-457200">
              <a:buFont typeface="+mj-lt"/>
              <a:buAutoNum type="arabicPeriod"/>
            </a:pPr>
            <a:r>
              <a:rPr lang="es-CO" sz="2600" dirty="0"/>
              <a:t>Secretario de Movilidad </a:t>
            </a:r>
          </a:p>
          <a:p>
            <a:pPr marL="457200" indent="-457200">
              <a:buFont typeface="+mj-lt"/>
              <a:buAutoNum type="arabicPeriod"/>
            </a:pPr>
            <a:r>
              <a:rPr lang="es-CO" sz="2600" dirty="0"/>
              <a:t>Secretaria de Educación </a:t>
            </a:r>
          </a:p>
          <a:p>
            <a:pPr marL="457200" indent="-457200">
              <a:buFont typeface="+mj-lt"/>
              <a:buAutoNum type="arabicPeriod"/>
            </a:pPr>
            <a:r>
              <a:rPr lang="es-CO" sz="2600" dirty="0"/>
              <a:t>Secretario de Desarrollo Social</a:t>
            </a:r>
          </a:p>
          <a:p>
            <a:pPr marL="457200" indent="-457200">
              <a:buFont typeface="+mj-lt"/>
              <a:buAutoNum type="arabicPeriod"/>
            </a:pPr>
            <a:r>
              <a:rPr lang="es-CO" sz="2600" dirty="0"/>
              <a:t>Empresa Municipal de Acueducto, Alcantarillado y Aseo – EMAAF </a:t>
            </a:r>
          </a:p>
          <a:p>
            <a:pPr marL="457200" indent="-457200">
              <a:buFont typeface="+mj-lt"/>
              <a:buAutoNum type="arabicPeriod"/>
            </a:pPr>
            <a:r>
              <a:rPr lang="es-CO" sz="2600" dirty="0"/>
              <a:t>El Director Centro Cultural Bacatá o su delegado</a:t>
            </a:r>
          </a:p>
          <a:p>
            <a:pPr marL="457200" indent="-457200">
              <a:buFont typeface="+mj-lt"/>
              <a:buAutoNum type="arabicPeriod"/>
            </a:pPr>
            <a:r>
              <a:rPr lang="es-CO" sz="2600" dirty="0"/>
              <a:t>Un delegado de la Corporación Concejo Municipal</a:t>
            </a:r>
          </a:p>
        </p:txBody>
      </p:sp>
    </p:spTree>
    <p:extLst>
      <p:ext uri="{BB962C8B-B14F-4D97-AF65-F5344CB8AC3E}">
        <p14:creationId xmlns:p14="http://schemas.microsoft.com/office/powerpoint/2010/main" val="270603185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a:extLst>
              <a:ext uri="{FF2B5EF4-FFF2-40B4-BE49-F238E27FC236}">
                <a16:creationId xmlns:a16="http://schemas.microsoft.com/office/drawing/2014/main" id="{26CB92E5-070C-43FE-9CFD-F37E0B658383}"/>
              </a:ext>
            </a:extLst>
          </p:cNvPr>
          <p:cNvSpPr txBox="1">
            <a:spLocks noChangeArrowheads="1"/>
          </p:cNvSpPr>
          <p:nvPr/>
        </p:nvSpPr>
        <p:spPr bwMode="auto">
          <a:xfrm>
            <a:off x="1896831" y="488014"/>
            <a:ext cx="8914603" cy="492443"/>
          </a:xfrm>
          <a:prstGeom prst="rect">
            <a:avLst/>
          </a:prstGeom>
          <a:noFill/>
          <a:ln>
            <a:noFill/>
          </a:ln>
        </p:spPr>
        <p:txBody>
          <a:bodyPr wrap="square">
            <a:spAutoFit/>
          </a:bodyPr>
          <a:lstStyle>
            <a:lvl1pPr>
              <a:defRPr>
                <a:solidFill>
                  <a:schemeClr val="tx1"/>
                </a:solidFill>
                <a:latin typeface="Arial" panose="020B0604020202020204" pitchFamily="34" charset="0"/>
                <a:ea typeface="ヒラギノ角ゴ ProN W3" panose="020B0300000000000000" pitchFamily="34" charset="-128"/>
              </a:defRPr>
            </a:lvl1pPr>
            <a:lvl2pPr marL="742950" indent="-285750">
              <a:defRPr>
                <a:solidFill>
                  <a:schemeClr val="tx1"/>
                </a:solidFill>
                <a:latin typeface="Arial" panose="020B0604020202020204" pitchFamily="34" charset="0"/>
                <a:ea typeface="ヒラギノ角ゴ ProN W3" panose="020B0300000000000000" pitchFamily="34" charset="-128"/>
              </a:defRPr>
            </a:lvl2pPr>
            <a:lvl3pPr marL="1143000" indent="-228600">
              <a:defRPr>
                <a:solidFill>
                  <a:schemeClr val="tx1"/>
                </a:solidFill>
                <a:latin typeface="Arial" panose="020B0604020202020204" pitchFamily="34" charset="0"/>
                <a:ea typeface="ヒラギノ角ゴ ProN W3" panose="020B0300000000000000" pitchFamily="34" charset="-128"/>
              </a:defRPr>
            </a:lvl3pPr>
            <a:lvl4pPr marL="1600200" indent="-228600">
              <a:defRPr>
                <a:solidFill>
                  <a:schemeClr val="tx1"/>
                </a:solidFill>
                <a:latin typeface="Arial" panose="020B0604020202020204" pitchFamily="34" charset="0"/>
                <a:ea typeface="ヒラギノ角ゴ ProN W3" panose="020B0300000000000000" pitchFamily="34" charset="-128"/>
              </a:defRPr>
            </a:lvl4pPr>
            <a:lvl5pPr marL="2057400" indent="-228600">
              <a:defRPr>
                <a:solidFill>
                  <a:schemeClr val="tx1"/>
                </a:solidFill>
                <a:latin typeface="Arial" panose="020B0604020202020204" pitchFamily="34" charset="0"/>
                <a:ea typeface="ヒラギノ角ゴ ProN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panose="020B0300000000000000" pitchFamily="34" charset="-128"/>
              </a:defRPr>
            </a:lvl9pPr>
          </a:lstStyle>
          <a:p>
            <a:pPr algn="ctr">
              <a:defRPr/>
            </a:pPr>
            <a:r>
              <a:rPr lang="es-CO" altLang="es-ES_tradnl" sz="2600" b="1" dirty="0">
                <a:solidFill>
                  <a:schemeClr val="accent5">
                    <a:lumMod val="50000"/>
                  </a:schemeClr>
                </a:solidFill>
                <a:latin typeface="Century Gothic" panose="020B0502020202020204" pitchFamily="34" charset="0"/>
              </a:rPr>
              <a:t>2. PROPUESTA ACTUALIZACIÓN ACUERDO 010 DE 2011</a:t>
            </a:r>
            <a:endParaRPr lang="es-ES_tradnl" altLang="es-ES_tradnl" sz="2600" b="1" dirty="0">
              <a:solidFill>
                <a:schemeClr val="accent5">
                  <a:lumMod val="50000"/>
                </a:schemeClr>
              </a:solidFill>
              <a:latin typeface="Century Gothic" panose="020B0502020202020204" pitchFamily="34" charset="0"/>
            </a:endParaRPr>
          </a:p>
        </p:txBody>
      </p:sp>
      <p:sp>
        <p:nvSpPr>
          <p:cNvPr id="7" name="Marcador de contenido 2">
            <a:extLst>
              <a:ext uri="{FF2B5EF4-FFF2-40B4-BE49-F238E27FC236}">
                <a16:creationId xmlns:a16="http://schemas.microsoft.com/office/drawing/2014/main" id="{0E7C4347-4C50-4381-908E-0ED447F4A760}"/>
              </a:ext>
            </a:extLst>
          </p:cNvPr>
          <p:cNvSpPr>
            <a:spLocks noGrp="1"/>
          </p:cNvSpPr>
          <p:nvPr>
            <p:ph idx="1"/>
          </p:nvPr>
        </p:nvSpPr>
        <p:spPr>
          <a:xfrm>
            <a:off x="1178858" y="1380566"/>
            <a:ext cx="9847729" cy="4823572"/>
          </a:xfrm>
        </p:spPr>
        <p:txBody>
          <a:bodyPr>
            <a:normAutofit fontScale="77500" lnSpcReduction="20000"/>
          </a:bodyPr>
          <a:lstStyle/>
          <a:p>
            <a:pPr marL="0" indent="0">
              <a:buNone/>
            </a:pPr>
            <a:r>
              <a:rPr lang="es-MX" b="1" dirty="0"/>
              <a:t>Conformación del SIGAM (Funciones):</a:t>
            </a: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Despacho del Alcalde.</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Secretaría de Ambiente y Bienestar Animal o quien haga sus veces.</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Secretaría de Gobierno o quien haga sus veces. </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Secretaría de Seguridad, Convivencia y Orden Público o quien haga sus veces.</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Secretaría de Planeación y Ordenamiento Territorial o quien haga sus veces.</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Secretaría de Salud o quien haga sus veces. </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Secretaría de Educación o quien haga sus veces. </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Secretaria de Movilidad o quien haga sus veces.</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Secretaria de Infraestructura o quien haga sus veces.</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Secretaria de Desarrollo Económico y Competitividad o quien haga sus veces. </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Secretaria de Hacienda o quien haga sus veces</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Gerencia del Buen Gobierno o quien haga sus veces.</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Centro Cultural Bacatá o quien haga sus veces.</a:t>
            </a:r>
            <a:endParaRPr lang="es-CO" sz="18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mj-lt"/>
              <a:buAutoNum type="arabicPeriod"/>
            </a:pPr>
            <a:r>
              <a:rPr lang="es-CO" sz="1800" dirty="0">
                <a:effectLst/>
                <a:latin typeface="Century Gothic" panose="020B0502020202020204" pitchFamily="34" charset="0"/>
                <a:ea typeface="Times New Roman" panose="02020603050405020304" pitchFamily="18" charset="0"/>
                <a:cs typeface="Arial" panose="020B0604020202020204" pitchFamily="34" charset="0"/>
              </a:rPr>
              <a:t>Empresa Municipal de Acueducto, Alcantarillado y Aseo de Funza EMAAF o quien haga sus veces</a:t>
            </a:r>
            <a:r>
              <a:rPr lang="es-CO" sz="1800" b="1" dirty="0">
                <a:effectLst/>
                <a:latin typeface="Century Gothic" panose="020B0502020202020204" pitchFamily="34" charset="0"/>
                <a:ea typeface="Times New Roman" panose="02020603050405020304" pitchFamily="18" charset="0"/>
                <a:cs typeface="Arial" panose="020B0604020202020204" pitchFamily="34" charset="0"/>
              </a:rPr>
              <a:t>.</a:t>
            </a:r>
            <a:endParaRPr lang="es-CO" sz="1800" b="1" dirty="0">
              <a:effectLst/>
              <a:latin typeface="Times New Roman" panose="02020603050405020304" pitchFamily="18" charset="0"/>
              <a:ea typeface="Times New Roman" panose="02020603050405020304" pitchFamily="18" charset="0"/>
            </a:endParaRPr>
          </a:p>
          <a:p>
            <a:pPr marL="0" indent="0">
              <a:buNone/>
            </a:pPr>
            <a:endParaRPr lang="es-MX" b="1" dirty="0"/>
          </a:p>
        </p:txBody>
      </p:sp>
    </p:spTree>
    <p:extLst>
      <p:ext uri="{BB962C8B-B14F-4D97-AF65-F5344CB8AC3E}">
        <p14:creationId xmlns:p14="http://schemas.microsoft.com/office/powerpoint/2010/main" val="150219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0E7C4347-4C50-4381-908E-0ED447F4A760}"/>
              </a:ext>
            </a:extLst>
          </p:cNvPr>
          <p:cNvSpPr>
            <a:spLocks noGrp="1"/>
          </p:cNvSpPr>
          <p:nvPr>
            <p:ph idx="1"/>
          </p:nvPr>
        </p:nvSpPr>
        <p:spPr>
          <a:xfrm>
            <a:off x="1172135" y="1017214"/>
            <a:ext cx="9847729" cy="4823572"/>
          </a:xfrm>
        </p:spPr>
        <p:txBody>
          <a:bodyPr>
            <a:normAutofit/>
          </a:bodyPr>
          <a:lstStyle/>
          <a:p>
            <a:pPr marL="0" indent="0">
              <a:buNone/>
            </a:pPr>
            <a:r>
              <a:rPr lang="es-MX" b="1" dirty="0"/>
              <a:t>Conformación del CAM:</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Alcalde Municipal o su delegado quien lo presidirá,</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Ambiente y Bienestar Animal o su delegado</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Planeación y Ordenamiento Territorial o su delegado</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Salud o su delegado</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Movilidad o su delegado</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Gobierno o su delegado </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Seguridad, Convivencia y Orden Público o su delegado </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Educación o su delegado </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Desarrollo Económico y competitividad o su delegado </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Infraestructura o su delegado </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Secretario (a) de Hacienda o su delegado </a:t>
            </a:r>
          </a:p>
          <a:p>
            <a:pPr marL="342900" lvl="0" indent="-342900" algn="just">
              <a:lnSpc>
                <a:spcPct val="107000"/>
              </a:lnSpc>
              <a:buFont typeface="+mj-lt"/>
              <a:buAutoNum type="arabicPeriod"/>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(la) Gerente de Buen Gobierno</a:t>
            </a:r>
          </a:p>
          <a:p>
            <a:pPr marL="342900" lvl="0" indent="-342900" algn="just">
              <a:lnSpc>
                <a:spcPct val="107000"/>
              </a:lnSpc>
              <a:buFont typeface="+mj-lt"/>
              <a:buAutoNum type="arabicPeriod"/>
            </a:pPr>
            <a:endParaRPr lang="es-MX" sz="1400" b="1" dirty="0">
              <a:effectLst/>
              <a:latin typeface="Century Gothic" panose="020B0502020202020204" pitchFamily="34" charset="0"/>
              <a:ea typeface="Times New Roman" panose="02020603050405020304" pitchFamily="18" charset="0"/>
              <a:cs typeface="Arial" panose="020B0604020202020204" pitchFamily="34" charset="0"/>
            </a:endParaRPr>
          </a:p>
          <a:p>
            <a:pPr marL="0" indent="0">
              <a:buNone/>
            </a:pPr>
            <a:endParaRPr lang="es-MX" b="1" dirty="0"/>
          </a:p>
        </p:txBody>
      </p:sp>
    </p:spTree>
    <p:extLst>
      <p:ext uri="{BB962C8B-B14F-4D97-AF65-F5344CB8AC3E}">
        <p14:creationId xmlns:p14="http://schemas.microsoft.com/office/powerpoint/2010/main" val="402362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0E7C4347-4C50-4381-908E-0ED447F4A760}"/>
              </a:ext>
            </a:extLst>
          </p:cNvPr>
          <p:cNvSpPr>
            <a:spLocks noGrp="1"/>
          </p:cNvSpPr>
          <p:nvPr>
            <p:ph idx="1"/>
          </p:nvPr>
        </p:nvSpPr>
        <p:spPr>
          <a:xfrm>
            <a:off x="1178858" y="1380566"/>
            <a:ext cx="9847729" cy="4823572"/>
          </a:xfrm>
        </p:spPr>
        <p:txBody>
          <a:bodyPr>
            <a:normAutofit/>
          </a:bodyPr>
          <a:lstStyle/>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Director (a) del Centro cultural Bacatá o su delegado</a:t>
            </a:r>
          </a:p>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(la) Gerente de la Empresa de Acueducto y Alcantarillado</a:t>
            </a:r>
          </a:p>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Un (a) representante de las ONG.</a:t>
            </a:r>
          </a:p>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Un (a) representante de las Juntas de Acción Comunal.</a:t>
            </a:r>
          </a:p>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Un (a) representante de las entidades de educación ambiental.</a:t>
            </a:r>
          </a:p>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Un (a) representante del CMDR consejo municipal de desarrollo rural.</a:t>
            </a:r>
          </a:p>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Un (a) representante de la plataforma de juventudes o concejo municipal de juventudes.</a:t>
            </a:r>
          </a:p>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El coordinador (a) del CMGRD consejo municipal para la gestión del riesgo de desastres.</a:t>
            </a:r>
          </a:p>
          <a:p>
            <a:pPr marL="342900" lvl="0" indent="-342900" algn="just">
              <a:lnSpc>
                <a:spcPct val="107000"/>
              </a:lnSpc>
              <a:buFont typeface="+mj-lt"/>
              <a:buAutoNum type="arabicPeriod" startAt="13"/>
            </a:pPr>
            <a:r>
              <a:rPr lang="es-MX" sz="1400" dirty="0">
                <a:effectLst/>
                <a:latin typeface="Century Gothic" panose="020B0502020202020204" pitchFamily="34" charset="0"/>
                <a:ea typeface="Times New Roman" panose="02020603050405020304" pitchFamily="18" charset="0"/>
                <a:cs typeface="Arial" panose="020B0604020202020204" pitchFamily="34" charset="0"/>
              </a:rPr>
              <a:t>Un delegado (a) de La Corporación Concejo Municipal.</a:t>
            </a:r>
          </a:p>
          <a:p>
            <a:pPr marL="342900" lvl="0" indent="-342900" algn="just">
              <a:lnSpc>
                <a:spcPct val="107000"/>
              </a:lnSpc>
              <a:buFont typeface="+mj-lt"/>
              <a:buAutoNum type="arabicPeriod" startAt="13"/>
            </a:pPr>
            <a:endParaRPr lang="es-MX" sz="1400" dirty="0">
              <a:latin typeface="Century Gothic" panose="020B0502020202020204" pitchFamily="34" charset="0"/>
              <a:ea typeface="Times New Roman" panose="02020603050405020304" pitchFamily="18" charset="0"/>
              <a:cs typeface="Arial" panose="020B0604020202020204" pitchFamily="34" charset="0"/>
            </a:endParaRPr>
          </a:p>
          <a:p>
            <a:pPr marL="0" lvl="0" indent="0" algn="just">
              <a:lnSpc>
                <a:spcPct val="107000"/>
              </a:lnSpc>
              <a:buNone/>
            </a:pPr>
            <a:r>
              <a:rPr lang="es-MX" sz="1400" b="1" dirty="0">
                <a:effectLst/>
                <a:latin typeface="Century Gothic" panose="020B0502020202020204" pitchFamily="34" charset="0"/>
                <a:ea typeface="Times New Roman" panose="02020603050405020304" pitchFamily="18" charset="0"/>
                <a:cs typeface="Arial" panose="020B0604020202020204" pitchFamily="34" charset="0"/>
              </a:rPr>
              <a:t>Nota: </a:t>
            </a:r>
            <a:r>
              <a:rPr lang="es-MX" sz="1400" dirty="0">
                <a:effectLst/>
                <a:latin typeface="Century Gothic" panose="020B0502020202020204" pitchFamily="34" charset="0"/>
                <a:ea typeface="Times New Roman" panose="02020603050405020304" pitchFamily="18" charset="0"/>
                <a:cs typeface="Arial" panose="020B0604020202020204" pitchFamily="34" charset="0"/>
              </a:rPr>
              <a:t>Invitado permanente</a:t>
            </a:r>
            <a:r>
              <a:rPr lang="es-MX" sz="1400" dirty="0">
                <a:latin typeface="Century Gothic" panose="020B0502020202020204" pitchFamily="34" charset="0"/>
                <a:ea typeface="Times New Roman" panose="02020603050405020304" pitchFamily="18" charset="0"/>
                <a:cs typeface="Arial" panose="020B0604020202020204" pitchFamily="34" charset="0"/>
              </a:rPr>
              <a:t> Corporación Autónoma Regional de Cundinamarca - CAR</a:t>
            </a:r>
            <a:endParaRPr lang="es-MX" sz="1400" b="1" dirty="0">
              <a:effectLst/>
              <a:latin typeface="Century Gothic" panose="020B0502020202020204" pitchFamily="34" charset="0"/>
              <a:ea typeface="Times New Roman" panose="02020603050405020304" pitchFamily="18" charset="0"/>
              <a:cs typeface="Arial" panose="020B0604020202020204" pitchFamily="34" charset="0"/>
            </a:endParaRPr>
          </a:p>
          <a:p>
            <a:pPr marL="342900" lvl="0" indent="-342900" algn="just">
              <a:lnSpc>
                <a:spcPct val="107000"/>
              </a:lnSpc>
              <a:buFont typeface="+mj-lt"/>
              <a:buAutoNum type="arabicPeriod" startAt="13"/>
            </a:pPr>
            <a:endParaRPr lang="es-MX" sz="1400" b="1" dirty="0">
              <a:effectLst/>
              <a:latin typeface="Century Gothic" panose="020B0502020202020204" pitchFamily="34" charset="0"/>
              <a:ea typeface="Times New Roman" panose="02020603050405020304" pitchFamily="18" charset="0"/>
              <a:cs typeface="Arial" panose="020B0604020202020204" pitchFamily="34" charset="0"/>
            </a:endParaRPr>
          </a:p>
          <a:p>
            <a:pPr marL="0" indent="0">
              <a:buNone/>
            </a:pPr>
            <a:endParaRPr lang="es-MX" b="1" dirty="0"/>
          </a:p>
        </p:txBody>
      </p:sp>
    </p:spTree>
    <p:extLst>
      <p:ext uri="{BB962C8B-B14F-4D97-AF65-F5344CB8AC3E}">
        <p14:creationId xmlns:p14="http://schemas.microsoft.com/office/powerpoint/2010/main" val="98191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0E7C4347-4C50-4381-908E-0ED447F4A760}"/>
              </a:ext>
            </a:extLst>
          </p:cNvPr>
          <p:cNvSpPr>
            <a:spLocks noGrp="1"/>
          </p:cNvSpPr>
          <p:nvPr>
            <p:ph idx="1"/>
          </p:nvPr>
        </p:nvSpPr>
        <p:spPr>
          <a:xfrm>
            <a:off x="1703295" y="1120590"/>
            <a:ext cx="7682754" cy="4823572"/>
          </a:xfrm>
        </p:spPr>
        <p:txBody>
          <a:bodyPr>
            <a:normAutofit lnSpcReduction="10000"/>
          </a:bodyPr>
          <a:lstStyle/>
          <a:p>
            <a:pPr marL="0" lvl="0" indent="0" algn="just">
              <a:lnSpc>
                <a:spcPct val="107000"/>
              </a:lnSpc>
              <a:buNone/>
            </a:pPr>
            <a:r>
              <a:rPr lang="es-MX" sz="2000" b="1" dirty="0">
                <a:latin typeface="Century Gothic" panose="020B0502020202020204" pitchFamily="34" charset="0"/>
                <a:ea typeface="Times New Roman" panose="02020603050405020304" pitchFamily="18" charset="0"/>
                <a:cs typeface="Arial" panose="020B0604020202020204" pitchFamily="34" charset="0"/>
              </a:rPr>
              <a:t>SECRETARÍA TÉCNICA – </a:t>
            </a:r>
            <a:r>
              <a:rPr lang="es-MX" sz="2000" dirty="0">
                <a:latin typeface="Century Gothic" panose="020B0502020202020204" pitchFamily="34" charset="0"/>
                <a:ea typeface="Times New Roman" panose="02020603050405020304" pitchFamily="18" charset="0"/>
                <a:cs typeface="Arial" panose="020B0604020202020204" pitchFamily="34" charset="0"/>
              </a:rPr>
              <a:t>Secretaría de Ambiente y Bienestar Animal</a:t>
            </a:r>
          </a:p>
          <a:p>
            <a:pPr marL="0" lvl="0" indent="0" algn="just">
              <a:lnSpc>
                <a:spcPct val="107000"/>
              </a:lnSpc>
              <a:buNone/>
            </a:pPr>
            <a:endParaRPr lang="es-MX" sz="2000" b="1" dirty="0">
              <a:effectLst/>
              <a:latin typeface="Century Gothic" panose="020B0502020202020204" pitchFamily="34" charset="0"/>
              <a:ea typeface="Times New Roman" panose="02020603050405020304" pitchFamily="18" charset="0"/>
              <a:cs typeface="Arial" panose="020B0604020202020204" pitchFamily="34" charset="0"/>
            </a:endParaRPr>
          </a:p>
          <a:p>
            <a:pPr marL="0" lvl="0" indent="0" algn="just">
              <a:lnSpc>
                <a:spcPct val="107000"/>
              </a:lnSpc>
              <a:buNone/>
            </a:pPr>
            <a:r>
              <a:rPr lang="es-MX" sz="2000" b="1" dirty="0">
                <a:latin typeface="Century Gothic" panose="020B0502020202020204" pitchFamily="34" charset="0"/>
                <a:ea typeface="Times New Roman" panose="02020603050405020304" pitchFamily="18" charset="0"/>
                <a:cs typeface="Arial" panose="020B0604020202020204" pitchFamily="34" charset="0"/>
              </a:rPr>
              <a:t>SESIONES: </a:t>
            </a:r>
          </a:p>
          <a:p>
            <a:pPr marL="342900" lvl="0" indent="-342900" algn="just">
              <a:lnSpc>
                <a:spcPct val="107000"/>
              </a:lnSpc>
              <a:buAutoNum type="arabicPeriod"/>
            </a:pPr>
            <a:r>
              <a:rPr lang="es-MX" sz="2000" b="1" dirty="0">
                <a:latin typeface="Century Gothic" panose="020B0502020202020204" pitchFamily="34" charset="0"/>
                <a:ea typeface="Times New Roman" panose="02020603050405020304" pitchFamily="18" charset="0"/>
                <a:cs typeface="Arial" panose="020B0604020202020204" pitchFamily="34" charset="0"/>
              </a:rPr>
              <a:t>Ordinarias: </a:t>
            </a:r>
            <a:r>
              <a:rPr lang="es-MX" sz="2000" dirty="0">
                <a:latin typeface="Century Gothic" panose="020B0502020202020204" pitchFamily="34" charset="0"/>
                <a:ea typeface="Times New Roman" panose="02020603050405020304" pitchFamily="18" charset="0"/>
                <a:cs typeface="Arial" panose="020B0604020202020204" pitchFamily="34" charset="0"/>
              </a:rPr>
              <a:t>por lo menos una vez cada tres meses, previa citación realizada por la Secretaría Técnica</a:t>
            </a:r>
            <a:r>
              <a:rPr lang="es-MX" sz="2000" b="1" dirty="0">
                <a:latin typeface="Century Gothic" panose="020B0502020202020204" pitchFamily="34" charset="0"/>
                <a:ea typeface="Times New Roman" panose="02020603050405020304" pitchFamily="18" charset="0"/>
                <a:cs typeface="Arial" panose="020B0604020202020204" pitchFamily="34" charset="0"/>
              </a:rPr>
              <a:t>.</a:t>
            </a:r>
          </a:p>
          <a:p>
            <a:pPr marL="342900" lvl="0" indent="-342900" algn="just">
              <a:lnSpc>
                <a:spcPct val="107000"/>
              </a:lnSpc>
              <a:buAutoNum type="arabicPeriod"/>
            </a:pPr>
            <a:r>
              <a:rPr lang="es-MX" sz="2000" b="1" dirty="0">
                <a:effectLst/>
                <a:latin typeface="Century Gothic" panose="020B0502020202020204" pitchFamily="34" charset="0"/>
                <a:ea typeface="Times New Roman" panose="02020603050405020304" pitchFamily="18" charset="0"/>
                <a:cs typeface="Arial" panose="020B0604020202020204" pitchFamily="34" charset="0"/>
              </a:rPr>
              <a:t>Extraordinari</a:t>
            </a:r>
            <a:r>
              <a:rPr lang="es-MX" sz="2000" b="1" dirty="0">
                <a:latin typeface="Century Gothic" panose="020B0502020202020204" pitchFamily="34" charset="0"/>
                <a:ea typeface="Times New Roman" panose="02020603050405020304" pitchFamily="18" charset="0"/>
                <a:cs typeface="Arial" panose="020B0604020202020204" pitchFamily="34" charset="0"/>
              </a:rPr>
              <a:t>as: </a:t>
            </a:r>
            <a:r>
              <a:rPr lang="es-MX" sz="2000" dirty="0">
                <a:latin typeface="Century Gothic" panose="020B0502020202020204" pitchFamily="34" charset="0"/>
                <a:ea typeface="Times New Roman" panose="02020603050405020304" pitchFamily="18" charset="0"/>
                <a:cs typeface="Arial" panose="020B0604020202020204" pitchFamily="34" charset="0"/>
              </a:rPr>
              <a:t>cuando así lo solicite el Alcalde Municipal, el Secretario de Ambiente y Bienestar Animal, o por lo menos tres integrantes del Consejo.</a:t>
            </a:r>
          </a:p>
          <a:p>
            <a:pPr marL="342900" lvl="0" indent="-342900" algn="just">
              <a:lnSpc>
                <a:spcPct val="107000"/>
              </a:lnSpc>
              <a:buAutoNum type="arabicPeriod"/>
            </a:pPr>
            <a:endParaRPr lang="es-MX" sz="2000" dirty="0">
              <a:effectLst/>
              <a:latin typeface="Century Gothic" panose="020B0502020202020204" pitchFamily="34" charset="0"/>
              <a:ea typeface="Times New Roman" panose="02020603050405020304" pitchFamily="18" charset="0"/>
              <a:cs typeface="Arial" panose="020B0604020202020204" pitchFamily="34" charset="0"/>
            </a:endParaRPr>
          </a:p>
          <a:p>
            <a:pPr marL="0" lvl="0" indent="0" algn="just">
              <a:lnSpc>
                <a:spcPct val="107000"/>
              </a:lnSpc>
              <a:buNone/>
            </a:pPr>
            <a:r>
              <a:rPr lang="es-MX" sz="2000" b="1" dirty="0">
                <a:latin typeface="Century Gothic" panose="020B0502020202020204" pitchFamily="34" charset="0"/>
                <a:ea typeface="Times New Roman" panose="02020603050405020304" pitchFamily="18" charset="0"/>
                <a:cs typeface="Arial" panose="020B0604020202020204" pitchFamily="34" charset="0"/>
              </a:rPr>
              <a:t>INASISTENCIAS: </a:t>
            </a:r>
            <a:r>
              <a:rPr lang="es-MX" sz="2000" dirty="0">
                <a:latin typeface="Century Gothic" panose="020B0502020202020204" pitchFamily="34" charset="0"/>
                <a:ea typeface="Times New Roman" panose="02020603050405020304" pitchFamily="18" charset="0"/>
                <a:cs typeface="Arial" panose="020B0604020202020204" pitchFamily="34" charset="0"/>
              </a:rPr>
              <a:t>La inasistencia a dos sesiones del Consejo durante el año por parte de sus miembros, constituye causal de mala conducta</a:t>
            </a:r>
            <a:endParaRPr lang="es-MX" sz="2000" dirty="0">
              <a:effectLst/>
              <a:latin typeface="Century Gothic" panose="020B0502020202020204" pitchFamily="34" charset="0"/>
              <a:ea typeface="Times New Roman" panose="02020603050405020304" pitchFamily="18" charset="0"/>
              <a:cs typeface="Arial" panose="020B0604020202020204" pitchFamily="34" charset="0"/>
            </a:endParaRPr>
          </a:p>
          <a:p>
            <a:pPr marL="0" indent="0">
              <a:buNone/>
            </a:pPr>
            <a:endParaRPr lang="es-MX" b="1" dirty="0"/>
          </a:p>
        </p:txBody>
      </p:sp>
    </p:spTree>
    <p:extLst>
      <p:ext uri="{BB962C8B-B14F-4D97-AF65-F5344CB8AC3E}">
        <p14:creationId xmlns:p14="http://schemas.microsoft.com/office/powerpoint/2010/main" val="1520931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187</TotalTime>
  <Words>3349</Words>
  <Application>Microsoft Office PowerPoint</Application>
  <PresentationFormat>Panorámica</PresentationFormat>
  <Paragraphs>415</Paragraphs>
  <Slides>30</Slides>
  <Notes>6</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8" baseType="lpstr">
      <vt:lpstr>Arial</vt:lpstr>
      <vt:lpstr>Calibri</vt:lpstr>
      <vt:lpstr>Calibri Light</vt:lpstr>
      <vt:lpstr>Century Gothic</vt:lpstr>
      <vt:lpstr>Times New Roman</vt:lpstr>
      <vt:lpstr>Wingdings</vt:lpstr>
      <vt:lpstr>Tema de Office</vt:lpstr>
      <vt:lpstr>Documento de Microsoft Word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YRodriguezD</dc:creator>
  <cp:lastModifiedBy>YRodriguezD</cp:lastModifiedBy>
  <cp:revision>17</cp:revision>
  <dcterms:modified xsi:type="dcterms:W3CDTF">2023-08-23T15:44:18Z</dcterms:modified>
</cp:coreProperties>
</file>