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0" r:id="rId3"/>
    <p:sldId id="257" r:id="rId4"/>
    <p:sldId id="258" r:id="rId5"/>
    <p:sldId id="264"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91" d="100"/>
          <a:sy n="91" d="100"/>
        </p:scale>
        <p:origin x="37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6/16/2025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FE67E1-FF55-F2BC-B911-C80492F90AAB}"/>
              </a:ext>
            </a:extLst>
          </p:cNvPr>
          <p:cNvSpPr>
            <a:spLocks noGrp="1"/>
          </p:cNvSpPr>
          <p:nvPr>
            <p:ph type="ctrTitle"/>
          </p:nvPr>
        </p:nvSpPr>
        <p:spPr>
          <a:xfrm>
            <a:off x="1507066" y="942535"/>
            <a:ext cx="8776417" cy="3798277"/>
          </a:xfrm>
        </p:spPr>
        <p:txBody>
          <a:bodyPr/>
          <a:lstStyle/>
          <a:p>
            <a:pPr algn="ctr"/>
            <a:r>
              <a:rPr lang="es-MX" b="1" dirty="0"/>
              <a:t>II Comité Técnico Interinstitucional de Educación Ambiental</a:t>
            </a:r>
          </a:p>
        </p:txBody>
      </p:sp>
      <p:sp>
        <p:nvSpPr>
          <p:cNvPr id="3" name="Subtítulo 2">
            <a:extLst>
              <a:ext uri="{FF2B5EF4-FFF2-40B4-BE49-F238E27FC236}">
                <a16:creationId xmlns:a16="http://schemas.microsoft.com/office/drawing/2014/main" id="{F782F273-ED27-BF0C-2638-7A4A5854A83C}"/>
              </a:ext>
            </a:extLst>
          </p:cNvPr>
          <p:cNvSpPr>
            <a:spLocks noGrp="1"/>
          </p:cNvSpPr>
          <p:nvPr>
            <p:ph type="subTitle" idx="1"/>
          </p:nvPr>
        </p:nvSpPr>
        <p:spPr>
          <a:xfrm>
            <a:off x="0" y="4740812"/>
            <a:ext cx="7766936" cy="1096899"/>
          </a:xfrm>
        </p:spPr>
        <p:txBody>
          <a:bodyPr>
            <a:normAutofit fontScale="92500" lnSpcReduction="10000"/>
          </a:bodyPr>
          <a:lstStyle/>
          <a:p>
            <a:pPr algn="ctr"/>
            <a:endParaRPr lang="es-MX" dirty="0"/>
          </a:p>
          <a:p>
            <a:pPr algn="ctr"/>
            <a:endParaRPr lang="es-MX" dirty="0"/>
          </a:p>
          <a:p>
            <a:r>
              <a:rPr lang="es-MX" sz="2000" dirty="0"/>
              <a:t>Actividades CIDEA primer semestre 2025 - Guaduas Cundinamarca</a:t>
            </a:r>
          </a:p>
        </p:txBody>
      </p:sp>
    </p:spTree>
    <p:extLst>
      <p:ext uri="{BB962C8B-B14F-4D97-AF65-F5344CB8AC3E}">
        <p14:creationId xmlns:p14="http://schemas.microsoft.com/office/powerpoint/2010/main" val="2704658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8AF4A2-108D-8BC5-A459-4137344762DE}"/>
              </a:ext>
            </a:extLst>
          </p:cNvPr>
          <p:cNvSpPr>
            <a:spLocks noGrp="1"/>
          </p:cNvSpPr>
          <p:nvPr>
            <p:ph idx="1"/>
          </p:nvPr>
        </p:nvSpPr>
        <p:spPr>
          <a:xfrm>
            <a:off x="677334" y="731521"/>
            <a:ext cx="8596668" cy="5309842"/>
          </a:xfrm>
        </p:spPr>
        <p:txBody>
          <a:bodyPr/>
          <a:lstStyle/>
          <a:p>
            <a:pPr marL="0" indent="0" algn="ctr">
              <a:buNone/>
            </a:pPr>
            <a:r>
              <a:rPr lang="es-MX" sz="2800" b="1" dirty="0"/>
              <a:t>PARTICIPANTES</a:t>
            </a:r>
          </a:p>
          <a:p>
            <a:pPr marL="0" indent="0" algn="ctr">
              <a:buNone/>
            </a:pPr>
            <a:r>
              <a:rPr lang="es-MX" dirty="0"/>
              <a:t> </a:t>
            </a:r>
          </a:p>
          <a:p>
            <a:pPr marL="0" indent="0" algn="just">
              <a:buNone/>
            </a:pPr>
            <a:r>
              <a:rPr lang="es-MX" dirty="0"/>
              <a:t>Esta importante jornada fue posible gracias al trabajo conjunto de diversas entidades y organizaciones: </a:t>
            </a:r>
          </a:p>
          <a:p>
            <a:pPr marL="0" indent="0" algn="just">
              <a:buNone/>
            </a:pPr>
            <a:r>
              <a:rPr lang="es-MX" dirty="0"/>
              <a:t>La Secretaría de Cultura y Turismo de Guaduas, PDP Magdalena Centro, Agencia Guacana, Waiqu Coffee Co, Alas &amp; Caminos, la Asociación Ambiental Comunitaria Arañero Pechigrís, la Secretaría de Bienestar Verde de la Gobernación de Cundinamarca, la CAR (Corporación Autónoma Regional del Bajo Magdalena), el SENA, la Universidad Nacional de Colombia, el semillero BEEN de la Universidad Distrital, la valiosa participación de la comunidad en general y la Secretaría de Agricultura y Medio Ambiente de Guaduas.</a:t>
            </a:r>
          </a:p>
          <a:p>
            <a:endParaRPr lang="es-MX" dirty="0"/>
          </a:p>
        </p:txBody>
      </p:sp>
    </p:spTree>
    <p:extLst>
      <p:ext uri="{BB962C8B-B14F-4D97-AF65-F5344CB8AC3E}">
        <p14:creationId xmlns:p14="http://schemas.microsoft.com/office/powerpoint/2010/main" val="2899979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a:extLst>
              <a:ext uri="{FF2B5EF4-FFF2-40B4-BE49-F238E27FC236}">
                <a16:creationId xmlns:a16="http://schemas.microsoft.com/office/drawing/2014/main" id="{55397E60-10D9-63CD-93D6-0F5EA9017E2D}"/>
              </a:ext>
            </a:extLst>
          </p:cNvPr>
          <p:cNvPicPr>
            <a:picLocks noGrp="1" noChangeAspect="1"/>
          </p:cNvPicPr>
          <p:nvPr>
            <p:ph idx="1"/>
          </p:nvPr>
        </p:nvPicPr>
        <p:blipFill>
          <a:blip r:embed="rId2"/>
          <a:srcRect t="10466" b="10466"/>
          <a:stretch/>
        </p:blipFill>
        <p:spPr>
          <a:xfrm>
            <a:off x="466278" y="235121"/>
            <a:ext cx="5385881" cy="3193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Marcador de contenido 4">
            <a:extLst>
              <a:ext uri="{FF2B5EF4-FFF2-40B4-BE49-F238E27FC236}">
                <a16:creationId xmlns:a16="http://schemas.microsoft.com/office/drawing/2014/main" id="{02AF2532-803B-F519-C17C-7C2CEDA98120}"/>
              </a:ext>
            </a:extLst>
          </p:cNvPr>
          <p:cNvPicPr>
            <a:picLocks noChangeAspect="1"/>
          </p:cNvPicPr>
          <p:nvPr/>
        </p:nvPicPr>
        <p:blipFill>
          <a:blip r:embed="rId3"/>
          <a:srcRect t="5524" b="5524"/>
          <a:stretch/>
        </p:blipFill>
        <p:spPr>
          <a:xfrm>
            <a:off x="6096000" y="235121"/>
            <a:ext cx="5385881" cy="3193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Marcador de contenido 4">
            <a:extLst>
              <a:ext uri="{FF2B5EF4-FFF2-40B4-BE49-F238E27FC236}">
                <a16:creationId xmlns:a16="http://schemas.microsoft.com/office/drawing/2014/main" id="{D0F5D8BB-3750-9A17-29BB-EC8A52CA50A4}"/>
              </a:ext>
            </a:extLst>
          </p:cNvPr>
          <p:cNvPicPr>
            <a:picLocks noChangeAspect="1"/>
          </p:cNvPicPr>
          <p:nvPr/>
        </p:nvPicPr>
        <p:blipFill>
          <a:blip r:embed="rId4"/>
          <a:srcRect t="5524" b="5524"/>
          <a:stretch/>
        </p:blipFill>
        <p:spPr>
          <a:xfrm>
            <a:off x="3054734" y="3530991"/>
            <a:ext cx="5385881" cy="3193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06841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17B3D9-A3ED-2E57-14EE-6E2D43E840DF}"/>
              </a:ext>
            </a:extLst>
          </p:cNvPr>
          <p:cNvSpPr>
            <a:spLocks noGrp="1"/>
          </p:cNvSpPr>
          <p:nvPr>
            <p:ph type="title"/>
          </p:nvPr>
        </p:nvSpPr>
        <p:spPr>
          <a:xfrm>
            <a:off x="1240041" y="1997612"/>
            <a:ext cx="8596668" cy="2352431"/>
          </a:xfrm>
        </p:spPr>
        <p:txBody>
          <a:bodyPr>
            <a:normAutofit/>
          </a:bodyPr>
          <a:lstStyle/>
          <a:p>
            <a:pPr algn="ctr"/>
            <a:r>
              <a:rPr lang="es-MX" sz="4400" b="1" dirty="0"/>
              <a:t>Dia del Mundial del Medio Ambiente </a:t>
            </a:r>
          </a:p>
        </p:txBody>
      </p:sp>
    </p:spTree>
    <p:extLst>
      <p:ext uri="{BB962C8B-B14F-4D97-AF65-F5344CB8AC3E}">
        <p14:creationId xmlns:p14="http://schemas.microsoft.com/office/powerpoint/2010/main" val="1596358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A003BF5-B6DB-3769-9F97-D442741DACB2}"/>
              </a:ext>
            </a:extLst>
          </p:cNvPr>
          <p:cNvSpPr>
            <a:spLocks noGrp="1"/>
          </p:cNvSpPr>
          <p:nvPr>
            <p:ph idx="1"/>
          </p:nvPr>
        </p:nvSpPr>
        <p:spPr>
          <a:xfrm>
            <a:off x="1113432" y="1041010"/>
            <a:ext cx="8596668" cy="5309842"/>
          </a:xfrm>
        </p:spPr>
        <p:txBody>
          <a:bodyPr/>
          <a:lstStyle/>
          <a:p>
            <a:pPr algn="just">
              <a:buNone/>
            </a:pPr>
            <a:endParaRPr lang="es-MX" dirty="0"/>
          </a:p>
          <a:p>
            <a:pPr marL="0" indent="0" algn="just">
              <a:buNone/>
            </a:pPr>
            <a:r>
              <a:rPr lang="es-MX" sz="2000" dirty="0"/>
              <a:t>En conmemoración del Día Mundial del Medio Ambiente, se llevó a cabo la recolección de residuos posconsumo, con el objetivo.</a:t>
            </a:r>
          </a:p>
          <a:p>
            <a:pPr marL="0" indent="0" algn="just">
              <a:buNone/>
            </a:pPr>
            <a:endParaRPr lang="es-MX" sz="2000" dirty="0"/>
          </a:p>
          <a:p>
            <a:pPr marL="0" indent="0" algn="just">
              <a:buNone/>
            </a:pPr>
            <a:r>
              <a:rPr lang="es-MX" sz="2000" dirty="0"/>
              <a:t>Esta actividad se desarrolló en articulación con la empresa Aguas del Capira, la CAR, la Asociación de Ecorecuperadores de Guaduas (ECOGUADUAS), el Hospital San José de Guaduas y la Institución Educativa Miguel Samper Agudelo.</a:t>
            </a:r>
          </a:p>
          <a:p>
            <a:endParaRPr lang="es-MX" dirty="0"/>
          </a:p>
        </p:txBody>
      </p:sp>
    </p:spTree>
    <p:extLst>
      <p:ext uri="{BB962C8B-B14F-4D97-AF65-F5344CB8AC3E}">
        <p14:creationId xmlns:p14="http://schemas.microsoft.com/office/powerpoint/2010/main" val="3941546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a:extLst>
              <a:ext uri="{FF2B5EF4-FFF2-40B4-BE49-F238E27FC236}">
                <a16:creationId xmlns:a16="http://schemas.microsoft.com/office/drawing/2014/main" id="{4D895F27-A28A-0DF4-7133-3F2EADAEE759}"/>
              </a:ext>
            </a:extLst>
          </p:cNvPr>
          <p:cNvPicPr>
            <a:picLocks noGrp="1" noChangeAspect="1"/>
          </p:cNvPicPr>
          <p:nvPr>
            <p:ph idx="1"/>
          </p:nvPr>
        </p:nvPicPr>
        <p:blipFill>
          <a:blip r:embed="rId2"/>
          <a:srcRect t="10595" b="10595"/>
          <a:stretch/>
        </p:blipFill>
        <p:spPr>
          <a:xfrm>
            <a:off x="339669" y="122579"/>
            <a:ext cx="5385881" cy="34365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Marcador de contenido 4">
            <a:extLst>
              <a:ext uri="{FF2B5EF4-FFF2-40B4-BE49-F238E27FC236}">
                <a16:creationId xmlns:a16="http://schemas.microsoft.com/office/drawing/2014/main" id="{BCC3AC04-F9F2-B991-7731-CD762E5BDAEF}"/>
              </a:ext>
            </a:extLst>
          </p:cNvPr>
          <p:cNvPicPr>
            <a:picLocks noChangeAspect="1"/>
          </p:cNvPicPr>
          <p:nvPr/>
        </p:nvPicPr>
        <p:blipFill>
          <a:blip r:embed="rId3"/>
          <a:srcRect t="10466" b="10466"/>
          <a:stretch/>
        </p:blipFill>
        <p:spPr>
          <a:xfrm>
            <a:off x="2602522" y="3734618"/>
            <a:ext cx="6246056" cy="3123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Marcador de contenido 4">
            <a:extLst>
              <a:ext uri="{FF2B5EF4-FFF2-40B4-BE49-F238E27FC236}">
                <a16:creationId xmlns:a16="http://schemas.microsoft.com/office/drawing/2014/main" id="{A2743F2D-BFF7-9EC0-FE87-44A5E6012E1F}"/>
              </a:ext>
            </a:extLst>
          </p:cNvPr>
          <p:cNvPicPr>
            <a:picLocks noChangeAspect="1"/>
          </p:cNvPicPr>
          <p:nvPr/>
        </p:nvPicPr>
        <p:blipFill>
          <a:blip r:embed="rId4"/>
          <a:srcRect t="10615" b="10615"/>
          <a:stretch/>
        </p:blipFill>
        <p:spPr>
          <a:xfrm>
            <a:off x="6349219" y="122578"/>
            <a:ext cx="5385881" cy="34365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49671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2D8DE-303F-B7D5-F8E2-4576D3694E40}"/>
              </a:ext>
            </a:extLst>
          </p:cNvPr>
          <p:cNvSpPr>
            <a:spLocks noGrp="1"/>
          </p:cNvSpPr>
          <p:nvPr>
            <p:ph type="title"/>
          </p:nvPr>
        </p:nvSpPr>
        <p:spPr>
          <a:xfrm>
            <a:off x="1324448" y="2025748"/>
            <a:ext cx="8596668" cy="2071077"/>
          </a:xfrm>
        </p:spPr>
        <p:txBody>
          <a:bodyPr>
            <a:normAutofit/>
          </a:bodyPr>
          <a:lstStyle/>
          <a:p>
            <a:pPr algn="ctr"/>
            <a:r>
              <a:rPr lang="es-MX" sz="5400" dirty="0"/>
              <a:t>EDUCACIÓN AMBIENTAL</a:t>
            </a:r>
          </a:p>
        </p:txBody>
      </p:sp>
    </p:spTree>
    <p:extLst>
      <p:ext uri="{BB962C8B-B14F-4D97-AF65-F5344CB8AC3E}">
        <p14:creationId xmlns:p14="http://schemas.microsoft.com/office/powerpoint/2010/main" val="3824436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7E5B3DC-EF3D-7006-1BC2-ABD2A8462418}"/>
              </a:ext>
            </a:extLst>
          </p:cNvPr>
          <p:cNvSpPr>
            <a:spLocks noGrp="1"/>
          </p:cNvSpPr>
          <p:nvPr>
            <p:ph idx="1"/>
          </p:nvPr>
        </p:nvSpPr>
        <p:spPr>
          <a:xfrm>
            <a:off x="677334" y="436099"/>
            <a:ext cx="8596668" cy="5605264"/>
          </a:xfrm>
        </p:spPr>
        <p:txBody>
          <a:bodyPr/>
          <a:lstStyle/>
          <a:p>
            <a:pPr marL="0" indent="0" algn="ctr">
              <a:buNone/>
            </a:pPr>
            <a:endParaRPr lang="es-MX" sz="2000" b="1" dirty="0"/>
          </a:p>
          <a:p>
            <a:pPr marL="0" indent="0" algn="ctr">
              <a:buNone/>
            </a:pPr>
            <a:r>
              <a:rPr lang="es-MX" sz="2800" b="1" dirty="0"/>
              <a:t>ESCUELA COCOLÓ Y MOLANO</a:t>
            </a:r>
          </a:p>
          <a:p>
            <a:pPr marL="0" indent="0" algn="just">
              <a:buNone/>
            </a:pPr>
            <a:endParaRPr lang="es-MX" b="1" dirty="0"/>
          </a:p>
          <a:p>
            <a:pPr marL="0" indent="0" algn="just">
              <a:buNone/>
            </a:pPr>
            <a:r>
              <a:rPr lang="es-MX" sz="2400" dirty="0"/>
              <a:t>A los niños y niñas de la escuela rural de Cocolo y Molano se les ofreció un espacio pedagógico enriquecedor, enfocado en la comprensión y valoración de los ecosistemas.</a:t>
            </a:r>
          </a:p>
          <a:p>
            <a:pPr marL="0" indent="0" algn="just">
              <a:buNone/>
            </a:pPr>
            <a:endParaRPr lang="es-MX" sz="2400" dirty="0"/>
          </a:p>
          <a:p>
            <a:pPr marL="0" indent="0" algn="just">
              <a:buNone/>
            </a:pPr>
            <a:r>
              <a:rPr lang="es-MX" sz="2400" dirty="0"/>
              <a:t>A través de juegos didácticos e interactivos, los estudiantes aprendieron a identificar la biodiversidad presente en su entorno, reconociendo las especies y elementos que conforman los distintos ecosistemas. </a:t>
            </a:r>
          </a:p>
        </p:txBody>
      </p:sp>
    </p:spTree>
    <p:extLst>
      <p:ext uri="{BB962C8B-B14F-4D97-AF65-F5344CB8AC3E}">
        <p14:creationId xmlns:p14="http://schemas.microsoft.com/office/powerpoint/2010/main" val="889503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a:extLst>
              <a:ext uri="{FF2B5EF4-FFF2-40B4-BE49-F238E27FC236}">
                <a16:creationId xmlns:a16="http://schemas.microsoft.com/office/drawing/2014/main" id="{B326EAB8-640F-9C9F-744F-36C2F3369FB1}"/>
              </a:ext>
            </a:extLst>
          </p:cNvPr>
          <p:cNvPicPr>
            <a:picLocks noGrp="1" noChangeAspect="1"/>
          </p:cNvPicPr>
          <p:nvPr>
            <p:ph idx="1"/>
          </p:nvPr>
        </p:nvPicPr>
        <p:blipFill>
          <a:blip r:embed="rId2"/>
          <a:srcRect t="7462" b="7462"/>
          <a:stretch/>
        </p:blipFill>
        <p:spPr>
          <a:xfrm>
            <a:off x="297466" y="0"/>
            <a:ext cx="5385881" cy="34365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Marcador de contenido 4">
            <a:extLst>
              <a:ext uri="{FF2B5EF4-FFF2-40B4-BE49-F238E27FC236}">
                <a16:creationId xmlns:a16="http://schemas.microsoft.com/office/drawing/2014/main" id="{19C4719D-28DF-84A2-4462-DE0B14FD5013}"/>
              </a:ext>
            </a:extLst>
          </p:cNvPr>
          <p:cNvPicPr>
            <a:picLocks noChangeAspect="1"/>
          </p:cNvPicPr>
          <p:nvPr/>
        </p:nvPicPr>
        <p:blipFill>
          <a:blip r:embed="rId3"/>
          <a:srcRect t="7462" b="7462"/>
          <a:stretch/>
        </p:blipFill>
        <p:spPr>
          <a:xfrm>
            <a:off x="6278880" y="0"/>
            <a:ext cx="5385881" cy="34365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Marcador de contenido 4">
            <a:extLst>
              <a:ext uri="{FF2B5EF4-FFF2-40B4-BE49-F238E27FC236}">
                <a16:creationId xmlns:a16="http://schemas.microsoft.com/office/drawing/2014/main" id="{E682932C-CE3C-0F5B-7BCE-085B41C1484A}"/>
              </a:ext>
            </a:extLst>
          </p:cNvPr>
          <p:cNvPicPr>
            <a:picLocks noChangeAspect="1"/>
          </p:cNvPicPr>
          <p:nvPr/>
        </p:nvPicPr>
        <p:blipFill>
          <a:blip r:embed="rId4"/>
          <a:srcRect t="7483" b="7483"/>
          <a:stretch/>
        </p:blipFill>
        <p:spPr>
          <a:xfrm>
            <a:off x="2672562" y="3545058"/>
            <a:ext cx="5385881" cy="34365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12028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A54FB9-65D2-6A6E-D2E2-7CB3E3F63898}"/>
              </a:ext>
            </a:extLst>
          </p:cNvPr>
          <p:cNvSpPr>
            <a:spLocks noGrp="1"/>
          </p:cNvSpPr>
          <p:nvPr>
            <p:ph type="title"/>
          </p:nvPr>
        </p:nvSpPr>
        <p:spPr>
          <a:xfrm>
            <a:off x="794780" y="2438400"/>
            <a:ext cx="8596668" cy="1320800"/>
          </a:xfrm>
        </p:spPr>
        <p:txBody>
          <a:bodyPr/>
          <a:lstStyle/>
          <a:p>
            <a:pPr algn="ctr"/>
            <a:r>
              <a:rPr lang="es-CO" dirty="0"/>
              <a:t>FORTALECIMIENTO AL PRAE- DE LA SEDE GUADUERO</a:t>
            </a:r>
          </a:p>
        </p:txBody>
      </p:sp>
    </p:spTree>
    <p:extLst>
      <p:ext uri="{BB962C8B-B14F-4D97-AF65-F5344CB8AC3E}">
        <p14:creationId xmlns:p14="http://schemas.microsoft.com/office/powerpoint/2010/main" val="1481229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F44333B-F683-6AC6-1A9E-0454469B6BD9}"/>
              </a:ext>
            </a:extLst>
          </p:cNvPr>
          <p:cNvSpPr>
            <a:spLocks noGrp="1"/>
          </p:cNvSpPr>
          <p:nvPr>
            <p:ph idx="1"/>
          </p:nvPr>
        </p:nvSpPr>
        <p:spPr>
          <a:xfrm>
            <a:off x="627000" y="977741"/>
            <a:ext cx="8596668" cy="3880773"/>
          </a:xfrm>
        </p:spPr>
        <p:txBody>
          <a:bodyPr/>
          <a:lstStyle/>
          <a:p>
            <a:pPr algn="ctr"/>
            <a:r>
              <a:rPr lang="es-CO" dirty="0"/>
              <a:t>  </a:t>
            </a:r>
            <a:r>
              <a:rPr lang="es-CO" sz="2800" dirty="0"/>
              <a:t>EN LA SEDE DE GUADUERO I.E.D MIGUEL SAMPER AGUDELO</a:t>
            </a:r>
          </a:p>
          <a:p>
            <a:pPr algn="just"/>
            <a:r>
              <a:rPr lang="es-CO" sz="2400" dirty="0"/>
              <a:t>Se ha venido  trabajando con la Fundación Humedales fortaleciendo el PRAE en la actividad de  Huertas caseras  brindado asistencia técnica y realizando actividades de educación ambiental con los niños y niñas.</a:t>
            </a:r>
          </a:p>
        </p:txBody>
      </p:sp>
    </p:spTree>
    <p:extLst>
      <p:ext uri="{BB962C8B-B14F-4D97-AF65-F5344CB8AC3E}">
        <p14:creationId xmlns:p14="http://schemas.microsoft.com/office/powerpoint/2010/main" val="3458830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4A9D08-08DF-E83C-555C-78DD2D888C63}"/>
              </a:ext>
            </a:extLst>
          </p:cNvPr>
          <p:cNvSpPr>
            <a:spLocks noGrp="1"/>
          </p:cNvSpPr>
          <p:nvPr>
            <p:ph type="title"/>
          </p:nvPr>
        </p:nvSpPr>
        <p:spPr>
          <a:xfrm>
            <a:off x="1254109" y="2002301"/>
            <a:ext cx="8596668" cy="1320800"/>
          </a:xfrm>
        </p:spPr>
        <p:txBody>
          <a:bodyPr>
            <a:normAutofit fontScale="90000"/>
          </a:bodyPr>
          <a:lstStyle/>
          <a:p>
            <a:pPr marL="0" indent="0" algn="ctr">
              <a:buNone/>
            </a:pPr>
            <a:r>
              <a:rPr lang="es-MX" sz="3600" dirty="0">
                <a:latin typeface="Century Gothic" panose="020B0502020202020204" pitchFamily="34" charset="0"/>
              </a:rPr>
              <a:t>PROGRAMAR JORNADA (1) ANUAL DE RECOLECCIÓN DE RESIDUOS SOLIDOS EN LAS FUENTES HÍDRICAS DEL MUNICIPIO DE GUADUAS, ACCIÓN ORIENTADA A LA PROTECCIÓN DEL RECURSO HÍDRICO</a:t>
            </a:r>
          </a:p>
        </p:txBody>
      </p:sp>
      <p:sp>
        <p:nvSpPr>
          <p:cNvPr id="3" name="Marcador de contenido 2">
            <a:extLst>
              <a:ext uri="{FF2B5EF4-FFF2-40B4-BE49-F238E27FC236}">
                <a16:creationId xmlns:a16="http://schemas.microsoft.com/office/drawing/2014/main" id="{A8A01FBC-FFDF-737C-99BE-F1529D05BFB1}"/>
              </a:ext>
            </a:extLst>
          </p:cNvPr>
          <p:cNvSpPr>
            <a:spLocks noGrp="1"/>
          </p:cNvSpPr>
          <p:nvPr>
            <p:ph idx="1"/>
          </p:nvPr>
        </p:nvSpPr>
        <p:spPr>
          <a:xfrm>
            <a:off x="1797666" y="1691249"/>
            <a:ext cx="8596668" cy="3880773"/>
          </a:xfrm>
        </p:spPr>
        <p:txBody>
          <a:bodyPr/>
          <a:lstStyle/>
          <a:p>
            <a:pPr marL="0" indent="0" algn="just">
              <a:buNone/>
            </a:pPr>
            <a:endParaRPr lang="es-MX" dirty="0">
              <a:latin typeface="Century Gothic" panose="020B0502020202020204" pitchFamily="34" charset="0"/>
            </a:endParaRPr>
          </a:p>
          <a:p>
            <a:pPr marL="0" indent="0" algn="just">
              <a:buNone/>
            </a:pPr>
            <a:endParaRPr lang="es-MX" dirty="0">
              <a:latin typeface="Century Gothic" panose="020B0502020202020204" pitchFamily="34" charset="0"/>
            </a:endParaRPr>
          </a:p>
        </p:txBody>
      </p:sp>
    </p:spTree>
    <p:extLst>
      <p:ext uri="{BB962C8B-B14F-4D97-AF65-F5344CB8AC3E}">
        <p14:creationId xmlns:p14="http://schemas.microsoft.com/office/powerpoint/2010/main" val="2306789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a:extLst>
              <a:ext uri="{FF2B5EF4-FFF2-40B4-BE49-F238E27FC236}">
                <a16:creationId xmlns:a16="http://schemas.microsoft.com/office/drawing/2014/main" id="{C082BC96-E756-E3A2-7B8B-5739D260EDC9}"/>
              </a:ext>
            </a:extLst>
          </p:cNvPr>
          <p:cNvPicPr>
            <a:picLocks noGrp="1" noChangeAspect="1"/>
          </p:cNvPicPr>
          <p:nvPr>
            <p:ph idx="1"/>
          </p:nvPr>
        </p:nvPicPr>
        <p:blipFill>
          <a:blip r:embed="rId2"/>
          <a:stretch>
            <a:fillRect/>
          </a:stretch>
        </p:blipFill>
        <p:spPr>
          <a:xfrm>
            <a:off x="417804" y="587230"/>
            <a:ext cx="3717968" cy="2586773"/>
          </a:xfrm>
          <a:prstGeom prst="rect">
            <a:avLst/>
          </a:prstGeom>
        </p:spPr>
      </p:pic>
      <p:pic>
        <p:nvPicPr>
          <p:cNvPr id="9" name="Imagen 8">
            <a:extLst>
              <a:ext uri="{FF2B5EF4-FFF2-40B4-BE49-F238E27FC236}">
                <a16:creationId xmlns:a16="http://schemas.microsoft.com/office/drawing/2014/main" id="{06ACA82A-377F-4289-7F5B-EC2042DBED19}"/>
              </a:ext>
            </a:extLst>
          </p:cNvPr>
          <p:cNvPicPr>
            <a:picLocks noChangeAspect="1"/>
          </p:cNvPicPr>
          <p:nvPr/>
        </p:nvPicPr>
        <p:blipFill>
          <a:blip r:embed="rId3"/>
          <a:stretch>
            <a:fillRect/>
          </a:stretch>
        </p:blipFill>
        <p:spPr>
          <a:xfrm>
            <a:off x="5077174" y="701668"/>
            <a:ext cx="3717967" cy="2586773"/>
          </a:xfrm>
          <a:prstGeom prst="rect">
            <a:avLst/>
          </a:prstGeom>
        </p:spPr>
      </p:pic>
      <p:pic>
        <p:nvPicPr>
          <p:cNvPr id="10" name="Imagen 9">
            <a:extLst>
              <a:ext uri="{FF2B5EF4-FFF2-40B4-BE49-F238E27FC236}">
                <a16:creationId xmlns:a16="http://schemas.microsoft.com/office/drawing/2014/main" id="{33A32D1A-4090-3E14-41A1-956067B31853}"/>
              </a:ext>
            </a:extLst>
          </p:cNvPr>
          <p:cNvPicPr>
            <a:picLocks noChangeAspect="1"/>
          </p:cNvPicPr>
          <p:nvPr/>
        </p:nvPicPr>
        <p:blipFill>
          <a:blip r:embed="rId4"/>
          <a:stretch>
            <a:fillRect/>
          </a:stretch>
        </p:blipFill>
        <p:spPr>
          <a:xfrm>
            <a:off x="693811" y="3593576"/>
            <a:ext cx="4222138" cy="2840780"/>
          </a:xfrm>
          <a:prstGeom prst="rect">
            <a:avLst/>
          </a:prstGeom>
        </p:spPr>
      </p:pic>
      <p:pic>
        <p:nvPicPr>
          <p:cNvPr id="11" name="Imagen 10">
            <a:extLst>
              <a:ext uri="{FF2B5EF4-FFF2-40B4-BE49-F238E27FC236}">
                <a16:creationId xmlns:a16="http://schemas.microsoft.com/office/drawing/2014/main" id="{EC245FF1-6517-5F25-8183-83C1320A70EA}"/>
              </a:ext>
            </a:extLst>
          </p:cNvPr>
          <p:cNvPicPr>
            <a:picLocks noChangeAspect="1"/>
          </p:cNvPicPr>
          <p:nvPr/>
        </p:nvPicPr>
        <p:blipFill>
          <a:blip r:embed="rId5"/>
          <a:stretch>
            <a:fillRect/>
          </a:stretch>
        </p:blipFill>
        <p:spPr>
          <a:xfrm>
            <a:off x="5646481" y="3429000"/>
            <a:ext cx="2843177" cy="3009087"/>
          </a:xfrm>
          <a:prstGeom prst="rect">
            <a:avLst/>
          </a:prstGeom>
        </p:spPr>
      </p:pic>
    </p:spTree>
    <p:extLst>
      <p:ext uri="{BB962C8B-B14F-4D97-AF65-F5344CB8AC3E}">
        <p14:creationId xmlns:p14="http://schemas.microsoft.com/office/powerpoint/2010/main" val="3508174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EF1AB1E-2CE9-93BD-72C9-7D1B78C0A8CA}"/>
              </a:ext>
            </a:extLst>
          </p:cNvPr>
          <p:cNvSpPr>
            <a:spLocks noGrp="1"/>
          </p:cNvSpPr>
          <p:nvPr>
            <p:ph idx="1"/>
          </p:nvPr>
        </p:nvSpPr>
        <p:spPr>
          <a:xfrm>
            <a:off x="1197839" y="678766"/>
            <a:ext cx="8596668" cy="5500468"/>
          </a:xfrm>
        </p:spPr>
        <p:txBody>
          <a:bodyPr>
            <a:normAutofit fontScale="92500" lnSpcReduction="10000"/>
          </a:bodyPr>
          <a:lstStyle/>
          <a:p>
            <a:pPr marL="0" indent="0" algn="ctr">
              <a:buNone/>
            </a:pPr>
            <a:r>
              <a:rPr lang="es-MX" sz="2800" b="1" dirty="0"/>
              <a:t>LIMPIEZA RIO LIMONAR</a:t>
            </a:r>
          </a:p>
          <a:p>
            <a:pPr marL="0" indent="0" algn="just">
              <a:buNone/>
            </a:pPr>
            <a:r>
              <a:rPr lang="es-MX" sz="2000" dirty="0"/>
              <a:t>El pasado 22 de abril se llevó a cabo una jornada de limpieza del río Limonar, con el propósito de contribuir al cuidado del medio ambiente y generar conciencia ecológica en la comunidad. La actividad contó con la valiosa participación:</a:t>
            </a:r>
          </a:p>
          <a:p>
            <a:pPr marL="0" indent="0" algn="just">
              <a:buNone/>
            </a:pPr>
            <a:endParaRPr lang="es-MX" sz="2000" dirty="0"/>
          </a:p>
          <a:p>
            <a:pPr algn="just"/>
            <a:r>
              <a:rPr lang="es-MX" sz="2000" dirty="0"/>
              <a:t>Estudiantes de la Institución Educativa Departamental Miguel Samper Agudelo</a:t>
            </a:r>
          </a:p>
          <a:p>
            <a:pPr algn="just"/>
            <a:r>
              <a:rPr lang="es-MX" sz="2000" dirty="0"/>
              <a:t>Corporación Autónoma Regional CAR</a:t>
            </a:r>
          </a:p>
          <a:p>
            <a:pPr algn="just"/>
            <a:r>
              <a:rPr lang="es-MX" sz="2000" dirty="0"/>
              <a:t>Fundación Humedales</a:t>
            </a:r>
          </a:p>
          <a:p>
            <a:pPr algn="just"/>
            <a:r>
              <a:rPr lang="es-MX" sz="2000" dirty="0"/>
              <a:t>Cuerpo de Bomberos Voluntarios </a:t>
            </a:r>
          </a:p>
          <a:p>
            <a:pPr algn="just"/>
            <a:r>
              <a:rPr lang="es-MX" sz="2000" dirty="0"/>
              <a:t>Gestión del Riesgo, Aguas de Capira </a:t>
            </a:r>
          </a:p>
          <a:p>
            <a:pPr algn="just"/>
            <a:r>
              <a:rPr lang="es-MX" sz="2000" dirty="0"/>
              <a:t>Policía de Infancia y Adolescencia </a:t>
            </a:r>
          </a:p>
          <a:p>
            <a:pPr algn="just"/>
            <a:r>
              <a:rPr lang="es-MX" sz="2000" dirty="0"/>
              <a:t>Grupo de Carabineros</a:t>
            </a:r>
          </a:p>
          <a:p>
            <a:pPr algn="just"/>
            <a:r>
              <a:rPr lang="es-MX" sz="2000" dirty="0"/>
              <a:t>Secretaría de Agricultura y Medio Ambiente</a:t>
            </a:r>
            <a:endParaRPr lang="es-MX" sz="2000" b="1" dirty="0"/>
          </a:p>
        </p:txBody>
      </p:sp>
    </p:spTree>
    <p:extLst>
      <p:ext uri="{BB962C8B-B14F-4D97-AF65-F5344CB8AC3E}">
        <p14:creationId xmlns:p14="http://schemas.microsoft.com/office/powerpoint/2010/main" val="3060106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C966F184-B9F9-44EB-0170-E8FD5E4C445C}"/>
              </a:ext>
            </a:extLst>
          </p:cNvPr>
          <p:cNvPicPr>
            <a:picLocks noGrp="1" noChangeAspect="1"/>
          </p:cNvPicPr>
          <p:nvPr>
            <p:ph idx="1"/>
          </p:nvPr>
        </p:nvPicPr>
        <p:blipFill>
          <a:blip r:embed="rId2"/>
          <a:stretch>
            <a:fillRect/>
          </a:stretch>
        </p:blipFill>
        <p:spPr>
          <a:xfrm>
            <a:off x="459980" y="122580"/>
            <a:ext cx="5120506" cy="3193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Marcador de contenido 4">
            <a:extLst>
              <a:ext uri="{FF2B5EF4-FFF2-40B4-BE49-F238E27FC236}">
                <a16:creationId xmlns:a16="http://schemas.microsoft.com/office/drawing/2014/main" id="{FB9C1994-604B-6F5F-A7E9-944F2143A281}"/>
              </a:ext>
            </a:extLst>
          </p:cNvPr>
          <p:cNvPicPr>
            <a:picLocks noChangeAspect="1"/>
          </p:cNvPicPr>
          <p:nvPr/>
        </p:nvPicPr>
        <p:blipFill>
          <a:blip r:embed="rId3"/>
          <a:srcRect/>
          <a:stretch/>
        </p:blipFill>
        <p:spPr>
          <a:xfrm>
            <a:off x="6602118" y="122580"/>
            <a:ext cx="5120506" cy="3193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Marcador de contenido 4">
            <a:extLst>
              <a:ext uri="{FF2B5EF4-FFF2-40B4-BE49-F238E27FC236}">
                <a16:creationId xmlns:a16="http://schemas.microsoft.com/office/drawing/2014/main" id="{B6A79CC1-1796-6BDE-4B48-191C856CAF2E}"/>
              </a:ext>
            </a:extLst>
          </p:cNvPr>
          <p:cNvPicPr>
            <a:picLocks noChangeAspect="1"/>
          </p:cNvPicPr>
          <p:nvPr/>
        </p:nvPicPr>
        <p:blipFill>
          <a:blip r:embed="rId4"/>
          <a:srcRect/>
          <a:stretch/>
        </p:blipFill>
        <p:spPr>
          <a:xfrm>
            <a:off x="3531048" y="3428999"/>
            <a:ext cx="5345665" cy="33343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28049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32CE21-A136-B9F7-7A20-7250DA087B6E}"/>
              </a:ext>
            </a:extLst>
          </p:cNvPr>
          <p:cNvSpPr>
            <a:spLocks noGrp="1"/>
          </p:cNvSpPr>
          <p:nvPr>
            <p:ph type="title"/>
          </p:nvPr>
        </p:nvSpPr>
        <p:spPr>
          <a:xfrm>
            <a:off x="1338516" y="1943881"/>
            <a:ext cx="8596668" cy="2970237"/>
          </a:xfrm>
        </p:spPr>
        <p:txBody>
          <a:bodyPr>
            <a:normAutofit/>
          </a:bodyPr>
          <a:lstStyle/>
          <a:p>
            <a:pPr algn="ctr"/>
            <a:r>
              <a:rPr lang="es-MX" sz="4400" b="1" dirty="0">
                <a:latin typeface="Century Gothic" panose="020B0502020202020204" pitchFamily="34" charset="0"/>
              </a:rPr>
              <a:t>SEMBRAR PARA EL CUATRIENIO 2500 ARBOLES DE ESPECIES NATIVAS </a:t>
            </a:r>
            <a:br>
              <a:rPr lang="es-MX" sz="3600" b="1" dirty="0">
                <a:latin typeface="Century Gothic" panose="020B0502020202020204" pitchFamily="34" charset="0"/>
              </a:rPr>
            </a:br>
            <a:endParaRPr lang="es-MX" dirty="0"/>
          </a:p>
        </p:txBody>
      </p:sp>
    </p:spTree>
    <p:extLst>
      <p:ext uri="{BB962C8B-B14F-4D97-AF65-F5344CB8AC3E}">
        <p14:creationId xmlns:p14="http://schemas.microsoft.com/office/powerpoint/2010/main" val="1647591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4D92A24-B0AE-489B-4059-52E7FFB4FEF4}"/>
              </a:ext>
            </a:extLst>
          </p:cNvPr>
          <p:cNvSpPr>
            <a:spLocks noGrp="1"/>
          </p:cNvSpPr>
          <p:nvPr>
            <p:ph idx="1"/>
          </p:nvPr>
        </p:nvSpPr>
        <p:spPr>
          <a:xfrm>
            <a:off x="1268177" y="379829"/>
            <a:ext cx="8596668" cy="5760008"/>
          </a:xfrm>
        </p:spPr>
        <p:txBody>
          <a:bodyPr/>
          <a:lstStyle/>
          <a:p>
            <a:pPr algn="just">
              <a:buNone/>
            </a:pPr>
            <a:endParaRPr lang="es-MX" dirty="0"/>
          </a:p>
          <a:p>
            <a:pPr marL="0" indent="0" algn="ctr">
              <a:buNone/>
            </a:pPr>
            <a:r>
              <a:rPr lang="es-MX" sz="3200" b="1" dirty="0"/>
              <a:t>SIEMBRA DE ARBOLES BARRIO POLICARPA</a:t>
            </a:r>
          </a:p>
          <a:p>
            <a:pPr marL="0" indent="0" algn="ctr">
              <a:buNone/>
            </a:pPr>
            <a:endParaRPr lang="es-MX" sz="2800" b="1" dirty="0"/>
          </a:p>
          <a:p>
            <a:pPr marL="0" indent="0" algn="just">
              <a:buNone/>
            </a:pPr>
            <a:r>
              <a:rPr lang="es-MX" sz="2000" dirty="0"/>
              <a:t>El pasado 29 de abril, en conmemoración del Día Nacional del Árbol, se llevó a cabo una jornada ambiental en el barrio Policarpa, durante la cual se sembraron 50 plantas de guadua a lo largo de la ronda del río San Francisco.</a:t>
            </a:r>
          </a:p>
          <a:p>
            <a:pPr marL="0" indent="0" algn="just">
              <a:buNone/>
            </a:pPr>
            <a:endParaRPr lang="es-MX" sz="2000" dirty="0"/>
          </a:p>
          <a:p>
            <a:pPr marL="0" indent="0" algn="just">
              <a:buNone/>
            </a:pPr>
            <a:r>
              <a:rPr lang="es-MX" sz="2000" dirty="0"/>
              <a:t>Esta actividad contó con la participación activa de la Policía Nacional, incluyendo las especialidades de Infancia y Adolescencia y Carabineros; el Hospital San José; la CAR; la Gobernación de Cundinamarca a través de su Secretaría de Bienestar Verde; la Junta de Acción Comunal del barrio Policarpa; los estudiantes de grado 11 de la Institución Educativa Miguel Samper Agudelo y la Empresa Aguas del Capira.</a:t>
            </a:r>
          </a:p>
          <a:p>
            <a:endParaRPr lang="es-MX" dirty="0"/>
          </a:p>
        </p:txBody>
      </p:sp>
    </p:spTree>
    <p:extLst>
      <p:ext uri="{BB962C8B-B14F-4D97-AF65-F5344CB8AC3E}">
        <p14:creationId xmlns:p14="http://schemas.microsoft.com/office/powerpoint/2010/main" val="829292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a:extLst>
              <a:ext uri="{FF2B5EF4-FFF2-40B4-BE49-F238E27FC236}">
                <a16:creationId xmlns:a16="http://schemas.microsoft.com/office/drawing/2014/main" id="{F45CB16E-073B-196B-2DFD-2A6177DD8809}"/>
              </a:ext>
            </a:extLst>
          </p:cNvPr>
          <p:cNvPicPr>
            <a:picLocks noGrp="1" noChangeAspect="1"/>
          </p:cNvPicPr>
          <p:nvPr>
            <p:ph idx="1"/>
          </p:nvPr>
        </p:nvPicPr>
        <p:blipFill>
          <a:blip r:embed="rId2"/>
          <a:srcRect t="8396" b="8396"/>
          <a:stretch/>
        </p:blipFill>
        <p:spPr>
          <a:xfrm>
            <a:off x="381872" y="112542"/>
            <a:ext cx="5385881" cy="3193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Marcador de contenido 4">
            <a:extLst>
              <a:ext uri="{FF2B5EF4-FFF2-40B4-BE49-F238E27FC236}">
                <a16:creationId xmlns:a16="http://schemas.microsoft.com/office/drawing/2014/main" id="{3A1DE33D-9CF4-328E-E871-E199F831B7F2}"/>
              </a:ext>
            </a:extLst>
          </p:cNvPr>
          <p:cNvPicPr>
            <a:picLocks noChangeAspect="1"/>
          </p:cNvPicPr>
          <p:nvPr/>
        </p:nvPicPr>
        <p:blipFill>
          <a:blip r:embed="rId3"/>
          <a:srcRect t="8429" b="8429"/>
          <a:stretch/>
        </p:blipFill>
        <p:spPr>
          <a:xfrm>
            <a:off x="2907758" y="3551579"/>
            <a:ext cx="5120506" cy="3193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Marcador de contenido 4">
            <a:extLst>
              <a:ext uri="{FF2B5EF4-FFF2-40B4-BE49-F238E27FC236}">
                <a16:creationId xmlns:a16="http://schemas.microsoft.com/office/drawing/2014/main" id="{0DDB51C5-3695-C933-F101-C9451C5047F0}"/>
              </a:ext>
            </a:extLst>
          </p:cNvPr>
          <p:cNvPicPr>
            <a:picLocks noChangeAspect="1"/>
          </p:cNvPicPr>
          <p:nvPr/>
        </p:nvPicPr>
        <p:blipFill>
          <a:blip r:embed="rId4"/>
          <a:srcRect t="26610" b="26610"/>
          <a:stretch/>
        </p:blipFill>
        <p:spPr>
          <a:xfrm>
            <a:off x="6548945" y="112542"/>
            <a:ext cx="5120506" cy="3193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30003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C7AC80-B501-B753-A06F-45AB61C32D88}"/>
              </a:ext>
            </a:extLst>
          </p:cNvPr>
          <p:cNvSpPr>
            <a:spLocks noGrp="1"/>
          </p:cNvSpPr>
          <p:nvPr>
            <p:ph type="title"/>
          </p:nvPr>
        </p:nvSpPr>
        <p:spPr>
          <a:xfrm>
            <a:off x="902417" y="1491175"/>
            <a:ext cx="8596668" cy="3840480"/>
          </a:xfrm>
        </p:spPr>
        <p:txBody>
          <a:bodyPr>
            <a:normAutofit fontScale="90000"/>
          </a:bodyPr>
          <a:lstStyle/>
          <a:p>
            <a:pPr algn="ctr"/>
            <a:br>
              <a:rPr lang="es-MX" sz="4000" b="1" dirty="0"/>
            </a:br>
            <a:r>
              <a:rPr lang="es-MX" sz="4400" b="1" dirty="0"/>
              <a:t>GENERAR UNA ACTIVIDAD ANUAL DIRIGIDO A UNA COMUNIDAD PARA FOMENTAR EL TURISMO RURAL Y LA CONEXION CON LA NATURALEZA </a:t>
            </a:r>
            <a:endParaRPr lang="es-MX" sz="4000" b="1" dirty="0"/>
          </a:p>
        </p:txBody>
      </p:sp>
    </p:spTree>
    <p:extLst>
      <p:ext uri="{BB962C8B-B14F-4D97-AF65-F5344CB8AC3E}">
        <p14:creationId xmlns:p14="http://schemas.microsoft.com/office/powerpoint/2010/main" val="545542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D211BEF-5FF2-9194-667C-90621C1B6491}"/>
              </a:ext>
            </a:extLst>
          </p:cNvPr>
          <p:cNvSpPr>
            <a:spLocks noGrp="1"/>
          </p:cNvSpPr>
          <p:nvPr>
            <p:ph idx="1"/>
          </p:nvPr>
        </p:nvSpPr>
        <p:spPr>
          <a:xfrm>
            <a:off x="677334" y="717452"/>
            <a:ext cx="8596668" cy="5176911"/>
          </a:xfrm>
        </p:spPr>
        <p:txBody>
          <a:bodyPr>
            <a:normAutofit/>
          </a:bodyPr>
          <a:lstStyle/>
          <a:p>
            <a:pPr algn="just">
              <a:buNone/>
            </a:pPr>
            <a:r>
              <a:rPr lang="es-MX" dirty="0"/>
              <a:t>     El 10 de mayo, Guaduas se sumó al </a:t>
            </a:r>
            <a:r>
              <a:rPr lang="es-MX" i="1" dirty="0"/>
              <a:t>Global Big Day</a:t>
            </a:r>
            <a:r>
              <a:rPr lang="es-MX" dirty="0"/>
              <a:t>, una de las jornadas de observación de aves más importantes a nivel mundial. Durante este evento, se habilitaron tres puntos estratégicos de observación:</a:t>
            </a:r>
          </a:p>
          <a:p>
            <a:pPr>
              <a:buFont typeface="Arial" panose="020B0604020202020204" pitchFamily="34" charset="0"/>
              <a:buChar char="•"/>
            </a:pPr>
            <a:r>
              <a:rPr lang="es-MX" dirty="0"/>
              <a:t>Reserva de Chipautá</a:t>
            </a:r>
          </a:p>
          <a:p>
            <a:pPr>
              <a:buFont typeface="Arial" panose="020B0604020202020204" pitchFamily="34" charset="0"/>
              <a:buChar char="•"/>
            </a:pPr>
            <a:r>
              <a:rPr lang="es-MX" dirty="0"/>
              <a:t>Montaña Negra</a:t>
            </a:r>
          </a:p>
          <a:p>
            <a:pPr>
              <a:buFont typeface="Arial" panose="020B0604020202020204" pitchFamily="34" charset="0"/>
              <a:buChar char="•"/>
            </a:pPr>
            <a:r>
              <a:rPr lang="es-MX" dirty="0"/>
              <a:t>La Paz de Calamoima</a:t>
            </a:r>
          </a:p>
          <a:p>
            <a:pPr>
              <a:buNone/>
            </a:pPr>
            <a:endParaRPr lang="es-MX" dirty="0"/>
          </a:p>
          <a:p>
            <a:pPr>
              <a:buNone/>
            </a:pPr>
            <a:r>
              <a:rPr lang="es-MX" dirty="0"/>
              <a:t>	</a:t>
            </a:r>
            <a:r>
              <a:rPr lang="es-MX" b="1" dirty="0"/>
              <a:t>Los registros de especies fueron los siguientes</a:t>
            </a:r>
            <a:r>
              <a:rPr lang="es-MX" dirty="0"/>
              <a:t>:</a:t>
            </a:r>
          </a:p>
          <a:p>
            <a:pPr>
              <a:buFont typeface="Arial" panose="020B0604020202020204" pitchFamily="34" charset="0"/>
              <a:buChar char="•"/>
            </a:pPr>
            <a:r>
              <a:rPr lang="es-MX" dirty="0"/>
              <a:t>Chipautá: 85 especies observadas</a:t>
            </a:r>
          </a:p>
          <a:p>
            <a:pPr>
              <a:buFont typeface="Arial" panose="020B0604020202020204" pitchFamily="34" charset="0"/>
              <a:buChar char="•"/>
            </a:pPr>
            <a:r>
              <a:rPr lang="es-MX" dirty="0"/>
              <a:t>Montaña Negra: 46 especies observadas</a:t>
            </a:r>
          </a:p>
          <a:p>
            <a:pPr>
              <a:buFont typeface="Arial" panose="020B0604020202020204" pitchFamily="34" charset="0"/>
              <a:buChar char="•"/>
            </a:pPr>
            <a:r>
              <a:rPr lang="es-MX" dirty="0"/>
              <a:t>La Paz de Calamoima: 33 especies observadas</a:t>
            </a:r>
          </a:p>
          <a:p>
            <a:endParaRPr lang="es-MX" dirty="0"/>
          </a:p>
        </p:txBody>
      </p:sp>
    </p:spTree>
    <p:extLst>
      <p:ext uri="{BB962C8B-B14F-4D97-AF65-F5344CB8AC3E}">
        <p14:creationId xmlns:p14="http://schemas.microsoft.com/office/powerpoint/2010/main" val="1469490001"/>
      </p:ext>
    </p:extLst>
  </p:cSld>
  <p:clrMapOvr>
    <a:masterClrMapping/>
  </p:clrMapOvr>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268</TotalTime>
  <Words>652</Words>
  <Application>Microsoft Office PowerPoint</Application>
  <PresentationFormat>Panorámica</PresentationFormat>
  <Paragraphs>52</Paragraphs>
  <Slides>20</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20</vt:i4>
      </vt:variant>
    </vt:vector>
  </HeadingPairs>
  <TitlesOfParts>
    <vt:vector size="25" baseType="lpstr">
      <vt:lpstr>Arial</vt:lpstr>
      <vt:lpstr>Century Gothic</vt:lpstr>
      <vt:lpstr>Trebuchet MS</vt:lpstr>
      <vt:lpstr>Wingdings 3</vt:lpstr>
      <vt:lpstr>Faceta</vt:lpstr>
      <vt:lpstr>II Comité Técnico Interinstitucional de Educación Ambiental</vt:lpstr>
      <vt:lpstr>PROGRAMAR JORNADA (1) ANUAL DE RECOLECCIÓN DE RESIDUOS SOLIDOS EN LAS FUENTES HÍDRICAS DEL MUNICIPIO DE GUADUAS, ACCIÓN ORIENTADA A LA PROTECCIÓN DEL RECURSO HÍDRICO</vt:lpstr>
      <vt:lpstr>Presentación de PowerPoint</vt:lpstr>
      <vt:lpstr>Presentación de PowerPoint</vt:lpstr>
      <vt:lpstr>SEMBRAR PARA EL CUATRIENIO 2500 ARBOLES DE ESPECIES NATIVAS  </vt:lpstr>
      <vt:lpstr>Presentación de PowerPoint</vt:lpstr>
      <vt:lpstr>Presentación de PowerPoint</vt:lpstr>
      <vt:lpstr> GENERAR UNA ACTIVIDAD ANUAL DIRIGIDO A UNA COMUNIDAD PARA FOMENTAR EL TURISMO RURAL Y LA CONEXION CON LA NATURALEZA </vt:lpstr>
      <vt:lpstr>Presentación de PowerPoint</vt:lpstr>
      <vt:lpstr>Presentación de PowerPoint</vt:lpstr>
      <vt:lpstr>Presentación de PowerPoint</vt:lpstr>
      <vt:lpstr>Dia del Mundial del Medio Ambiente </vt:lpstr>
      <vt:lpstr>Presentación de PowerPoint</vt:lpstr>
      <vt:lpstr>Presentación de PowerPoint</vt:lpstr>
      <vt:lpstr>EDUCACIÓN AMBIENTAL</vt:lpstr>
      <vt:lpstr>Presentación de PowerPoint</vt:lpstr>
      <vt:lpstr>Presentación de PowerPoint</vt:lpstr>
      <vt:lpstr>FORTALECIMIENTO AL PRAE- DE LA SEDE GUADUERO</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dc:creator>
  <cp:lastModifiedBy>User</cp:lastModifiedBy>
  <cp:revision>6</cp:revision>
  <dcterms:created xsi:type="dcterms:W3CDTF">2025-06-13T02:16:55Z</dcterms:created>
  <dcterms:modified xsi:type="dcterms:W3CDTF">2025-06-16T15:00:06Z</dcterms:modified>
</cp:coreProperties>
</file>