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85" r:id="rId2"/>
    <p:sldId id="286" r:id="rId3"/>
    <p:sldId id="291" r:id="rId4"/>
    <p:sldId id="292" r:id="rId5"/>
    <p:sldId id="293" r:id="rId6"/>
    <p:sldId id="295" r:id="rId7"/>
    <p:sldId id="296" r:id="rId8"/>
    <p:sldId id="297" r:id="rId9"/>
    <p:sldId id="294" r:id="rId10"/>
    <p:sldId id="288" r:id="rId11"/>
    <p:sldId id="289" r:id="rId12"/>
    <p:sldId id="29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481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DC04916-1421-4BBA-8671-A1090A01F344}" type="datetimeFigureOut">
              <a:rPr lang="es-CO" smtClean="0"/>
              <a:t>12/12/2024</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87842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280497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23902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868928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8625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2220196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63357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82351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93939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C04916-1421-4BBA-8671-A1090A01F344}" type="datetimeFigureOut">
              <a:rPr lang="es-CO" smtClean="0"/>
              <a:t>12/12/2024</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19230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DC04916-1421-4BBA-8671-A1090A01F344}" type="datetimeFigureOut">
              <a:rPr lang="es-CO" smtClean="0"/>
              <a:t>12/12/2024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267243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DC04916-1421-4BBA-8671-A1090A01F344}" type="datetimeFigureOut">
              <a:rPr lang="es-CO" smtClean="0"/>
              <a:t>12/12/2024</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54939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DC04916-1421-4BBA-8671-A1090A01F344}" type="datetimeFigureOut">
              <a:rPr lang="es-CO" smtClean="0"/>
              <a:t>12/12/2024</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109223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04916-1421-4BBA-8671-A1090A01F344}" type="datetimeFigureOut">
              <a:rPr lang="es-CO" smtClean="0"/>
              <a:t>12/12/2024</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338001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C04916-1421-4BBA-8671-A1090A01F344}" type="datetimeFigureOut">
              <a:rPr lang="es-CO" smtClean="0"/>
              <a:t>12/12/2024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422557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C04916-1421-4BBA-8671-A1090A01F344}" type="datetimeFigureOut">
              <a:rPr lang="es-CO" smtClean="0"/>
              <a:t>12/12/2024</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7269915-FC30-49C0-B5C6-8E7803F91954}" type="slidenum">
              <a:rPr lang="es-CO" smtClean="0"/>
              <a:t>‹Nº›</a:t>
            </a:fld>
            <a:endParaRPr lang="es-CO"/>
          </a:p>
        </p:txBody>
      </p:sp>
    </p:spTree>
    <p:extLst>
      <p:ext uri="{BB962C8B-B14F-4D97-AF65-F5344CB8AC3E}">
        <p14:creationId xmlns:p14="http://schemas.microsoft.com/office/powerpoint/2010/main" val="402157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DC04916-1421-4BBA-8671-A1090A01F344}" type="datetimeFigureOut">
              <a:rPr lang="es-CO" smtClean="0"/>
              <a:t>12/12/2024</a:t>
            </a:fld>
            <a:endParaRPr lang="es-CO"/>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CO"/>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7269915-FC30-49C0-B5C6-8E7803F91954}" type="slidenum">
              <a:rPr lang="es-CO" smtClean="0"/>
              <a:t>‹Nº›</a:t>
            </a:fld>
            <a:endParaRPr lang="es-CO"/>
          </a:p>
        </p:txBody>
      </p:sp>
    </p:spTree>
    <p:extLst>
      <p:ext uri="{BB962C8B-B14F-4D97-AF65-F5344CB8AC3E}">
        <p14:creationId xmlns:p14="http://schemas.microsoft.com/office/powerpoint/2010/main" val="51868812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CD31B-0951-7ECF-67AF-489619F91104}"/>
              </a:ext>
            </a:extLst>
          </p:cNvPr>
          <p:cNvSpPr>
            <a:spLocks noGrp="1"/>
          </p:cNvSpPr>
          <p:nvPr>
            <p:ph type="ctrTitle"/>
          </p:nvPr>
        </p:nvSpPr>
        <p:spPr>
          <a:xfrm>
            <a:off x="-239696" y="479393"/>
            <a:ext cx="12046998" cy="6278625"/>
          </a:xfrm>
        </p:spPr>
        <p:txBody>
          <a:bodyPr>
            <a:normAutofit/>
          </a:bodyPr>
          <a:lstStyle/>
          <a:p>
            <a:pPr algn="ctr"/>
            <a:r>
              <a:rPr lang="es-MX" sz="6600" b="1" dirty="0">
                <a:solidFill>
                  <a:schemeClr val="bg1"/>
                </a:solidFill>
              </a:rPr>
              <a:t>ACTIVIDADES PROGRAMA AMBIENTAL CIDEA Susa Cundinamarca </a:t>
            </a:r>
            <a:br>
              <a:rPr lang="es-MX" sz="6600" b="1" dirty="0">
                <a:solidFill>
                  <a:schemeClr val="bg1"/>
                </a:solidFill>
              </a:rPr>
            </a:br>
            <a:r>
              <a:rPr lang="es-MX" sz="6600" b="1" dirty="0">
                <a:solidFill>
                  <a:schemeClr val="bg1"/>
                </a:solidFill>
              </a:rPr>
              <a:t>2024</a:t>
            </a:r>
            <a:br>
              <a:rPr lang="es-MX" sz="6600" dirty="0">
                <a:solidFill>
                  <a:schemeClr val="tx1">
                    <a:lumMod val="85000"/>
                    <a:lumOff val="15000"/>
                  </a:schemeClr>
                </a:solidFill>
              </a:rPr>
            </a:br>
            <a:endParaRPr lang="es-CO" sz="6600" dirty="0">
              <a:solidFill>
                <a:schemeClr val="tx1">
                  <a:lumMod val="85000"/>
                  <a:lumOff val="15000"/>
                </a:schemeClr>
              </a:solidFill>
            </a:endParaRPr>
          </a:p>
        </p:txBody>
      </p:sp>
      <p:pic>
        <p:nvPicPr>
          <p:cNvPr id="4" name="Imagen 5">
            <a:extLst>
              <a:ext uri="{FF2B5EF4-FFF2-40B4-BE49-F238E27FC236}">
                <a16:creationId xmlns:a16="http://schemas.microsoft.com/office/drawing/2014/main" id="{2B2B1F39-E2A9-3980-5B2D-E9918B6DC37A}"/>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4069"/>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58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454EAF8C-2CF8-1B34-A24C-B8D90E3D7F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475" y="123092"/>
            <a:ext cx="5415337" cy="3614738"/>
          </a:xfrm>
        </p:spPr>
      </p:pic>
      <p:pic>
        <p:nvPicPr>
          <p:cNvPr id="4" name="Imagen 5">
            <a:extLst>
              <a:ext uri="{FF2B5EF4-FFF2-40B4-BE49-F238E27FC236}">
                <a16:creationId xmlns:a16="http://schemas.microsoft.com/office/drawing/2014/main" id="{E27A70AB-71AE-1D0E-0F0B-9C9AF6663BF5}"/>
              </a:ext>
            </a:extLst>
          </p:cNvPr>
          <p:cNvPicPr>
            <a:picLocks noChangeAspect="1"/>
          </p:cNvPicPr>
          <p:nvPr/>
        </p:nvPicPr>
        <p:blipFill>
          <a:blip r:embed="rId3">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DDB43091-3F47-0924-2D3B-6687A2BA2887}"/>
              </a:ext>
            </a:extLst>
          </p:cNvPr>
          <p:cNvSpPr txBox="1"/>
          <p:nvPr/>
        </p:nvSpPr>
        <p:spPr>
          <a:xfrm>
            <a:off x="5802147" y="1997839"/>
            <a:ext cx="6105378" cy="3785652"/>
          </a:xfrm>
          <a:prstGeom prst="rect">
            <a:avLst/>
          </a:prstGeom>
          <a:noFill/>
        </p:spPr>
        <p:txBody>
          <a:bodyPr wrap="square">
            <a:spAutoFit/>
          </a:bodyPr>
          <a:lstStyle/>
          <a:p>
            <a:pPr marL="0" indent="0" algn="just">
              <a:buNone/>
            </a:pPr>
            <a:r>
              <a:rPr lang="es-ES" sz="2400" b="1" dirty="0">
                <a:solidFill>
                  <a:srgbClr val="040C28"/>
                </a:solidFill>
                <a:latin typeface="Arial" panose="020B0604020202020204" pitchFamily="34" charset="0"/>
                <a:cs typeface="Arial" panose="020B0604020202020204" pitchFamily="34" charset="0"/>
              </a:rPr>
              <a:t>OBJETIVO GENERAL </a:t>
            </a:r>
          </a:p>
          <a:p>
            <a:pPr marL="0" indent="0" algn="just">
              <a:buNone/>
            </a:pPr>
            <a:endParaRPr lang="es-ES" sz="2400" b="1" dirty="0">
              <a:solidFill>
                <a:srgbClr val="040C28"/>
              </a:solidFill>
              <a:latin typeface="Arial" panose="020B0604020202020204" pitchFamily="34" charset="0"/>
              <a:cs typeface="Arial" panose="020B0604020202020204" pitchFamily="34" charset="0"/>
            </a:endParaRPr>
          </a:p>
          <a:p>
            <a:pPr marL="0" indent="0" algn="just">
              <a:buNone/>
            </a:pPr>
            <a:r>
              <a:rPr lang="es-ES" sz="2400" b="1" dirty="0">
                <a:solidFill>
                  <a:srgbClr val="040C28"/>
                </a:solidFill>
                <a:latin typeface="Arial" panose="020B0604020202020204" pitchFamily="34" charset="0"/>
                <a:cs typeface="Arial" panose="020B0604020202020204" pitchFamily="34" charset="0"/>
              </a:rPr>
              <a:t>Generar una cultura ambiental en el municipio de Susa Cundinamarca a través del conocimiento del territorio, identificando sus fortalezas y problemáticas en áreas como aire, suelo, recursos hídricos y ecosistemas estratégicos, dentro del marco del desarrollo sostenible y sustentable.</a:t>
            </a:r>
            <a:r>
              <a:rPr lang="es-ES" sz="2400" b="1" i="0" dirty="0">
                <a:solidFill>
                  <a:srgbClr val="474747"/>
                </a:solidFill>
                <a:effectLst/>
                <a:latin typeface="Arial" panose="020B0604020202020204" pitchFamily="34" charset="0"/>
                <a:cs typeface="Arial" panose="020B0604020202020204" pitchFamily="34" charset="0"/>
              </a:rPr>
              <a:t> </a:t>
            </a:r>
            <a:endParaRPr lang="es-C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35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E39DD0-AB0C-9723-46A7-21633C449241}"/>
              </a:ext>
            </a:extLst>
          </p:cNvPr>
          <p:cNvSpPr>
            <a:spLocks noGrp="1"/>
          </p:cNvSpPr>
          <p:nvPr>
            <p:ph idx="1"/>
          </p:nvPr>
        </p:nvSpPr>
        <p:spPr>
          <a:xfrm>
            <a:off x="740483" y="1153551"/>
            <a:ext cx="10738754" cy="4895557"/>
          </a:xfrm>
        </p:spPr>
        <p:txBody>
          <a:bodyPr>
            <a:normAutofit/>
          </a:bodyPr>
          <a:lstStyle/>
          <a:p>
            <a:pPr marL="0" indent="0" algn="just">
              <a:buNone/>
            </a:pPr>
            <a:r>
              <a:rPr lang="es-ES" sz="2400" b="1" dirty="0">
                <a:solidFill>
                  <a:schemeClr val="bg1"/>
                </a:solidFill>
                <a:latin typeface="Arial "/>
              </a:rPr>
              <a:t>Los estudiantes que hacen parte del grupo ambiental se capacitaran por medio del Ingeniero Ambiental municipal, el cual será el líder en la formación de las temáticas ambientales con apoyo de la Secretaria de educación de la Gobernación de Cundinamarca y la Corporación Autónoma Regional de Cundinamarca.</a:t>
            </a:r>
          </a:p>
          <a:p>
            <a:pPr marL="0" indent="0" algn="just">
              <a:buNone/>
            </a:pPr>
            <a:r>
              <a:rPr lang="es-ES" sz="2400" b="1" dirty="0">
                <a:solidFill>
                  <a:schemeClr val="bg1"/>
                </a:solidFill>
                <a:latin typeface="Arial "/>
              </a:rPr>
              <a:t>En las veredas la capacitación a los estudiantes será visitando la institución con los funcionarios.</a:t>
            </a:r>
          </a:p>
          <a:p>
            <a:pPr marL="0" indent="0" algn="just">
              <a:buNone/>
            </a:pPr>
            <a:r>
              <a:rPr lang="es-ES" sz="2400" b="1" dirty="0">
                <a:solidFill>
                  <a:schemeClr val="bg1"/>
                </a:solidFill>
                <a:latin typeface="Arial "/>
              </a:rPr>
              <a:t>Luego de la formación en temáticas ambientales dadas a los estudiantes se realiza acta en la cual se manifieste la terminación de los ciclos de capacitación y esta será incluida en los tres programas ambientales a los cuales apoyara este grupo CIDEA - SIGAM Y PRAE.</a:t>
            </a:r>
          </a:p>
          <a:p>
            <a:endParaRPr lang="es-CO" dirty="0"/>
          </a:p>
        </p:txBody>
      </p:sp>
      <p:pic>
        <p:nvPicPr>
          <p:cNvPr id="4" name="Imagen 5">
            <a:extLst>
              <a:ext uri="{FF2B5EF4-FFF2-40B4-BE49-F238E27FC236}">
                <a16:creationId xmlns:a16="http://schemas.microsoft.com/office/drawing/2014/main" id="{0CBA4D21-354C-ACEC-2BDC-668184433295}"/>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30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250A182-C54F-C5CA-4FA4-D964EFD4AFF1}"/>
              </a:ext>
            </a:extLst>
          </p:cNvPr>
          <p:cNvSpPr>
            <a:spLocks noGrp="1"/>
          </p:cNvSpPr>
          <p:nvPr>
            <p:ph idx="1"/>
          </p:nvPr>
        </p:nvSpPr>
        <p:spPr>
          <a:xfrm>
            <a:off x="1338567" y="1621366"/>
            <a:ext cx="9514865" cy="3615267"/>
          </a:xfrm>
        </p:spPr>
        <p:txBody>
          <a:bodyPr>
            <a:normAutofit/>
          </a:bodyPr>
          <a:lstStyle/>
          <a:p>
            <a:pPr marL="0" indent="0">
              <a:buNone/>
            </a:pPr>
            <a:r>
              <a:rPr lang="es-ES" sz="13800" b="1" dirty="0">
                <a:solidFill>
                  <a:schemeClr val="bg1"/>
                </a:solidFill>
                <a:latin typeface="Arial "/>
              </a:rPr>
              <a:t>GRACIAS</a:t>
            </a:r>
            <a:endParaRPr lang="es-CO" sz="13800" b="1" dirty="0">
              <a:solidFill>
                <a:schemeClr val="bg1"/>
              </a:solidFill>
              <a:latin typeface="Arial "/>
            </a:endParaRPr>
          </a:p>
        </p:txBody>
      </p:sp>
      <p:pic>
        <p:nvPicPr>
          <p:cNvPr id="4" name="Imagen 5">
            <a:extLst>
              <a:ext uri="{FF2B5EF4-FFF2-40B4-BE49-F238E27FC236}">
                <a16:creationId xmlns:a16="http://schemas.microsoft.com/office/drawing/2014/main" id="{C85158A9-CD85-5725-6CEB-DB759EA8718E}"/>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56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
            <a:extLst>
              <a:ext uri="{FF2B5EF4-FFF2-40B4-BE49-F238E27FC236}">
                <a16:creationId xmlns:a16="http://schemas.microsoft.com/office/drawing/2014/main" id="{0CAB527D-C2BD-6322-F602-EB3B0CAE1F66}"/>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6514" y="0"/>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Marcador de contenido 10">
            <a:extLst>
              <a:ext uri="{FF2B5EF4-FFF2-40B4-BE49-F238E27FC236}">
                <a16:creationId xmlns:a16="http://schemas.microsoft.com/office/drawing/2014/main" id="{C5E89F96-6D46-F29B-5FF2-8BC087C2FCC8}"/>
              </a:ext>
            </a:extLst>
          </p:cNvPr>
          <p:cNvGraphicFramePr>
            <a:graphicFrameLocks noGrp="1"/>
          </p:cNvGraphicFramePr>
          <p:nvPr>
            <p:ph idx="1"/>
            <p:extLst>
              <p:ext uri="{D42A27DB-BD31-4B8C-83A1-F6EECF244321}">
                <p14:modId xmlns:p14="http://schemas.microsoft.com/office/powerpoint/2010/main" val="2135408101"/>
              </p:ext>
            </p:extLst>
          </p:nvPr>
        </p:nvGraphicFramePr>
        <p:xfrm>
          <a:off x="891785" y="117230"/>
          <a:ext cx="8688313" cy="2072640"/>
        </p:xfrm>
        <a:graphic>
          <a:graphicData uri="http://schemas.openxmlformats.org/drawingml/2006/table">
            <a:tbl>
              <a:tblPr>
                <a:tableStyleId>{912C8C85-51F0-491E-9774-3900AFEF0FD7}</a:tableStyleId>
              </a:tblPr>
              <a:tblGrid>
                <a:gridCol w="8688313">
                  <a:extLst>
                    <a:ext uri="{9D8B030D-6E8A-4147-A177-3AD203B41FA5}">
                      <a16:colId xmlns:a16="http://schemas.microsoft.com/office/drawing/2014/main" val="1694953958"/>
                    </a:ext>
                  </a:extLst>
                </a:gridCol>
              </a:tblGrid>
              <a:tr h="1938155">
                <a:tc>
                  <a:txBody>
                    <a:bodyPr/>
                    <a:lstStyle/>
                    <a:p>
                      <a:pPr rtl="0" fontAlgn="ctr"/>
                      <a:r>
                        <a:rPr lang="es-ES" sz="2200" b="1" dirty="0">
                          <a:solidFill>
                            <a:srgbClr val="000000"/>
                          </a:solidFill>
                          <a:effectLst/>
                          <a:latin typeface="Arial "/>
                        </a:rPr>
                        <a:t>META </a:t>
                      </a:r>
                    </a:p>
                    <a:p>
                      <a:pPr rtl="0" fontAlgn="ctr"/>
                      <a:endParaRPr lang="es-ES" sz="2200" b="1" dirty="0">
                        <a:solidFill>
                          <a:srgbClr val="000000"/>
                        </a:solidFill>
                        <a:effectLst/>
                        <a:latin typeface="Arial "/>
                      </a:endParaRPr>
                    </a:p>
                    <a:p>
                      <a:pPr rtl="0" fontAlgn="ctr"/>
                      <a:r>
                        <a:rPr lang="es-ES" sz="2200" b="1" dirty="0">
                          <a:solidFill>
                            <a:srgbClr val="000000"/>
                          </a:solidFill>
                          <a:effectLst/>
                          <a:latin typeface="Arial "/>
                        </a:rPr>
                        <a:t>Implementar un proyecto para la promoción del uso eficiente y ahorro optimización del agua cada año </a:t>
                      </a:r>
                      <a:r>
                        <a:rPr lang="es-ES" sz="2200" b="1" dirty="0">
                          <a:solidFill>
                            <a:srgbClr val="FF0000"/>
                          </a:solidFill>
                          <a:effectLst/>
                          <a:latin typeface="Arial "/>
                        </a:rPr>
                        <a:t>(PUEAA)</a:t>
                      </a:r>
                      <a:br>
                        <a:rPr lang="es-ES" sz="2200" b="1" dirty="0">
                          <a:solidFill>
                            <a:srgbClr val="000000"/>
                          </a:solidFill>
                          <a:effectLst/>
                          <a:latin typeface="Arial "/>
                        </a:rPr>
                      </a:br>
                      <a:br>
                        <a:rPr lang="es-ES" sz="1600" b="1" dirty="0">
                          <a:solidFill>
                            <a:srgbClr val="000000"/>
                          </a:solidFill>
                          <a:effectLst/>
                        </a:rPr>
                      </a:br>
                      <a:br>
                        <a:rPr lang="es-ES" sz="1600" b="1" dirty="0">
                          <a:solidFill>
                            <a:srgbClr val="000000"/>
                          </a:solidFill>
                          <a:effectLst/>
                        </a:rPr>
                      </a:br>
                      <a:endParaRPr lang="es-ES" sz="1600" b="1" dirty="0">
                        <a:effectLst/>
                      </a:endParaRPr>
                    </a:p>
                  </a:txBody>
                  <a:tcPr marL="28575" marR="28575" marT="0" marB="0" anchor="ctr"/>
                </a:tc>
                <a:extLst>
                  <a:ext uri="{0D108BD9-81ED-4DB2-BD59-A6C34878D82A}">
                    <a16:rowId xmlns:a16="http://schemas.microsoft.com/office/drawing/2014/main" val="1209524112"/>
                  </a:ext>
                </a:extLst>
              </a:tr>
            </a:tbl>
          </a:graphicData>
        </a:graphic>
      </p:graphicFrame>
      <p:pic>
        <p:nvPicPr>
          <p:cNvPr id="12" name="Imagen 11">
            <a:extLst>
              <a:ext uri="{FF2B5EF4-FFF2-40B4-BE49-F238E27FC236}">
                <a16:creationId xmlns:a16="http://schemas.microsoft.com/office/drawing/2014/main" id="{B6FC3768-9FF5-47C0-AFDF-341C1282960A}"/>
              </a:ext>
            </a:extLst>
          </p:cNvPr>
          <p:cNvPicPr>
            <a:picLocks noChangeAspect="1"/>
          </p:cNvPicPr>
          <p:nvPr/>
        </p:nvPicPr>
        <p:blipFill>
          <a:blip r:embed="rId3"/>
          <a:stretch>
            <a:fillRect/>
          </a:stretch>
        </p:blipFill>
        <p:spPr>
          <a:xfrm>
            <a:off x="719590" y="2006208"/>
            <a:ext cx="5221720" cy="3916290"/>
          </a:xfrm>
          <a:prstGeom prst="rect">
            <a:avLst/>
          </a:prstGeom>
        </p:spPr>
      </p:pic>
      <p:pic>
        <p:nvPicPr>
          <p:cNvPr id="13" name="Imagen 12">
            <a:extLst>
              <a:ext uri="{FF2B5EF4-FFF2-40B4-BE49-F238E27FC236}">
                <a16:creationId xmlns:a16="http://schemas.microsoft.com/office/drawing/2014/main" id="{CB1B1C82-6707-9AFF-4F8B-2125AC5C8D43}"/>
              </a:ext>
            </a:extLst>
          </p:cNvPr>
          <p:cNvPicPr>
            <a:picLocks noChangeAspect="1"/>
          </p:cNvPicPr>
          <p:nvPr/>
        </p:nvPicPr>
        <p:blipFill>
          <a:blip r:embed="rId4"/>
          <a:stretch>
            <a:fillRect/>
          </a:stretch>
        </p:blipFill>
        <p:spPr>
          <a:xfrm>
            <a:off x="6250692" y="2006208"/>
            <a:ext cx="5226022" cy="3916290"/>
          </a:xfrm>
          <a:prstGeom prst="rect">
            <a:avLst/>
          </a:prstGeom>
        </p:spPr>
      </p:pic>
    </p:spTree>
    <p:extLst>
      <p:ext uri="{BB962C8B-B14F-4D97-AF65-F5344CB8AC3E}">
        <p14:creationId xmlns:p14="http://schemas.microsoft.com/office/powerpoint/2010/main" val="246004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AACA00-AA10-BF8F-C980-6564D7CF2BD9}"/>
              </a:ext>
            </a:extLst>
          </p:cNvPr>
          <p:cNvSpPr>
            <a:spLocks noGrp="1"/>
          </p:cNvSpPr>
          <p:nvPr>
            <p:ph idx="1"/>
          </p:nvPr>
        </p:nvSpPr>
        <p:spPr>
          <a:xfrm>
            <a:off x="1078108" y="110067"/>
            <a:ext cx="8534400" cy="1507068"/>
          </a:xfrm>
        </p:spPr>
        <p:txBody>
          <a:bodyPr>
            <a:normAutofit/>
          </a:bodyPr>
          <a:lstStyle/>
          <a:p>
            <a:pPr marL="0" indent="0">
              <a:buNone/>
            </a:pPr>
            <a:r>
              <a:rPr lang="es-ES" sz="2400" b="1" i="0" dirty="0">
                <a:solidFill>
                  <a:srgbClr val="000000"/>
                </a:solidFill>
                <a:effectLst/>
                <a:latin typeface="Arial" panose="020B0604020202020204" pitchFamily="34" charset="0"/>
              </a:rPr>
              <a:t>META </a:t>
            </a:r>
          </a:p>
          <a:p>
            <a:pPr marL="0" indent="0">
              <a:buNone/>
            </a:pPr>
            <a:r>
              <a:rPr lang="es-ES" sz="2400" b="1" i="0" dirty="0">
                <a:solidFill>
                  <a:srgbClr val="000000"/>
                </a:solidFill>
                <a:effectLst/>
                <a:latin typeface="Arial" panose="020B0604020202020204" pitchFamily="34" charset="0"/>
              </a:rPr>
              <a:t>Aprovechar el 100% agua proveniente de la lluvia</a:t>
            </a:r>
            <a:br>
              <a:rPr lang="es-ES" sz="2400" b="1" i="0" dirty="0">
                <a:solidFill>
                  <a:srgbClr val="000000"/>
                </a:solidFill>
                <a:effectLst/>
                <a:latin typeface="Arial" panose="020B0604020202020204" pitchFamily="34" charset="0"/>
              </a:rPr>
            </a:br>
            <a:r>
              <a:rPr lang="es-ES" sz="2400" b="1" i="0" dirty="0">
                <a:solidFill>
                  <a:srgbClr val="FF0000"/>
                </a:solidFill>
                <a:effectLst/>
                <a:latin typeface="Arial" panose="020B0604020202020204" pitchFamily="34" charset="0"/>
              </a:rPr>
              <a:t>(PUEAA)</a:t>
            </a:r>
            <a:endParaRPr lang="es-CO" sz="2800" dirty="0"/>
          </a:p>
        </p:txBody>
      </p:sp>
      <p:pic>
        <p:nvPicPr>
          <p:cNvPr id="4" name="Imagen 5">
            <a:extLst>
              <a:ext uri="{FF2B5EF4-FFF2-40B4-BE49-F238E27FC236}">
                <a16:creationId xmlns:a16="http://schemas.microsoft.com/office/drawing/2014/main" id="{CE2BB83F-060C-6F08-5C1C-66083786313A}"/>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6514" y="0"/>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9A5FD740-440D-A7A9-0260-C705616E2463}"/>
              </a:ext>
            </a:extLst>
          </p:cNvPr>
          <p:cNvPicPr>
            <a:picLocks noChangeAspect="1"/>
          </p:cNvPicPr>
          <p:nvPr/>
        </p:nvPicPr>
        <p:blipFill>
          <a:blip r:embed="rId3"/>
          <a:stretch>
            <a:fillRect/>
          </a:stretch>
        </p:blipFill>
        <p:spPr>
          <a:xfrm>
            <a:off x="623667" y="2141805"/>
            <a:ext cx="4975274" cy="3731456"/>
          </a:xfrm>
          <a:prstGeom prst="rect">
            <a:avLst/>
          </a:prstGeom>
        </p:spPr>
      </p:pic>
      <p:pic>
        <p:nvPicPr>
          <p:cNvPr id="8" name="Imagen 7">
            <a:extLst>
              <a:ext uri="{FF2B5EF4-FFF2-40B4-BE49-F238E27FC236}">
                <a16:creationId xmlns:a16="http://schemas.microsoft.com/office/drawing/2014/main" id="{365A8CC1-2B29-F166-4EB1-3B4C8C632C7B}"/>
              </a:ext>
            </a:extLst>
          </p:cNvPr>
          <p:cNvPicPr>
            <a:picLocks noChangeAspect="1"/>
          </p:cNvPicPr>
          <p:nvPr/>
        </p:nvPicPr>
        <p:blipFill>
          <a:blip r:embed="rId4"/>
          <a:stretch>
            <a:fillRect/>
          </a:stretch>
        </p:blipFill>
        <p:spPr>
          <a:xfrm>
            <a:off x="6886429" y="1714694"/>
            <a:ext cx="3439258" cy="4585677"/>
          </a:xfrm>
          <a:prstGeom prst="rect">
            <a:avLst/>
          </a:prstGeom>
        </p:spPr>
      </p:pic>
    </p:spTree>
    <p:extLst>
      <p:ext uri="{BB962C8B-B14F-4D97-AF65-F5344CB8AC3E}">
        <p14:creationId xmlns:p14="http://schemas.microsoft.com/office/powerpoint/2010/main" val="3008354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04C2-26D1-F22D-D133-57519AEEE50B}"/>
            </a:ext>
          </a:extLst>
        </p:cNvPr>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B8936DD-84AE-5B02-980B-5BC6345744D6}"/>
              </a:ext>
            </a:extLst>
          </p:cNvPr>
          <p:cNvGraphicFramePr>
            <a:graphicFrameLocks noGrp="1"/>
          </p:cNvGraphicFramePr>
          <p:nvPr>
            <p:ph idx="1"/>
            <p:extLst>
              <p:ext uri="{D42A27DB-BD31-4B8C-83A1-F6EECF244321}">
                <p14:modId xmlns:p14="http://schemas.microsoft.com/office/powerpoint/2010/main" val="3820341921"/>
              </p:ext>
            </p:extLst>
          </p:nvPr>
        </p:nvGraphicFramePr>
        <p:xfrm>
          <a:off x="116852" y="0"/>
          <a:ext cx="9799662" cy="1398893"/>
        </p:xfrm>
        <a:graphic>
          <a:graphicData uri="http://schemas.openxmlformats.org/drawingml/2006/table">
            <a:tbl>
              <a:tblPr>
                <a:tableStyleId>{912C8C85-51F0-491E-9774-3900AFEF0FD7}</a:tableStyleId>
              </a:tblPr>
              <a:tblGrid>
                <a:gridCol w="9799662">
                  <a:extLst>
                    <a:ext uri="{9D8B030D-6E8A-4147-A177-3AD203B41FA5}">
                      <a16:colId xmlns:a16="http://schemas.microsoft.com/office/drawing/2014/main" val="2320322485"/>
                    </a:ext>
                  </a:extLst>
                </a:gridCol>
              </a:tblGrid>
              <a:tr h="1398893">
                <a:tc>
                  <a:txBody>
                    <a:bodyPr/>
                    <a:lstStyle/>
                    <a:p>
                      <a:pPr algn="ctr" rtl="0" fontAlgn="ctr"/>
                      <a:r>
                        <a:rPr lang="es-ES" sz="2200" b="1" dirty="0">
                          <a:solidFill>
                            <a:srgbClr val="000000"/>
                          </a:solidFill>
                          <a:effectLst/>
                          <a:latin typeface="Arial" panose="020B0604020202020204" pitchFamily="34" charset="0"/>
                          <a:cs typeface="Arial" panose="020B0604020202020204" pitchFamily="34" charset="0"/>
                        </a:rPr>
                        <a:t>META </a:t>
                      </a:r>
                    </a:p>
                    <a:p>
                      <a:pPr algn="ctr" rtl="0" fontAlgn="ctr"/>
                      <a:r>
                        <a:rPr lang="es-ES" sz="2200" b="1" dirty="0">
                          <a:solidFill>
                            <a:srgbClr val="000000"/>
                          </a:solidFill>
                          <a:effectLst/>
                          <a:latin typeface="Arial" panose="020B0604020202020204" pitchFamily="34" charset="0"/>
                          <a:cs typeface="Arial" panose="020B0604020202020204" pitchFamily="34" charset="0"/>
                        </a:rPr>
                        <a:t>Implementar una ruta agroecológica que comprenda el establecimiento de huertas caseras y producción limpia.</a:t>
                      </a:r>
                      <a:r>
                        <a:rPr lang="es-ES" sz="2200" b="1" dirty="0">
                          <a:solidFill>
                            <a:srgbClr val="FF0000"/>
                          </a:solidFill>
                          <a:effectLst/>
                          <a:latin typeface="Arial" panose="020B0604020202020204" pitchFamily="34" charset="0"/>
                          <a:cs typeface="Arial" panose="020B0604020202020204" pitchFamily="34" charset="0"/>
                        </a:rPr>
                        <a:t> (PLAN DE DESARROLLO)</a:t>
                      </a:r>
                      <a:endParaRPr lang="es-ES" sz="2200" b="1" dirty="0">
                        <a:effectLst/>
                        <a:latin typeface="Arial" panose="020B0604020202020204" pitchFamily="34" charset="0"/>
                        <a:cs typeface="Arial" panose="020B0604020202020204" pitchFamily="34" charset="0"/>
                      </a:endParaRPr>
                    </a:p>
                  </a:txBody>
                  <a:tcPr marL="28575" marR="28575" marT="0" marB="0" anchor="ctr"/>
                </a:tc>
                <a:extLst>
                  <a:ext uri="{0D108BD9-81ED-4DB2-BD59-A6C34878D82A}">
                    <a16:rowId xmlns:a16="http://schemas.microsoft.com/office/drawing/2014/main" val="583029229"/>
                  </a:ext>
                </a:extLst>
              </a:tr>
            </a:tbl>
          </a:graphicData>
        </a:graphic>
      </p:graphicFrame>
      <p:pic>
        <p:nvPicPr>
          <p:cNvPr id="5" name="Imagen 5">
            <a:extLst>
              <a:ext uri="{FF2B5EF4-FFF2-40B4-BE49-F238E27FC236}">
                <a16:creationId xmlns:a16="http://schemas.microsoft.com/office/drawing/2014/main" id="{48D7DE4C-F1C9-9247-B889-1F9F9113800B}"/>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6514" y="0"/>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8532C8C-14A2-565D-B5E4-8A7C715FA377}"/>
              </a:ext>
            </a:extLst>
          </p:cNvPr>
          <p:cNvPicPr>
            <a:picLocks noChangeAspect="1"/>
          </p:cNvPicPr>
          <p:nvPr/>
        </p:nvPicPr>
        <p:blipFill>
          <a:blip r:embed="rId3"/>
          <a:stretch>
            <a:fillRect/>
          </a:stretch>
        </p:blipFill>
        <p:spPr>
          <a:xfrm>
            <a:off x="1017562" y="1927274"/>
            <a:ext cx="4370363" cy="3277772"/>
          </a:xfrm>
          <a:prstGeom prst="rect">
            <a:avLst/>
          </a:prstGeom>
        </p:spPr>
      </p:pic>
      <p:pic>
        <p:nvPicPr>
          <p:cNvPr id="7" name="Imagen 6">
            <a:extLst>
              <a:ext uri="{FF2B5EF4-FFF2-40B4-BE49-F238E27FC236}">
                <a16:creationId xmlns:a16="http://schemas.microsoft.com/office/drawing/2014/main" id="{9191DD25-9B9D-8864-07FC-4314C91A8CA5}"/>
              </a:ext>
            </a:extLst>
          </p:cNvPr>
          <p:cNvPicPr>
            <a:picLocks noChangeAspect="1"/>
          </p:cNvPicPr>
          <p:nvPr/>
        </p:nvPicPr>
        <p:blipFill>
          <a:blip r:embed="rId4"/>
          <a:stretch>
            <a:fillRect/>
          </a:stretch>
        </p:blipFill>
        <p:spPr>
          <a:xfrm>
            <a:off x="6548804" y="1615830"/>
            <a:ext cx="3636205" cy="4848273"/>
          </a:xfrm>
          <a:prstGeom prst="rect">
            <a:avLst/>
          </a:prstGeom>
        </p:spPr>
      </p:pic>
    </p:spTree>
    <p:extLst>
      <p:ext uri="{BB962C8B-B14F-4D97-AF65-F5344CB8AC3E}">
        <p14:creationId xmlns:p14="http://schemas.microsoft.com/office/powerpoint/2010/main" val="236597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3C8103E-01BF-4FB9-AC3F-0137530228CE}"/>
              </a:ext>
            </a:extLst>
          </p:cNvPr>
          <p:cNvGraphicFramePr>
            <a:graphicFrameLocks noGrp="1"/>
          </p:cNvGraphicFramePr>
          <p:nvPr>
            <p:ph idx="1"/>
            <p:extLst>
              <p:ext uri="{D42A27DB-BD31-4B8C-83A1-F6EECF244321}">
                <p14:modId xmlns:p14="http://schemas.microsoft.com/office/powerpoint/2010/main" val="647502318"/>
              </p:ext>
            </p:extLst>
          </p:nvPr>
        </p:nvGraphicFramePr>
        <p:xfrm>
          <a:off x="684212" y="375921"/>
          <a:ext cx="9036563" cy="1341120"/>
        </p:xfrm>
        <a:graphic>
          <a:graphicData uri="http://schemas.openxmlformats.org/drawingml/2006/table">
            <a:tbl>
              <a:tblPr>
                <a:tableStyleId>{2D5ABB26-0587-4C30-8999-92F81FD0307C}</a:tableStyleId>
              </a:tblPr>
              <a:tblGrid>
                <a:gridCol w="9036563">
                  <a:extLst>
                    <a:ext uri="{9D8B030D-6E8A-4147-A177-3AD203B41FA5}">
                      <a16:colId xmlns:a16="http://schemas.microsoft.com/office/drawing/2014/main" val="317909040"/>
                    </a:ext>
                  </a:extLst>
                </a:gridCol>
              </a:tblGrid>
              <a:tr h="0">
                <a:tc>
                  <a:txBody>
                    <a:bodyPr/>
                    <a:lstStyle/>
                    <a:p>
                      <a:pPr algn="ctr" rtl="0" fontAlgn="ctr"/>
                      <a:r>
                        <a:rPr lang="es-ES" sz="2200" b="1" dirty="0">
                          <a:solidFill>
                            <a:srgbClr val="000000"/>
                          </a:solidFill>
                          <a:effectLst/>
                          <a:latin typeface="Arial "/>
                        </a:rPr>
                        <a:t>META</a:t>
                      </a:r>
                    </a:p>
                    <a:p>
                      <a:pPr algn="ctr" rtl="0" fontAlgn="ctr"/>
                      <a:r>
                        <a:rPr lang="es-ES" sz="2200" b="1" dirty="0">
                          <a:solidFill>
                            <a:srgbClr val="000000"/>
                          </a:solidFill>
                          <a:effectLst/>
                          <a:latin typeface="Arial "/>
                        </a:rPr>
                        <a:t>Sembrar diez mil árboles nativos en las distintas veredas y zonas del municipio y promoveremos estrategias de reforestación </a:t>
                      </a:r>
                      <a:r>
                        <a:rPr lang="es-ES" sz="2200" b="1" dirty="0">
                          <a:solidFill>
                            <a:srgbClr val="FF0000"/>
                          </a:solidFill>
                          <a:effectLst/>
                          <a:latin typeface="Arial "/>
                        </a:rPr>
                        <a:t>(PLAN DE DESARROLLO)</a:t>
                      </a:r>
                      <a:endParaRPr lang="es-ES" sz="2200" b="1" dirty="0">
                        <a:effectLst/>
                        <a:latin typeface="Arial "/>
                      </a:endParaRPr>
                    </a:p>
                  </a:txBody>
                  <a:tcPr marL="28575" marR="28575" marT="0" marB="0" anchor="ctr"/>
                </a:tc>
                <a:extLst>
                  <a:ext uri="{0D108BD9-81ED-4DB2-BD59-A6C34878D82A}">
                    <a16:rowId xmlns:a16="http://schemas.microsoft.com/office/drawing/2014/main" val="2630539206"/>
                  </a:ext>
                </a:extLst>
              </a:tr>
            </a:tbl>
          </a:graphicData>
        </a:graphic>
      </p:graphicFrame>
      <p:pic>
        <p:nvPicPr>
          <p:cNvPr id="5" name="Imagen 5">
            <a:extLst>
              <a:ext uri="{FF2B5EF4-FFF2-40B4-BE49-F238E27FC236}">
                <a16:creationId xmlns:a16="http://schemas.microsoft.com/office/drawing/2014/main" id="{F50FFF5B-6F8F-178C-4354-AB0935385F61}"/>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6514" y="0"/>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F52FBA5A-C458-BF30-B1D5-769E03C6D650}"/>
              </a:ext>
            </a:extLst>
          </p:cNvPr>
          <p:cNvPicPr>
            <a:picLocks noChangeAspect="1"/>
          </p:cNvPicPr>
          <p:nvPr/>
        </p:nvPicPr>
        <p:blipFill>
          <a:blip r:embed="rId3"/>
          <a:stretch>
            <a:fillRect/>
          </a:stretch>
        </p:blipFill>
        <p:spPr>
          <a:xfrm>
            <a:off x="6727373" y="1987061"/>
            <a:ext cx="4848663" cy="3636498"/>
          </a:xfrm>
          <a:prstGeom prst="rect">
            <a:avLst/>
          </a:prstGeom>
        </p:spPr>
      </p:pic>
      <p:pic>
        <p:nvPicPr>
          <p:cNvPr id="7" name="Imagen 6">
            <a:extLst>
              <a:ext uri="{FF2B5EF4-FFF2-40B4-BE49-F238E27FC236}">
                <a16:creationId xmlns:a16="http://schemas.microsoft.com/office/drawing/2014/main" id="{1C6CAF50-6E78-D17D-8BE7-C34B5CC01AF9}"/>
              </a:ext>
            </a:extLst>
          </p:cNvPr>
          <p:cNvPicPr>
            <a:picLocks noChangeAspect="1"/>
          </p:cNvPicPr>
          <p:nvPr/>
        </p:nvPicPr>
        <p:blipFill>
          <a:blip r:embed="rId4"/>
          <a:stretch>
            <a:fillRect/>
          </a:stretch>
        </p:blipFill>
        <p:spPr>
          <a:xfrm>
            <a:off x="947226" y="1987061"/>
            <a:ext cx="4848664" cy="3636498"/>
          </a:xfrm>
          <a:prstGeom prst="rect">
            <a:avLst/>
          </a:prstGeom>
        </p:spPr>
      </p:pic>
    </p:spTree>
    <p:extLst>
      <p:ext uri="{BB962C8B-B14F-4D97-AF65-F5344CB8AC3E}">
        <p14:creationId xmlns:p14="http://schemas.microsoft.com/office/powerpoint/2010/main" val="3488378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8C1F9FA-EDA0-B8C4-22AB-3D435B1DE6FD}"/>
              </a:ext>
            </a:extLst>
          </p:cNvPr>
          <p:cNvSpPr>
            <a:spLocks noGrp="1"/>
          </p:cNvSpPr>
          <p:nvPr>
            <p:ph idx="1"/>
          </p:nvPr>
        </p:nvSpPr>
        <p:spPr>
          <a:xfrm>
            <a:off x="684212" y="193431"/>
            <a:ext cx="8534400" cy="1790114"/>
          </a:xfrm>
        </p:spPr>
        <p:txBody>
          <a:bodyPr>
            <a:normAutofit/>
          </a:bodyPr>
          <a:lstStyle/>
          <a:p>
            <a:pPr marL="0" indent="0">
              <a:buNone/>
            </a:pPr>
            <a:r>
              <a:rPr lang="es-ES" sz="2200" b="1" i="0" dirty="0">
                <a:solidFill>
                  <a:srgbClr val="000000"/>
                </a:solidFill>
                <a:effectLst/>
                <a:latin typeface="Arial" panose="020B0604020202020204" pitchFamily="34" charset="0"/>
              </a:rPr>
              <a:t>META </a:t>
            </a:r>
          </a:p>
          <a:p>
            <a:pPr marL="0" indent="0">
              <a:buNone/>
            </a:pPr>
            <a:r>
              <a:rPr lang="es-ES" sz="2200" b="1" i="0" dirty="0">
                <a:solidFill>
                  <a:srgbClr val="000000"/>
                </a:solidFill>
                <a:effectLst/>
                <a:latin typeface="Arial" panose="020B0604020202020204" pitchFamily="34" charset="0"/>
              </a:rPr>
              <a:t>Implementar un PROCEDA -Proyecto ciudadano de educación ambiental cada año </a:t>
            </a:r>
            <a:r>
              <a:rPr lang="es-ES" sz="2200" b="1" i="0" dirty="0">
                <a:solidFill>
                  <a:srgbClr val="FF0000"/>
                </a:solidFill>
                <a:effectLst/>
                <a:latin typeface="Arial" panose="020B0604020202020204" pitchFamily="34" charset="0"/>
              </a:rPr>
              <a:t>(PLAN DE DESARROLLO)</a:t>
            </a:r>
            <a:endParaRPr lang="es-CO" sz="2200" dirty="0"/>
          </a:p>
        </p:txBody>
      </p:sp>
      <p:pic>
        <p:nvPicPr>
          <p:cNvPr id="4" name="Imagen 5">
            <a:extLst>
              <a:ext uri="{FF2B5EF4-FFF2-40B4-BE49-F238E27FC236}">
                <a16:creationId xmlns:a16="http://schemas.microsoft.com/office/drawing/2014/main" id="{481C3948-F871-BFD4-C370-2773252D8369}"/>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D6FCE1D9-AE7C-2AA9-E938-E89B4FADB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677" y="2099017"/>
            <a:ext cx="432276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57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
            <a:extLst>
              <a:ext uri="{FF2B5EF4-FFF2-40B4-BE49-F238E27FC236}">
                <a16:creationId xmlns:a16="http://schemas.microsoft.com/office/drawing/2014/main" id="{93834B7F-6FAB-A2A9-3FEA-18A099D97B64}"/>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342AE2B-54D8-7338-09E9-A42A390CB532}"/>
              </a:ext>
            </a:extLst>
          </p:cNvPr>
          <p:cNvSpPr txBox="1"/>
          <p:nvPr/>
        </p:nvSpPr>
        <p:spPr>
          <a:xfrm>
            <a:off x="1139067" y="140326"/>
            <a:ext cx="8534400" cy="1446550"/>
          </a:xfrm>
          <a:prstGeom prst="rect">
            <a:avLst/>
          </a:prstGeom>
          <a:noFill/>
        </p:spPr>
        <p:txBody>
          <a:bodyPr wrap="square">
            <a:spAutoFit/>
          </a:bodyPr>
          <a:lstStyle/>
          <a:p>
            <a:r>
              <a:rPr lang="es-ES" sz="2200" b="1" i="0" dirty="0">
                <a:solidFill>
                  <a:srgbClr val="000000"/>
                </a:solidFill>
                <a:effectLst/>
                <a:latin typeface="Arial" panose="020B0604020202020204" pitchFamily="34" charset="0"/>
              </a:rPr>
              <a:t>META </a:t>
            </a:r>
          </a:p>
          <a:p>
            <a:r>
              <a:rPr lang="es-ES" sz="2200" b="1" i="0" dirty="0">
                <a:solidFill>
                  <a:srgbClr val="000000"/>
                </a:solidFill>
                <a:effectLst/>
                <a:latin typeface="Arial" panose="020B0604020202020204" pitchFamily="34" charset="0"/>
              </a:rPr>
              <a:t>Fortalecer el funcionamiento del CIDEA - Comité interinstitucional de </a:t>
            </a:r>
            <a:r>
              <a:rPr lang="es-ES" sz="2200" b="1" i="0" dirty="0" err="1">
                <a:solidFill>
                  <a:srgbClr val="000000"/>
                </a:solidFill>
                <a:effectLst/>
                <a:latin typeface="Arial" panose="020B0604020202020204" pitchFamily="34" charset="0"/>
              </a:rPr>
              <a:t>eduacacion</a:t>
            </a:r>
            <a:r>
              <a:rPr lang="es-ES" sz="2200" b="1" i="0" dirty="0">
                <a:solidFill>
                  <a:srgbClr val="000000"/>
                </a:solidFill>
                <a:effectLst/>
                <a:latin typeface="Arial" panose="020B0604020202020204" pitchFamily="34" charset="0"/>
              </a:rPr>
              <a:t> ambiental </a:t>
            </a:r>
            <a:r>
              <a:rPr lang="es-ES" sz="2200" b="1" i="0" dirty="0">
                <a:solidFill>
                  <a:srgbClr val="FF0000"/>
                </a:solidFill>
                <a:effectLst/>
                <a:latin typeface="Arial" panose="020B0604020202020204" pitchFamily="34" charset="0"/>
              </a:rPr>
              <a:t>(PLAN DE DESARROLLO)</a:t>
            </a:r>
            <a:endParaRPr lang="es-CO" sz="2200" dirty="0"/>
          </a:p>
        </p:txBody>
      </p:sp>
      <p:pic>
        <p:nvPicPr>
          <p:cNvPr id="7" name="Marcador de contenido 5">
            <a:extLst>
              <a:ext uri="{FF2B5EF4-FFF2-40B4-BE49-F238E27FC236}">
                <a16:creationId xmlns:a16="http://schemas.microsoft.com/office/drawing/2014/main" id="{3E25E3E9-CD0D-82AA-343F-D28132E2E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1139067" y="1853419"/>
            <a:ext cx="4819650" cy="3614738"/>
          </a:xfrm>
        </p:spPr>
      </p:pic>
      <p:pic>
        <p:nvPicPr>
          <p:cNvPr id="9" name="Imagen 8">
            <a:extLst>
              <a:ext uri="{FF2B5EF4-FFF2-40B4-BE49-F238E27FC236}">
                <a16:creationId xmlns:a16="http://schemas.microsoft.com/office/drawing/2014/main" id="{F3E76E84-B45C-7455-F875-588150A9C010}"/>
              </a:ext>
            </a:extLst>
          </p:cNvPr>
          <p:cNvPicPr>
            <a:picLocks noChangeAspect="1"/>
          </p:cNvPicPr>
          <p:nvPr/>
        </p:nvPicPr>
        <p:blipFill>
          <a:blip r:embed="rId4"/>
          <a:stretch>
            <a:fillRect/>
          </a:stretch>
        </p:blipFill>
        <p:spPr>
          <a:xfrm>
            <a:off x="6458683" y="1801248"/>
            <a:ext cx="5429810" cy="3624706"/>
          </a:xfrm>
          <a:prstGeom prst="rect">
            <a:avLst/>
          </a:prstGeom>
        </p:spPr>
      </p:pic>
    </p:spTree>
    <p:extLst>
      <p:ext uri="{BB962C8B-B14F-4D97-AF65-F5344CB8AC3E}">
        <p14:creationId xmlns:p14="http://schemas.microsoft.com/office/powerpoint/2010/main" val="3371094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251FD88F-0250-092F-32F1-EFD9B460B219}"/>
              </a:ext>
            </a:extLst>
          </p:cNvPr>
          <p:cNvGraphicFramePr>
            <a:graphicFrameLocks noGrp="1"/>
          </p:cNvGraphicFramePr>
          <p:nvPr>
            <p:ph idx="1"/>
            <p:extLst>
              <p:ext uri="{D42A27DB-BD31-4B8C-83A1-F6EECF244321}">
                <p14:modId xmlns:p14="http://schemas.microsoft.com/office/powerpoint/2010/main" val="3568550974"/>
              </p:ext>
            </p:extLst>
          </p:nvPr>
        </p:nvGraphicFramePr>
        <p:xfrm>
          <a:off x="464234" y="375921"/>
          <a:ext cx="9172966" cy="1341120"/>
        </p:xfrm>
        <a:graphic>
          <a:graphicData uri="http://schemas.openxmlformats.org/drawingml/2006/table">
            <a:tbl>
              <a:tblPr/>
              <a:tblGrid>
                <a:gridCol w="9172966">
                  <a:extLst>
                    <a:ext uri="{9D8B030D-6E8A-4147-A177-3AD203B41FA5}">
                      <a16:colId xmlns:a16="http://schemas.microsoft.com/office/drawing/2014/main" val="566009871"/>
                    </a:ext>
                  </a:extLst>
                </a:gridCol>
              </a:tblGrid>
              <a:tr h="0">
                <a:tc>
                  <a:txBody>
                    <a:bodyPr/>
                    <a:lstStyle/>
                    <a:p>
                      <a:pPr algn="ctr" rtl="0" fontAlgn="ctr"/>
                      <a:r>
                        <a:rPr lang="es-ES" sz="2200" b="1" i="0" dirty="0">
                          <a:solidFill>
                            <a:srgbClr val="000000"/>
                          </a:solidFill>
                          <a:effectLst/>
                          <a:latin typeface="Arial" panose="020B0604020202020204" pitchFamily="34" charset="0"/>
                        </a:rPr>
                        <a:t>META </a:t>
                      </a:r>
                    </a:p>
                    <a:p>
                      <a:pPr algn="ctr" rtl="0" fontAlgn="ctr"/>
                      <a:r>
                        <a:rPr lang="es-ES" sz="2200" b="1" i="0" dirty="0">
                          <a:solidFill>
                            <a:srgbClr val="000000"/>
                          </a:solidFill>
                          <a:effectLst/>
                          <a:latin typeface="Arial" panose="020B0604020202020204" pitchFamily="34" charset="0"/>
                        </a:rPr>
                        <a:t>Realizar campañas a la comunidad donde se promueva la cultura de separación en la fuente y se cree la cultura de corresponsabilidad y se promueva la </a:t>
                      </a:r>
                      <a:r>
                        <a:rPr lang="es-ES" sz="2200" b="1" i="0" dirty="0" err="1">
                          <a:solidFill>
                            <a:srgbClr val="000000"/>
                          </a:solidFill>
                          <a:effectLst/>
                          <a:latin typeface="Arial" panose="020B0604020202020204" pitchFamily="34" charset="0"/>
                        </a:rPr>
                        <a:t>sepración</a:t>
                      </a:r>
                      <a:r>
                        <a:rPr lang="es-ES" sz="2200" b="1" i="0" dirty="0">
                          <a:solidFill>
                            <a:srgbClr val="FF0000"/>
                          </a:solidFill>
                          <a:effectLst/>
                          <a:latin typeface="Arial" panose="020B0604020202020204" pitchFamily="34" charset="0"/>
                        </a:rPr>
                        <a:t> (PGIRS)</a:t>
                      </a:r>
                      <a:endParaRPr lang="es-ES" sz="2200" b="1" dirty="0">
                        <a:effectLst/>
                      </a:endParaRP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4437415"/>
                  </a:ext>
                </a:extLst>
              </a:tr>
            </a:tbl>
          </a:graphicData>
        </a:graphic>
      </p:graphicFrame>
      <p:pic>
        <p:nvPicPr>
          <p:cNvPr id="4" name="Imagen 5">
            <a:extLst>
              <a:ext uri="{FF2B5EF4-FFF2-40B4-BE49-F238E27FC236}">
                <a16:creationId xmlns:a16="http://schemas.microsoft.com/office/drawing/2014/main" id="{7DEC5B66-CB39-6612-AFE2-1C2C0CA5CE60}"/>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7724" y="1"/>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2264E5CC-56C6-A92B-D1BE-0A49C3C03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83" y="2155873"/>
            <a:ext cx="5481711" cy="4111283"/>
          </a:xfrm>
          <a:prstGeom prst="rect">
            <a:avLst/>
          </a:prstGeom>
        </p:spPr>
      </p:pic>
      <p:pic>
        <p:nvPicPr>
          <p:cNvPr id="8" name="Imagen 4">
            <a:extLst>
              <a:ext uri="{FF2B5EF4-FFF2-40B4-BE49-F238E27FC236}">
                <a16:creationId xmlns:a16="http://schemas.microsoft.com/office/drawing/2014/main" id="{7E79F022-97B2-E330-6AC4-B59799A0E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60" y="2155873"/>
            <a:ext cx="5486889" cy="41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55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B9E9FC5-4A43-E18A-C577-13EF9E44D72D}"/>
              </a:ext>
            </a:extLst>
          </p:cNvPr>
          <p:cNvGraphicFramePr>
            <a:graphicFrameLocks noGrp="1"/>
          </p:cNvGraphicFramePr>
          <p:nvPr>
            <p:ph idx="1"/>
          </p:nvPr>
        </p:nvGraphicFramePr>
        <p:xfrm>
          <a:off x="1102800" y="211014"/>
          <a:ext cx="8115812" cy="1005840"/>
        </p:xfrm>
        <a:graphic>
          <a:graphicData uri="http://schemas.openxmlformats.org/drawingml/2006/table">
            <a:tbl>
              <a:tblPr/>
              <a:tblGrid>
                <a:gridCol w="8115812">
                  <a:extLst>
                    <a:ext uri="{9D8B030D-6E8A-4147-A177-3AD203B41FA5}">
                      <a16:colId xmlns:a16="http://schemas.microsoft.com/office/drawing/2014/main" val="3061787832"/>
                    </a:ext>
                  </a:extLst>
                </a:gridCol>
              </a:tblGrid>
              <a:tr h="942535">
                <a:tc>
                  <a:txBody>
                    <a:bodyPr/>
                    <a:lstStyle/>
                    <a:p>
                      <a:pPr algn="ctr" rtl="0" fontAlgn="ctr"/>
                      <a:r>
                        <a:rPr lang="es-ES" sz="2200" b="1" i="0" dirty="0">
                          <a:solidFill>
                            <a:srgbClr val="000000"/>
                          </a:solidFill>
                          <a:effectLst/>
                          <a:latin typeface="Arial" panose="020B0604020202020204" pitchFamily="34" charset="0"/>
                        </a:rPr>
                        <a:t>META </a:t>
                      </a:r>
                    </a:p>
                    <a:p>
                      <a:pPr algn="ctr" rtl="0" fontAlgn="ctr"/>
                      <a:r>
                        <a:rPr lang="es-ES" sz="2200" b="1" i="0" dirty="0">
                          <a:solidFill>
                            <a:srgbClr val="000000"/>
                          </a:solidFill>
                          <a:effectLst/>
                          <a:latin typeface="Arial" panose="020B0604020202020204" pitchFamily="34" charset="0"/>
                        </a:rPr>
                        <a:t>Implementar un PRAE -Proyecto ambiental escolar cada año.</a:t>
                      </a:r>
                      <a:r>
                        <a:rPr lang="es-ES" sz="2200" b="1" i="0" dirty="0">
                          <a:solidFill>
                            <a:srgbClr val="FF0000"/>
                          </a:solidFill>
                          <a:effectLst/>
                          <a:latin typeface="Arial" panose="020B0604020202020204" pitchFamily="34" charset="0"/>
                        </a:rPr>
                        <a:t> (PLAN DE DESARROLLO)</a:t>
                      </a:r>
                      <a:endParaRPr lang="es-ES" sz="2200" b="1" dirty="0">
                        <a:effectLst/>
                      </a:endParaRP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525656"/>
                  </a:ext>
                </a:extLst>
              </a:tr>
            </a:tbl>
          </a:graphicData>
        </a:graphic>
      </p:graphicFrame>
      <p:pic>
        <p:nvPicPr>
          <p:cNvPr id="6" name="Imagen 5">
            <a:extLst>
              <a:ext uri="{FF2B5EF4-FFF2-40B4-BE49-F238E27FC236}">
                <a16:creationId xmlns:a16="http://schemas.microsoft.com/office/drawing/2014/main" id="{8A104437-F84C-8A6C-6500-AD48601845CF}"/>
              </a:ext>
            </a:extLst>
          </p:cNvPr>
          <p:cNvPicPr>
            <a:picLocks noChangeAspect="1"/>
          </p:cNvPicPr>
          <p:nvPr/>
        </p:nvPicPr>
        <p:blipFill>
          <a:blip r:embed="rId2">
            <a:extLst>
              <a:ext uri="{28A0092B-C50C-407E-A947-70E740481C1C}">
                <a14:useLocalDpi xmlns:a14="http://schemas.microsoft.com/office/drawing/2010/main" val="0"/>
              </a:ext>
            </a:extLst>
          </a:blip>
          <a:srcRect l="9303" t="18735" r="13513" b="21857"/>
          <a:stretch>
            <a:fillRect/>
          </a:stretch>
        </p:blipFill>
        <p:spPr bwMode="auto">
          <a:xfrm>
            <a:off x="9916514" y="0"/>
            <a:ext cx="2275486" cy="115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5">
            <a:extLst>
              <a:ext uri="{FF2B5EF4-FFF2-40B4-BE49-F238E27FC236}">
                <a16:creationId xmlns:a16="http://schemas.microsoft.com/office/drawing/2014/main" id="{D0946BC8-DCCC-09EB-0F02-DA97A6A4C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56" y="1634295"/>
            <a:ext cx="43243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0FB841DB-77D1-19BB-CD6B-D4CD0F800AD2}"/>
              </a:ext>
            </a:extLst>
          </p:cNvPr>
          <p:cNvPicPr>
            <a:picLocks noChangeAspect="1"/>
          </p:cNvPicPr>
          <p:nvPr/>
        </p:nvPicPr>
        <p:blipFill>
          <a:blip r:embed="rId4"/>
          <a:stretch>
            <a:fillRect/>
          </a:stretch>
        </p:blipFill>
        <p:spPr>
          <a:xfrm>
            <a:off x="5645315" y="2303005"/>
            <a:ext cx="5408942" cy="2464177"/>
          </a:xfrm>
          <a:prstGeom prst="rect">
            <a:avLst/>
          </a:prstGeom>
        </p:spPr>
      </p:pic>
    </p:spTree>
    <p:extLst>
      <p:ext uri="{BB962C8B-B14F-4D97-AF65-F5344CB8AC3E}">
        <p14:creationId xmlns:p14="http://schemas.microsoft.com/office/powerpoint/2010/main" val="3865540614"/>
      </p:ext>
    </p:extLst>
  </p:cSld>
  <p:clrMapOvr>
    <a:masterClrMapping/>
  </p:clrMapOvr>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TM02900771[[fn=Segmento]]</Template>
  <TotalTime>115</TotalTime>
  <Words>331</Words>
  <Application>Microsoft Office PowerPoint</Application>
  <PresentationFormat>Panorámica</PresentationFormat>
  <Paragraphs>25</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Arial </vt:lpstr>
      <vt:lpstr>Century Gothic</vt:lpstr>
      <vt:lpstr>Wingdings 3</vt:lpstr>
      <vt:lpstr>Sector</vt:lpstr>
      <vt:lpstr>ACTIVIDADES PROGRAMA AMBIENTAL CIDEA Susa Cundinamarca  2024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carolina cortes</dc:creator>
  <cp:lastModifiedBy>carolina cortes</cp:lastModifiedBy>
  <cp:revision>3</cp:revision>
  <dcterms:created xsi:type="dcterms:W3CDTF">2024-12-12T00:52:30Z</dcterms:created>
  <dcterms:modified xsi:type="dcterms:W3CDTF">2024-12-12T13:49:29Z</dcterms:modified>
</cp:coreProperties>
</file>