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7"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Vpah27l2Er2JdW182ZU9TM11u7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60" y="5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8" name="Google Shape;24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f311a557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f311a557a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2" name="Google Shape;27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6" name="Google Shape;14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0" name="Google Shape;31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8" name="Google Shape;33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3" name="Google Shape;37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5" name="Google Shape;18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3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25" name="Google Shape;25;p3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90"/>
        <p:cNvGrpSpPr/>
        <p:nvPr/>
      </p:nvGrpSpPr>
      <p:grpSpPr>
        <a:xfrm>
          <a:off x="0" y="0"/>
          <a:ext cx="0" cy="0"/>
          <a:chOff x="0" y="0"/>
          <a:chExt cx="0" cy="0"/>
        </a:xfrm>
      </p:grpSpPr>
      <p:sp>
        <p:nvSpPr>
          <p:cNvPr id="91" name="Google Shape;91;p42"/>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2"/>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93" name="Google Shape;93;p4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96"/>
        <p:cNvGrpSpPr/>
        <p:nvPr/>
      </p:nvGrpSpPr>
      <p:grpSpPr>
        <a:xfrm>
          <a:off x="0" y="0"/>
          <a:ext cx="0" cy="0"/>
          <a:chOff x="0" y="0"/>
          <a:chExt cx="0" cy="0"/>
        </a:xfrm>
      </p:grpSpPr>
      <p:sp>
        <p:nvSpPr>
          <p:cNvPr id="97" name="Google Shape;97;p43"/>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3"/>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7F7F7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99" name="Google Shape;99;p43"/>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0" name="Google Shape;100;p4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
        <p:nvSpPr>
          <p:cNvPr id="103" name="Google Shape;103;p43"/>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s-ES" sz="8000" b="0" i="0" u="none" strike="noStrike" cap="none">
                <a:solidFill>
                  <a:srgbClr val="FFDE6A"/>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4" name="Google Shape;104;p43"/>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s-ES" sz="8000" b="0" i="0" u="none" strike="noStrike" cap="none">
                <a:solidFill>
                  <a:srgbClr val="FFDE6A"/>
                </a:solidFill>
                <a:latin typeface="Arial"/>
                <a:ea typeface="Arial"/>
                <a:cs typeface="Arial"/>
                <a:sym typeface="Arial"/>
              </a:rPr>
              <a:t>”</a:t>
            </a:r>
            <a:endParaRPr sz="1800" b="0" i="0" u="none" strike="noStrike" cap="none">
              <a:solidFill>
                <a:srgbClr val="FFDE6A"/>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05"/>
        <p:cNvGrpSpPr/>
        <p:nvPr/>
      </p:nvGrpSpPr>
      <p:grpSpPr>
        <a:xfrm>
          <a:off x="0" y="0"/>
          <a:ext cx="0" cy="0"/>
          <a:chOff x="0" y="0"/>
          <a:chExt cx="0" cy="0"/>
        </a:xfrm>
      </p:grpSpPr>
      <p:sp>
        <p:nvSpPr>
          <p:cNvPr id="106" name="Google Shape;106;p44"/>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4"/>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3F3F3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08" name="Google Shape;108;p4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4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11"/>
        <p:cNvGrpSpPr/>
        <p:nvPr/>
      </p:nvGrpSpPr>
      <p:grpSpPr>
        <a:xfrm>
          <a:off x="0" y="0"/>
          <a:ext cx="0" cy="0"/>
          <a:chOff x="0" y="0"/>
          <a:chExt cx="0" cy="0"/>
        </a:xfrm>
      </p:grpSpPr>
      <p:sp>
        <p:nvSpPr>
          <p:cNvPr id="112" name="Google Shape;112;p45"/>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3F3F3F"/>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4" name="Google Shape;114;p4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15" name="Google Shape;115;p4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
        <p:nvSpPr>
          <p:cNvPr id="118" name="Google Shape;118;p45"/>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s-ES" sz="8000" b="0" i="0" u="none" strike="noStrike" cap="none">
                <a:solidFill>
                  <a:srgbClr val="FFDE6A"/>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9" name="Google Shape;119;p45"/>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s-ES" sz="8000" b="0" i="0" u="none" strike="noStrike" cap="none">
                <a:solidFill>
                  <a:srgbClr val="FFDE6A"/>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20"/>
        <p:cNvGrpSpPr/>
        <p:nvPr/>
      </p:nvGrpSpPr>
      <p:grpSpPr>
        <a:xfrm>
          <a:off x="0" y="0"/>
          <a:ext cx="0" cy="0"/>
          <a:chOff x="0" y="0"/>
          <a:chExt cx="0" cy="0"/>
        </a:xfrm>
      </p:grpSpPr>
      <p:sp>
        <p:nvSpPr>
          <p:cNvPr id="121" name="Google Shape;121;p46"/>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6"/>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3" name="Google Shape;123;p46"/>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40"/>
              <a:buNone/>
              <a:defRPr sz="18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124" name="Google Shape;124;p4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27"/>
        <p:cNvGrpSpPr/>
        <p:nvPr/>
      </p:nvGrpSpPr>
      <p:grpSpPr>
        <a:xfrm>
          <a:off x="0" y="0"/>
          <a:ext cx="0" cy="0"/>
          <a:chOff x="0" y="0"/>
          <a:chExt cx="0" cy="0"/>
        </a:xfrm>
      </p:grpSpPr>
      <p:sp>
        <p:nvSpPr>
          <p:cNvPr id="128" name="Google Shape;128;p4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47"/>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0" name="Google Shape;130;p4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33"/>
        <p:cNvGrpSpPr/>
        <p:nvPr/>
      </p:nvGrpSpPr>
      <p:grpSpPr>
        <a:xfrm>
          <a:off x="0" y="0"/>
          <a:ext cx="0" cy="0"/>
          <a:chOff x="0" y="0"/>
          <a:chExt cx="0" cy="0"/>
        </a:xfrm>
      </p:grpSpPr>
      <p:sp>
        <p:nvSpPr>
          <p:cNvPr id="134" name="Google Shape;134;p48"/>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8"/>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6" name="Google Shape;136;p4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4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28"/>
        <p:cNvGrpSpPr/>
        <p:nvPr/>
      </p:nvGrpSpPr>
      <p:grpSpPr>
        <a:xfrm>
          <a:off x="0" y="0"/>
          <a:ext cx="0" cy="0"/>
          <a:chOff x="0" y="0"/>
          <a:chExt cx="0" cy="0"/>
        </a:xfrm>
      </p:grpSpPr>
      <p:grpSp>
        <p:nvGrpSpPr>
          <p:cNvPr id="29" name="Google Shape;29;p34"/>
          <p:cNvGrpSpPr/>
          <p:nvPr/>
        </p:nvGrpSpPr>
        <p:grpSpPr>
          <a:xfrm>
            <a:off x="0" y="-8467"/>
            <a:ext cx="12192000" cy="6866467"/>
            <a:chOff x="0" y="-8467"/>
            <a:chExt cx="12192000" cy="6866467"/>
          </a:xfrm>
        </p:grpSpPr>
        <p:cxnSp>
          <p:nvCxnSpPr>
            <p:cNvPr id="30" name="Google Shape;30;p3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1" name="Google Shape;31;p3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2" name="Google Shape;32;p3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33" name="Google Shape;33;p3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4" name="Google Shape;34;p34"/>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36" name="Google Shape;36;p3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37" name="Google Shape;37;p3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8" name="Google Shape;38;p3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34"/>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 name="Google Shape;40;p34"/>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a:endParaRPr/>
          </a:p>
        </p:txBody>
      </p:sp>
      <p:sp>
        <p:nvSpPr>
          <p:cNvPr id="42" name="Google Shape;42;p3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600"/>
              <a:buNone/>
              <a:defRPr sz="2000">
                <a:solidFill>
                  <a:srgbClr val="7F7F7F"/>
                </a:solidFill>
              </a:defRPr>
            </a:lvl1pPr>
            <a:lvl2pPr marL="914400" lvl="1" indent="-228600" algn="l">
              <a:lnSpc>
                <a:spcPct val="100000"/>
              </a:lnSpc>
              <a:spcBef>
                <a:spcPts val="1000"/>
              </a:spcBef>
              <a:spcAft>
                <a:spcPts val="0"/>
              </a:spcAft>
              <a:buSzPts val="1440"/>
              <a:buNone/>
              <a:defRPr sz="1800">
                <a:solidFill>
                  <a:srgbClr val="888888"/>
                </a:solidFill>
              </a:defRPr>
            </a:lvl2pPr>
            <a:lvl3pPr marL="1371600" lvl="2" indent="-228600" algn="l">
              <a:lnSpc>
                <a:spcPct val="100000"/>
              </a:lnSpc>
              <a:spcBef>
                <a:spcPts val="1000"/>
              </a:spcBef>
              <a:spcAft>
                <a:spcPts val="0"/>
              </a:spcAft>
              <a:buSzPts val="1280"/>
              <a:buNone/>
              <a:defRPr sz="1600">
                <a:solidFill>
                  <a:srgbClr val="888888"/>
                </a:solidFill>
              </a:defRPr>
            </a:lvl3pPr>
            <a:lvl4pPr marL="1828800" lvl="3" indent="-228600" algn="l">
              <a:lnSpc>
                <a:spcPct val="100000"/>
              </a:lnSpc>
              <a:spcBef>
                <a:spcPts val="1000"/>
              </a:spcBef>
              <a:spcAft>
                <a:spcPts val="0"/>
              </a:spcAft>
              <a:buSzPts val="1120"/>
              <a:buNone/>
              <a:defRPr sz="1400">
                <a:solidFill>
                  <a:srgbClr val="888888"/>
                </a:solidFill>
              </a:defRPr>
            </a:lvl4pPr>
            <a:lvl5pPr marL="2286000" lvl="4" indent="-228600" algn="l">
              <a:lnSpc>
                <a:spcPct val="100000"/>
              </a:lnSpc>
              <a:spcBef>
                <a:spcPts val="1000"/>
              </a:spcBef>
              <a:spcAft>
                <a:spcPts val="0"/>
              </a:spcAft>
              <a:buSzPts val="1120"/>
              <a:buNone/>
              <a:defRPr sz="1400">
                <a:solidFill>
                  <a:srgbClr val="888888"/>
                </a:solidFill>
              </a:defRPr>
            </a:lvl5pPr>
            <a:lvl6pPr marL="2743200" lvl="5" indent="-228600" algn="l">
              <a:lnSpc>
                <a:spcPct val="100000"/>
              </a:lnSpc>
              <a:spcBef>
                <a:spcPts val="1000"/>
              </a:spcBef>
              <a:spcAft>
                <a:spcPts val="0"/>
              </a:spcAft>
              <a:buSzPts val="1120"/>
              <a:buNone/>
              <a:defRPr sz="1400">
                <a:solidFill>
                  <a:srgbClr val="888888"/>
                </a:solidFill>
              </a:defRPr>
            </a:lvl6pPr>
            <a:lvl7pPr marL="3200400" lvl="6" indent="-228600" algn="l">
              <a:lnSpc>
                <a:spcPct val="100000"/>
              </a:lnSpc>
              <a:spcBef>
                <a:spcPts val="1000"/>
              </a:spcBef>
              <a:spcAft>
                <a:spcPts val="0"/>
              </a:spcAft>
              <a:buSzPts val="1120"/>
              <a:buNone/>
              <a:defRPr sz="1400">
                <a:solidFill>
                  <a:srgbClr val="888888"/>
                </a:solidFill>
              </a:defRPr>
            </a:lvl7pPr>
            <a:lvl8pPr marL="3657600" lvl="7" indent="-228600" algn="l">
              <a:lnSpc>
                <a:spcPct val="100000"/>
              </a:lnSpc>
              <a:spcBef>
                <a:spcPts val="1000"/>
              </a:spcBef>
              <a:spcAft>
                <a:spcPts val="0"/>
              </a:spcAft>
              <a:buSzPts val="1120"/>
              <a:buNone/>
              <a:defRPr sz="1400">
                <a:solidFill>
                  <a:srgbClr val="888888"/>
                </a:solidFill>
              </a:defRPr>
            </a:lvl8pPr>
            <a:lvl9pPr marL="4114800" lvl="8" indent="-228600" algn="l">
              <a:lnSpc>
                <a:spcPct val="100000"/>
              </a:lnSpc>
              <a:spcBef>
                <a:spcPts val="1000"/>
              </a:spcBef>
              <a:spcAft>
                <a:spcPts val="0"/>
              </a:spcAft>
              <a:buSzPts val="1120"/>
              <a:buNone/>
              <a:defRPr sz="1400">
                <a:solidFill>
                  <a:srgbClr val="888888"/>
                </a:solidFill>
              </a:defRPr>
            </a:lvl9pPr>
          </a:lstStyle>
          <a:p>
            <a:endParaRPr/>
          </a:p>
        </p:txBody>
      </p:sp>
      <p:sp>
        <p:nvSpPr>
          <p:cNvPr id="48" name="Google Shape;48;p3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1"/>
        <p:cNvGrpSpPr/>
        <p:nvPr/>
      </p:nvGrpSpPr>
      <p:grpSpPr>
        <a:xfrm>
          <a:off x="0" y="0"/>
          <a:ext cx="0" cy="0"/>
          <a:chOff x="0" y="0"/>
          <a:chExt cx="0" cy="0"/>
        </a:xfrm>
      </p:grpSpPr>
      <p:sp>
        <p:nvSpPr>
          <p:cNvPr id="52" name="Google Shape;52;p3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4" name="Google Shape;54;p36"/>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5" name="Google Shape;55;p3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1" name="Google Shape;61;p37"/>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2" name="Google Shape;62;p37"/>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3" name="Google Shape;63;p37"/>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4" name="Google Shape;64;p3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7"/>
        <p:cNvGrpSpPr/>
        <p:nvPr/>
      </p:nvGrpSpPr>
      <p:grpSpPr>
        <a:xfrm>
          <a:off x="0" y="0"/>
          <a:ext cx="0" cy="0"/>
          <a:chOff x="0" y="0"/>
          <a:chExt cx="0" cy="0"/>
        </a:xfrm>
      </p:grpSpPr>
      <p:sp>
        <p:nvSpPr>
          <p:cNvPr id="68" name="Google Shape;68;p3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72"/>
        <p:cNvGrpSpPr/>
        <p:nvPr/>
      </p:nvGrpSpPr>
      <p:grpSpPr>
        <a:xfrm>
          <a:off x="0" y="0"/>
          <a:ext cx="0" cy="0"/>
          <a:chOff x="0" y="0"/>
          <a:chExt cx="0" cy="0"/>
        </a:xfrm>
      </p:grpSpPr>
      <p:sp>
        <p:nvSpPr>
          <p:cNvPr id="73" name="Google Shape;73;p3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6"/>
        <p:cNvGrpSpPr/>
        <p:nvPr/>
      </p:nvGrpSpPr>
      <p:grpSpPr>
        <a:xfrm>
          <a:off x="0" y="0"/>
          <a:ext cx="0" cy="0"/>
          <a:chOff x="0" y="0"/>
          <a:chExt cx="0" cy="0"/>
        </a:xfrm>
      </p:grpSpPr>
      <p:sp>
        <p:nvSpPr>
          <p:cNvPr id="77" name="Google Shape;77;p40"/>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9" name="Google Shape;79;p40"/>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1120"/>
              <a:buNone/>
              <a:defRPr sz="140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00"/>
              <a:buNone/>
              <a:defRPr sz="1000"/>
            </a:lvl4pPr>
            <a:lvl5pPr marL="2286000" lvl="4" indent="-228600" algn="l">
              <a:lnSpc>
                <a:spcPct val="100000"/>
              </a:lnSpc>
              <a:spcBef>
                <a:spcPts val="1000"/>
              </a:spcBef>
              <a:spcAft>
                <a:spcPts val="0"/>
              </a:spcAft>
              <a:buSzPts val="800"/>
              <a:buNone/>
              <a:defRPr sz="1000"/>
            </a:lvl5pPr>
            <a:lvl6pPr marL="2743200" lvl="5" indent="-228600" algn="l">
              <a:lnSpc>
                <a:spcPct val="100000"/>
              </a:lnSpc>
              <a:spcBef>
                <a:spcPts val="1000"/>
              </a:spcBef>
              <a:spcAft>
                <a:spcPts val="0"/>
              </a:spcAft>
              <a:buSzPts val="800"/>
              <a:buNone/>
              <a:defRPr sz="1000"/>
            </a:lvl6pPr>
            <a:lvl7pPr marL="3200400" lvl="6" indent="-228600" algn="l">
              <a:lnSpc>
                <a:spcPct val="100000"/>
              </a:lnSpc>
              <a:spcBef>
                <a:spcPts val="1000"/>
              </a:spcBef>
              <a:spcAft>
                <a:spcPts val="0"/>
              </a:spcAft>
              <a:buSzPts val="800"/>
              <a:buNone/>
              <a:defRPr sz="1000"/>
            </a:lvl7pPr>
            <a:lvl8pPr marL="3657600" lvl="7" indent="-228600" algn="l">
              <a:lnSpc>
                <a:spcPct val="100000"/>
              </a:lnSpc>
              <a:spcBef>
                <a:spcPts val="1000"/>
              </a:spcBef>
              <a:spcAft>
                <a:spcPts val="0"/>
              </a:spcAft>
              <a:buSzPts val="800"/>
              <a:buNone/>
              <a:defRPr sz="1000"/>
            </a:lvl8pPr>
            <a:lvl9pPr marL="4114800" lvl="8" indent="-228600" algn="l">
              <a:lnSpc>
                <a:spcPct val="100000"/>
              </a:lnSpc>
              <a:spcBef>
                <a:spcPts val="1000"/>
              </a:spcBef>
              <a:spcAft>
                <a:spcPts val="0"/>
              </a:spcAft>
              <a:buSzPts val="800"/>
              <a:buNone/>
              <a:defRPr sz="1000"/>
            </a:lvl9pPr>
          </a:lstStyle>
          <a:p>
            <a:endParaRPr/>
          </a:p>
        </p:txBody>
      </p:sp>
      <p:sp>
        <p:nvSpPr>
          <p:cNvPr id="80" name="Google Shape;80;p4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1"/>
          <p:cNvSpPr>
            <a:spLocks noGrp="1"/>
          </p:cNvSpPr>
          <p:nvPr>
            <p:ph type="pic" idx="2"/>
          </p:nvPr>
        </p:nvSpPr>
        <p:spPr>
          <a:xfrm>
            <a:off x="677334" y="609600"/>
            <a:ext cx="8596668" cy="3845718"/>
          </a:xfrm>
          <a:prstGeom prst="rect">
            <a:avLst/>
          </a:prstGeom>
          <a:noFill/>
          <a:ln>
            <a:noFill/>
          </a:ln>
        </p:spPr>
      </p:sp>
      <p:sp>
        <p:nvSpPr>
          <p:cNvPr id="86" name="Google Shape;86;p41"/>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87" name="Google Shape;87;p4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32"/>
          <p:cNvGrpSpPr/>
          <p:nvPr/>
        </p:nvGrpSpPr>
        <p:grpSpPr>
          <a:xfrm>
            <a:off x="0" y="-8467"/>
            <a:ext cx="12192000" cy="6866467"/>
            <a:chOff x="0" y="-8467"/>
            <a:chExt cx="12192000" cy="6866467"/>
          </a:xfrm>
        </p:grpSpPr>
        <p:cxnSp>
          <p:nvCxnSpPr>
            <p:cNvPr id="7" name="Google Shape;7;p3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3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3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0" name="Google Shape;10;p3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32"/>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3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96F06">
                <a:alpha val="69411"/>
              </a:srgbClr>
            </a:solidFill>
            <a:ln>
              <a:noFill/>
            </a:ln>
          </p:spPr>
        </p:sp>
        <p:sp>
          <p:nvSpPr>
            <p:cNvPr id="13" name="Google Shape;13;p3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FDE6A">
                <a:alpha val="69411"/>
              </a:srgbClr>
            </a:solidFill>
            <a:ln>
              <a:noFill/>
            </a:ln>
          </p:spPr>
        </p:sp>
        <p:sp>
          <p:nvSpPr>
            <p:cNvPr id="14" name="Google Shape;14;p3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5" name="Google Shape;15;p3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2"/>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 name="Google Shape;17;p3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8" name="Google Shape;18;p32"/>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3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3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mailto:lilamayerly@gmail.com"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hyperlink" Target="mailto:sanchezfinca@gmail.co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mailto:info@creoenelagro.com"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mailto:montelamama@gmail.com"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hyperlink" Target="mailto:wsuarezcorredor@yahoo.com.co"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
          <p:cNvPicPr preferRelativeResize="0">
            <a:picLocks noGrp="1"/>
          </p:cNvPicPr>
          <p:nvPr>
            <p:ph type="body" idx="1"/>
          </p:nvPr>
        </p:nvPicPr>
        <p:blipFill rotWithShape="1">
          <a:blip r:embed="rId3">
            <a:alphaModFix/>
          </a:blip>
          <a:srcRect/>
          <a:stretch/>
        </p:blipFill>
        <p:spPr>
          <a:xfrm>
            <a:off x="125261" y="607360"/>
            <a:ext cx="9594937" cy="59938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a:spLocks noGrp="1"/>
          </p:cNvSpPr>
          <p:nvPr>
            <p:ph type="title"/>
          </p:nvPr>
        </p:nvSpPr>
        <p:spPr>
          <a:xfrm>
            <a:off x="101135" y="520524"/>
            <a:ext cx="10044945" cy="1320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6000"/>
              <a:buFont typeface="Arial Rounded"/>
              <a:buNone/>
            </a:pPr>
            <a:r>
              <a:rPr lang="es-ES" sz="6000" b="1">
                <a:solidFill>
                  <a:srgbClr val="EF9A3D"/>
                </a:solidFill>
                <a:latin typeface="Arial Rounded"/>
                <a:ea typeface="Arial Rounded"/>
                <a:cs typeface="Arial Rounded"/>
                <a:sym typeface="Arial Rounded"/>
              </a:rPr>
              <a:t>HACIENDA FLORENCIA</a:t>
            </a:r>
            <a:endParaRPr sz="6000" b="1">
              <a:solidFill>
                <a:srgbClr val="EF9A3D"/>
              </a:solidFill>
              <a:latin typeface="Arial Rounded"/>
              <a:ea typeface="Arial Rounded"/>
              <a:cs typeface="Arial Rounded"/>
              <a:sym typeface="Arial Rounded"/>
            </a:endParaRPr>
          </a:p>
        </p:txBody>
      </p:sp>
      <p:pic>
        <p:nvPicPr>
          <p:cNvPr id="212" name="Google Shape;212;p10"/>
          <p:cNvPicPr preferRelativeResize="0">
            <a:picLocks noGrp="1"/>
          </p:cNvPicPr>
          <p:nvPr>
            <p:ph type="body" idx="1"/>
          </p:nvPr>
        </p:nvPicPr>
        <p:blipFill rotWithShape="1">
          <a:blip r:embed="rId3">
            <a:alphaModFix/>
          </a:blip>
          <a:srcRect/>
          <a:stretch/>
        </p:blipFill>
        <p:spPr>
          <a:xfrm>
            <a:off x="0" y="5663080"/>
            <a:ext cx="1853345" cy="1194920"/>
          </a:xfrm>
          <a:prstGeom prst="rect">
            <a:avLst/>
          </a:prstGeom>
          <a:noFill/>
          <a:ln>
            <a:noFill/>
          </a:ln>
        </p:spPr>
      </p:pic>
      <p:pic>
        <p:nvPicPr>
          <p:cNvPr id="213" name="Google Shape;213;p10"/>
          <p:cNvPicPr preferRelativeResize="0"/>
          <p:nvPr/>
        </p:nvPicPr>
        <p:blipFill rotWithShape="1">
          <a:blip r:embed="rId4">
            <a:alphaModFix/>
          </a:blip>
          <a:srcRect/>
          <a:stretch/>
        </p:blipFill>
        <p:spPr>
          <a:xfrm>
            <a:off x="6375748" y="1841324"/>
            <a:ext cx="4584527" cy="4484319"/>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14" name="Google Shape;214;p10"/>
          <p:cNvSpPr/>
          <p:nvPr/>
        </p:nvSpPr>
        <p:spPr>
          <a:xfrm>
            <a:off x="1026879" y="1536008"/>
            <a:ext cx="5135925"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0" i="0" u="none" strike="noStrike" cap="none">
                <a:solidFill>
                  <a:srgbClr val="764E4E"/>
                </a:solidFill>
                <a:latin typeface="Trebuchet MS"/>
                <a:ea typeface="Trebuchet MS"/>
                <a:cs typeface="Trebuchet MS"/>
                <a:sym typeface="Trebuchet MS"/>
              </a:rPr>
              <a:t>En 1869 fue adquirida por el abogado Pedro Alejo Forero, denominada en ese entonces San Miguel de Amanta, propiedad que cedió a sus hijas y en el año de 1914 cambió su nombre por Hacienda Florencia; contaba con 9600 fanegadas distribuidas entre el cultivo de café, caña, terreno para la ganadería, tierra de arrendatarios y bosques naturales. En 1927 la propiedad pasó a manos de Arístides Salgado (nieto), año en que la hacienda alcanzó a tener un millón de arbustos de café.</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s-ES" sz="1800" b="0" i="0" u="none" strike="noStrike" cap="none">
                <a:solidFill>
                  <a:srgbClr val="764E4E"/>
                </a:solidFill>
                <a:latin typeface="Trebuchet MS"/>
                <a:ea typeface="Trebuchet MS"/>
                <a:cs typeface="Trebuchet MS"/>
                <a:sym typeface="Trebuchet MS"/>
              </a:rPr>
              <a:t>La casa esta construida sobre una base empedrada y su infraestructura es de arquitectura colonial construida en ladrillo, cuenta con jardines de árboles de tamaño mediano en sus jardines y estanques de agua.</a:t>
            </a:r>
            <a:endParaRPr sz="1800" b="0" i="0" u="none" strike="noStrike" cap="none">
              <a:solidFill>
                <a:srgbClr val="764E4E"/>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a:spLocks noGrp="1"/>
          </p:cNvSpPr>
          <p:nvPr>
            <p:ph type="title"/>
          </p:nvPr>
        </p:nvSpPr>
        <p:spPr>
          <a:xfrm>
            <a:off x="827647" y="446762"/>
            <a:ext cx="8596668" cy="1320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EF9A3D"/>
              </a:buClr>
              <a:buSzPts val="5400"/>
              <a:buFont typeface="Arial Rounded"/>
              <a:buNone/>
            </a:pPr>
            <a:r>
              <a:rPr lang="es-ES" sz="5400" b="1">
                <a:solidFill>
                  <a:srgbClr val="EF9A3D"/>
                </a:solidFill>
                <a:latin typeface="Arial Rounded"/>
                <a:ea typeface="Arial Rounded"/>
                <a:cs typeface="Arial Rounded"/>
                <a:sym typeface="Arial Rounded"/>
              </a:rPr>
              <a:t>HACIENDA MAGDALENA</a:t>
            </a:r>
            <a:endParaRPr sz="5400" b="1">
              <a:solidFill>
                <a:srgbClr val="EF9A3D"/>
              </a:solidFill>
              <a:latin typeface="Arial Rounded"/>
              <a:ea typeface="Arial Rounded"/>
              <a:cs typeface="Arial Rounded"/>
              <a:sym typeface="Arial Rounded"/>
            </a:endParaRPr>
          </a:p>
        </p:txBody>
      </p:sp>
      <p:pic>
        <p:nvPicPr>
          <p:cNvPr id="220" name="Google Shape;220;p11"/>
          <p:cNvPicPr preferRelativeResize="0">
            <a:picLocks noGrp="1"/>
          </p:cNvPicPr>
          <p:nvPr>
            <p:ph type="body" idx="1"/>
          </p:nvPr>
        </p:nvPicPr>
        <p:blipFill rotWithShape="1">
          <a:blip r:embed="rId3">
            <a:alphaModFix/>
          </a:blip>
          <a:srcRect/>
          <a:stretch/>
        </p:blipFill>
        <p:spPr>
          <a:xfrm>
            <a:off x="0" y="5663080"/>
            <a:ext cx="1853345" cy="1194920"/>
          </a:xfrm>
          <a:prstGeom prst="rect">
            <a:avLst/>
          </a:prstGeom>
          <a:noFill/>
          <a:ln>
            <a:noFill/>
          </a:ln>
        </p:spPr>
      </p:pic>
      <p:pic>
        <p:nvPicPr>
          <p:cNvPr id="221" name="Google Shape;221;p11"/>
          <p:cNvPicPr preferRelativeResize="0"/>
          <p:nvPr/>
        </p:nvPicPr>
        <p:blipFill rotWithShape="1">
          <a:blip r:embed="rId4">
            <a:alphaModFix/>
          </a:blip>
          <a:srcRect/>
          <a:stretch/>
        </p:blipFill>
        <p:spPr>
          <a:xfrm>
            <a:off x="6050072" y="1440493"/>
            <a:ext cx="4943604" cy="4948824"/>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22" name="Google Shape;222;p11"/>
          <p:cNvSpPr/>
          <p:nvPr/>
        </p:nvSpPr>
        <p:spPr>
          <a:xfrm>
            <a:off x="-45928" y="1488592"/>
            <a:ext cx="6096000" cy="427809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El señor Gabriel Ortiz Williamson, heredó en1894 una parte de la gran hacienda Los Olivos, a la que le colocó el nombre de La Magdalena. La hacienda tenía 500 fanegadas en 1930, de las cuales la parte alta se dedicaba a cultivo de café y la parte baja a ganadería de pastoreo; para el año 1936 su administrador era el señor Martín Hidalgo. Fue parcelada en 1954. La casa de habitación, los beneficiaderos y 50 fanegadas aledañas pasaron por compra a Ignacio Martínez, un comerciante que lo días sábados vendía en la hacienda telas, espejos, cigarrillos y otras mercancías a los trabajadores.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La Hacienda cafetera La Magdalena, está construida con muros de adobe color blanco y rojo, con columnas y entramados de madera del mismo color y tiene tejas de zinc, rodeada con árboles típicos de bosque húmedo de gran tamaño. Cuenta con un puente para ingresar a su entrada principal.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EF9A3D"/>
              </a:buClr>
              <a:buSzPts val="6000"/>
              <a:buFont typeface="Arial Rounded"/>
              <a:buNone/>
            </a:pPr>
            <a:r>
              <a:rPr lang="es-ES" sz="6000" b="1">
                <a:solidFill>
                  <a:srgbClr val="EF9A3D"/>
                </a:solidFill>
                <a:latin typeface="Arial Rounded"/>
                <a:ea typeface="Arial Rounded"/>
                <a:cs typeface="Arial Rounded"/>
                <a:sym typeface="Arial Rounded"/>
              </a:rPr>
              <a:t>HACIENDA LIBERIA</a:t>
            </a:r>
            <a:endParaRPr sz="6000" b="1">
              <a:solidFill>
                <a:srgbClr val="EF9A3D"/>
              </a:solidFill>
              <a:latin typeface="Arial Rounded"/>
              <a:ea typeface="Arial Rounded"/>
              <a:cs typeface="Arial Rounded"/>
              <a:sym typeface="Arial Rounded"/>
            </a:endParaRPr>
          </a:p>
        </p:txBody>
      </p:sp>
      <p:pic>
        <p:nvPicPr>
          <p:cNvPr id="228" name="Google Shape;228;p12"/>
          <p:cNvPicPr preferRelativeResize="0">
            <a:picLocks noGrp="1"/>
          </p:cNvPicPr>
          <p:nvPr>
            <p:ph type="body" idx="1"/>
          </p:nvPr>
        </p:nvPicPr>
        <p:blipFill rotWithShape="1">
          <a:blip r:embed="rId3">
            <a:alphaModFix/>
          </a:blip>
          <a:srcRect/>
          <a:stretch/>
        </p:blipFill>
        <p:spPr>
          <a:xfrm>
            <a:off x="0" y="5663080"/>
            <a:ext cx="1853345" cy="1194920"/>
          </a:xfrm>
          <a:prstGeom prst="rect">
            <a:avLst/>
          </a:prstGeom>
          <a:noFill/>
          <a:ln>
            <a:noFill/>
          </a:ln>
        </p:spPr>
      </p:pic>
      <p:pic>
        <p:nvPicPr>
          <p:cNvPr id="229" name="Google Shape;229;p12"/>
          <p:cNvPicPr preferRelativeResize="0"/>
          <p:nvPr/>
        </p:nvPicPr>
        <p:blipFill rotWithShape="1">
          <a:blip r:embed="rId4">
            <a:alphaModFix/>
          </a:blip>
          <a:srcRect/>
          <a:stretch/>
        </p:blipFill>
        <p:spPr>
          <a:xfrm>
            <a:off x="6475958" y="1569543"/>
            <a:ext cx="4567824" cy="4768627"/>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30" name="Google Shape;230;p12"/>
          <p:cNvSpPr/>
          <p:nvPr/>
        </p:nvSpPr>
        <p:spPr>
          <a:xfrm>
            <a:off x="1202498" y="1691698"/>
            <a:ext cx="5173251"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764E4E"/>
                </a:solidFill>
                <a:latin typeface="Arial Rounded"/>
                <a:ea typeface="Arial Rounded"/>
                <a:cs typeface="Arial Rounded"/>
                <a:sym typeface="Arial Rounded"/>
              </a:rPr>
              <a:t>La Hacienda Liberia pertenecía a Las Familias Sáenz y Bazurto quienes fueron precursores de la cultura cafetera y de la fundación y construcción del Municipio de Viotá. Históricamente esta hacienda también fue importante pues en 1902 en la casona de la hacienda se firmo el "Tratado Liberia" en el cual se acordó el fin de la Guerra de los Mil Días. Un conflicto entre liberales y conservadores en el que se disputaba a muerte el control político del país.</a:t>
            </a:r>
            <a:endParaRPr sz="1800" b="1" i="0" u="none" strike="noStrike" cap="none">
              <a:solidFill>
                <a:srgbClr val="764E4E"/>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764E4E"/>
                </a:solidFill>
                <a:latin typeface="Arial Rounded"/>
                <a:ea typeface="Arial Rounded"/>
                <a:cs typeface="Arial Rounded"/>
                <a:sym typeface="Arial Rounded"/>
              </a:rPr>
              <a:t>La Hacienda es de arquitectura colonial, construida con fachada de color blanco y rojo, con columnas  y portones de color verde claro. La edificación se encuentra construida sobre una zona empedrada.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3"/>
          <p:cNvPicPr preferRelativeResize="0"/>
          <p:nvPr/>
        </p:nvPicPr>
        <p:blipFill rotWithShape="1">
          <a:blip r:embed="rId3">
            <a:alphaModFix/>
          </a:blip>
          <a:srcRect/>
          <a:stretch/>
        </p:blipFill>
        <p:spPr>
          <a:xfrm>
            <a:off x="0" y="4703"/>
            <a:ext cx="12192000" cy="6853297"/>
          </a:xfrm>
          <a:prstGeom prst="rect">
            <a:avLst/>
          </a:prstGeom>
          <a:noFill/>
          <a:ln>
            <a:noFill/>
          </a:ln>
        </p:spPr>
      </p:pic>
      <p:sp>
        <p:nvSpPr>
          <p:cNvPr id="236" name="Google Shape;236;p13"/>
          <p:cNvSpPr txBox="1">
            <a:spLocks noGrp="1"/>
          </p:cNvSpPr>
          <p:nvPr>
            <p:ph type="title"/>
          </p:nvPr>
        </p:nvSpPr>
        <p:spPr>
          <a:xfrm>
            <a:off x="734859" y="1223376"/>
            <a:ext cx="10722281" cy="3912296"/>
          </a:xfrm>
          <a:prstGeom prst="rect">
            <a:avLst/>
          </a:prstGeom>
          <a:noFill/>
          <a:ln>
            <a:noFill/>
          </a:ln>
          <a:effectLst>
            <a:outerShdw blurRad="107950" dist="12700" dir="5400000" algn="ctr">
              <a:srgbClr val="000000"/>
            </a:outerShdw>
          </a:effectLst>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C000"/>
              </a:buClr>
              <a:buSzPts val="8800"/>
              <a:buFont typeface="Arial Rounded"/>
              <a:buNone/>
            </a:pPr>
            <a:r>
              <a:rPr lang="es-ES" sz="8800" b="1">
                <a:solidFill>
                  <a:srgbClr val="FFC000"/>
                </a:solidFill>
                <a:latin typeface="Arial Rounded"/>
                <a:ea typeface="Arial Rounded"/>
                <a:cs typeface="Arial Rounded"/>
                <a:sym typeface="Arial Rounded"/>
              </a:rPr>
              <a:t>EXPERENCIAS ECOTURISTICAS</a:t>
            </a:r>
            <a:endParaRPr sz="8800" b="1">
              <a:solidFill>
                <a:srgbClr val="FFC000"/>
              </a:solidFill>
              <a:latin typeface="Arial Rounded"/>
              <a:ea typeface="Arial Rounded"/>
              <a:cs typeface="Arial Rounded"/>
              <a:sym typeface="Arial Rounded"/>
            </a:endParaRPr>
          </a:p>
        </p:txBody>
      </p:sp>
      <p:pic>
        <p:nvPicPr>
          <p:cNvPr id="237" name="Google Shape;237;p13"/>
          <p:cNvPicPr preferRelativeResize="0">
            <a:picLocks noGrp="1"/>
          </p:cNvPicPr>
          <p:nvPr>
            <p:ph type="body" idx="1"/>
          </p:nvPr>
        </p:nvPicPr>
        <p:blipFill rotWithShape="1">
          <a:blip r:embed="rId4">
            <a:alphaModFix/>
          </a:blip>
          <a:srcRect/>
          <a:stretch/>
        </p:blipFill>
        <p:spPr>
          <a:xfrm>
            <a:off x="0" y="5663080"/>
            <a:ext cx="1853345" cy="11949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4"/>
          <p:cNvSpPr txBox="1">
            <a:spLocks noGrp="1"/>
          </p:cNvSpPr>
          <p:nvPr>
            <p:ph type="title"/>
          </p:nvPr>
        </p:nvSpPr>
        <p:spPr>
          <a:xfrm>
            <a:off x="639755" y="321502"/>
            <a:ext cx="8892551" cy="162003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5400"/>
              <a:buFont typeface="Arial Rounded"/>
              <a:buNone/>
            </a:pPr>
            <a:r>
              <a:rPr lang="es-ES" sz="5400" b="1">
                <a:solidFill>
                  <a:srgbClr val="EF9A3D"/>
                </a:solidFill>
                <a:latin typeface="Arial Rounded"/>
                <a:ea typeface="Arial Rounded"/>
                <a:cs typeface="Arial Rounded"/>
                <a:sym typeface="Arial Rounded"/>
              </a:rPr>
              <a:t>SENDERO AMBIENTAL MOGAMBO</a:t>
            </a:r>
            <a:endParaRPr sz="5400" b="1">
              <a:solidFill>
                <a:srgbClr val="EF9A3D"/>
              </a:solidFill>
              <a:latin typeface="Arial Rounded"/>
              <a:ea typeface="Arial Rounded"/>
              <a:cs typeface="Arial Rounded"/>
              <a:sym typeface="Arial Rounded"/>
            </a:endParaRPr>
          </a:p>
        </p:txBody>
      </p:sp>
      <p:pic>
        <p:nvPicPr>
          <p:cNvPr id="243" name="Google Shape;243;p14"/>
          <p:cNvPicPr preferRelativeResize="0">
            <a:picLocks noGrp="1"/>
          </p:cNvPicPr>
          <p:nvPr>
            <p:ph type="body" idx="1"/>
          </p:nvPr>
        </p:nvPicPr>
        <p:blipFill rotWithShape="1">
          <a:blip r:embed="rId3">
            <a:alphaModFix/>
          </a:blip>
          <a:srcRect/>
          <a:stretch/>
        </p:blipFill>
        <p:spPr>
          <a:xfrm>
            <a:off x="0" y="5558114"/>
            <a:ext cx="1853345" cy="1194920"/>
          </a:xfrm>
          <a:prstGeom prst="rect">
            <a:avLst/>
          </a:prstGeom>
          <a:noFill/>
          <a:ln>
            <a:noFill/>
          </a:ln>
        </p:spPr>
      </p:pic>
      <p:pic>
        <p:nvPicPr>
          <p:cNvPr id="244" name="Google Shape;244;p14"/>
          <p:cNvPicPr preferRelativeResize="0"/>
          <p:nvPr/>
        </p:nvPicPr>
        <p:blipFill rotWithShape="1">
          <a:blip r:embed="rId4">
            <a:alphaModFix/>
          </a:blip>
          <a:srcRect/>
          <a:stretch/>
        </p:blipFill>
        <p:spPr>
          <a:xfrm>
            <a:off x="6263014" y="1451297"/>
            <a:ext cx="4837744" cy="4597054"/>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45" name="Google Shape;245;p14"/>
          <p:cNvSpPr/>
          <p:nvPr/>
        </p:nvSpPr>
        <p:spPr>
          <a:xfrm>
            <a:off x="517743" y="2017687"/>
            <a:ext cx="5507277" cy="353943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Es un sendero ambiental desarrollado por el dentrologo Luis Enrique Duarte, escritor de la monografía: Viotá, un paraíso en los Andes colombianos. El sendero cuenta con especies de árboles representativos de la región, así como algunas especies foráneas, esculturas representativas de mitos y leyendas de diferentes partes de Colombia y dentro de su guion se ha implementado un capítulo sobre la historia de Viotá.</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El sitio ofrece un atractivo natural único y organizado para el visitante, el sendero, las obras escultóricas y el guion completo para las personas interesadas en conocer sobre flora, fauna, mitos, leyendas e historia del territorio.</a:t>
            </a:r>
            <a:endParaRPr sz="1600" b="1" i="0" u="none" strike="noStrike" cap="none">
              <a:solidFill>
                <a:srgbClr val="764E4E"/>
              </a:solidFill>
              <a:latin typeface="Arial Rounded"/>
              <a:ea typeface="Arial Rounded"/>
              <a:cs typeface="Arial Rounded"/>
              <a:sym typeface="Arial Rounde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a:spLocks noGrp="1"/>
          </p:cNvSpPr>
          <p:nvPr>
            <p:ph type="title"/>
          </p:nvPr>
        </p:nvSpPr>
        <p:spPr>
          <a:xfrm>
            <a:off x="926672" y="459288"/>
            <a:ext cx="8596668" cy="1320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EF9A3D"/>
              </a:buClr>
              <a:buSzPts val="6000"/>
              <a:buFont typeface="Arial Rounded"/>
              <a:buNone/>
            </a:pPr>
            <a:r>
              <a:rPr lang="es-ES" sz="6000" b="1">
                <a:solidFill>
                  <a:srgbClr val="EF9A3D"/>
                </a:solidFill>
                <a:latin typeface="Arial Rounded"/>
                <a:ea typeface="Arial Rounded"/>
                <a:cs typeface="Arial Rounded"/>
                <a:sym typeface="Arial Rounded"/>
              </a:rPr>
              <a:t>POZO DEL TRAPICHE</a:t>
            </a:r>
            <a:endParaRPr sz="6000" b="1">
              <a:solidFill>
                <a:srgbClr val="EF9A3D"/>
              </a:solidFill>
              <a:latin typeface="Arial Rounded"/>
              <a:ea typeface="Arial Rounded"/>
              <a:cs typeface="Arial Rounded"/>
              <a:sym typeface="Arial Rounded"/>
            </a:endParaRPr>
          </a:p>
        </p:txBody>
      </p:sp>
      <p:pic>
        <p:nvPicPr>
          <p:cNvPr id="251" name="Google Shape;251;p15"/>
          <p:cNvPicPr preferRelativeResize="0">
            <a:picLocks noGrp="1"/>
          </p:cNvPicPr>
          <p:nvPr>
            <p:ph type="body" idx="1"/>
          </p:nvPr>
        </p:nvPicPr>
        <p:blipFill rotWithShape="1">
          <a:blip r:embed="rId3">
            <a:alphaModFix/>
          </a:blip>
          <a:srcRect/>
          <a:stretch/>
        </p:blipFill>
        <p:spPr>
          <a:xfrm>
            <a:off x="0" y="5663080"/>
            <a:ext cx="1853345" cy="1194920"/>
          </a:xfrm>
          <a:prstGeom prst="rect">
            <a:avLst/>
          </a:prstGeom>
          <a:noFill/>
          <a:ln>
            <a:noFill/>
          </a:ln>
        </p:spPr>
      </p:pic>
      <p:pic>
        <p:nvPicPr>
          <p:cNvPr id="252" name="Google Shape;252;p15"/>
          <p:cNvPicPr preferRelativeResize="0"/>
          <p:nvPr/>
        </p:nvPicPr>
        <p:blipFill rotWithShape="1">
          <a:blip r:embed="rId4">
            <a:alphaModFix/>
          </a:blip>
          <a:srcRect/>
          <a:stretch/>
        </p:blipFill>
        <p:spPr>
          <a:xfrm>
            <a:off x="6212910" y="1529530"/>
            <a:ext cx="4772937" cy="4758536"/>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53" name="Google Shape;253;p15"/>
          <p:cNvSpPr/>
          <p:nvPr/>
        </p:nvSpPr>
        <p:spPr>
          <a:xfrm>
            <a:off x="1179408" y="1609862"/>
            <a:ext cx="4780767" cy="467820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764E4E"/>
                </a:solidFill>
                <a:latin typeface="Arial Rounded"/>
                <a:ea typeface="Arial Rounded"/>
                <a:cs typeface="Arial Rounded"/>
                <a:sym typeface="Arial Rounded"/>
              </a:rPr>
              <a:t>Es un pozo natural de aguas rápidas que es frecuentado por vecinos y visitantes principalmente en los días calurosos para refrescarse y nadar.</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a:solidFill>
                  <a:srgbClr val="764E4E"/>
                </a:solidFill>
                <a:latin typeface="Arial Rounded"/>
                <a:ea typeface="Arial Rounded"/>
                <a:cs typeface="Arial Rounded"/>
                <a:sym typeface="Arial Rounded"/>
              </a:rPr>
              <a:t>El sitio ofrece un atractivo natural para cierto grupo de turistas que les gusta entrar en contacto con el agua en ambientes naturales (una tendencia cada vez más popular) su ubicación está en un punto equidistante entre la vía principal a Tibacuy y Fusagasugá y el caserío de Las Palmas adyacente a la Hacienda Ceylán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764E4E"/>
              </a:solidFill>
              <a:latin typeface="Arial Rounded"/>
              <a:ea typeface="Arial Rounded"/>
              <a:cs typeface="Arial Rounded"/>
              <a:sym typeface="Arial Rounde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329852" y="133612"/>
            <a:ext cx="8596668" cy="1320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4800"/>
              <a:buFont typeface="Arial Rounded"/>
              <a:buNone/>
            </a:pPr>
            <a:r>
              <a:rPr lang="es-ES" sz="4800" b="1">
                <a:solidFill>
                  <a:srgbClr val="EF9A3D"/>
                </a:solidFill>
                <a:latin typeface="Arial Rounded"/>
                <a:ea typeface="Arial Rounded"/>
                <a:cs typeface="Arial Rounded"/>
                <a:sym typeface="Arial Rounded"/>
              </a:rPr>
              <a:t>SENDERO DE HISTORIA Y PAZ EL BOQUERON</a:t>
            </a:r>
            <a:endParaRPr sz="4800" b="1">
              <a:solidFill>
                <a:srgbClr val="EF9A3D"/>
              </a:solidFill>
              <a:latin typeface="Arial Rounded"/>
              <a:ea typeface="Arial Rounded"/>
              <a:cs typeface="Arial Rounded"/>
              <a:sym typeface="Arial Rounded"/>
            </a:endParaRPr>
          </a:p>
        </p:txBody>
      </p:sp>
      <p:pic>
        <p:nvPicPr>
          <p:cNvPr id="259" name="Google Shape;259;p16"/>
          <p:cNvPicPr preferRelativeResize="0">
            <a:picLocks noGrp="1"/>
          </p:cNvPicPr>
          <p:nvPr>
            <p:ph type="body" idx="1"/>
          </p:nvPr>
        </p:nvPicPr>
        <p:blipFill rotWithShape="1">
          <a:blip r:embed="rId3">
            <a:alphaModFix/>
          </a:blip>
          <a:srcRect/>
          <a:stretch/>
        </p:blipFill>
        <p:spPr>
          <a:xfrm>
            <a:off x="0" y="5663080"/>
            <a:ext cx="1853345" cy="1194920"/>
          </a:xfrm>
          <a:prstGeom prst="rect">
            <a:avLst/>
          </a:prstGeom>
          <a:noFill/>
          <a:ln>
            <a:noFill/>
          </a:ln>
        </p:spPr>
      </p:pic>
      <p:sp>
        <p:nvSpPr>
          <p:cNvPr id="260" name="Google Shape;260;p16"/>
          <p:cNvSpPr/>
          <p:nvPr/>
        </p:nvSpPr>
        <p:spPr>
          <a:xfrm>
            <a:off x="329852" y="1700779"/>
            <a:ext cx="6096000"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764E4E"/>
                </a:solidFill>
                <a:latin typeface="Arial Rounded"/>
                <a:ea typeface="Arial Rounded"/>
                <a:cs typeface="Arial Rounded"/>
                <a:sym typeface="Arial Rounded"/>
              </a:rPr>
              <a:t>Es una de las rutas utilizadas más importantes durante la primera mitad del SXX; se desconoce su antigüedad, aunque presumiblemente es de carácter prehispánico, conecta a Viotá con el Sumapaz llegando al poblado de Subia y se caracteriza por su impresionante geografía.</a:t>
            </a:r>
            <a:endParaRPr sz="1800" b="1" i="0" u="none" strike="noStrike" cap="none">
              <a:solidFill>
                <a:srgbClr val="764E4E"/>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764E4E"/>
                </a:solidFill>
                <a:latin typeface="Arial Rounded"/>
                <a:ea typeface="Arial Rounded"/>
                <a:cs typeface="Arial Rounded"/>
                <a:sym typeface="Arial Rounded"/>
              </a:rPr>
              <a:t>Es una ruta utilizada por caminantes experimentados que inician su recorrido en el sitio conocido  como La Golconda a 700 msnm y ascienden hasta los 2600 msnm en un recorrido ascendente de unas 7 u 8 horas; se caracteriza por contar con varios segmentos de ruta empedrados y por la exuberante y variada vegetación que se observa durante todo el recorrido</a:t>
            </a:r>
            <a:r>
              <a:rPr lang="es-ES" sz="1800" b="0" i="0" u="none" strike="noStrike" cap="none">
                <a:solidFill>
                  <a:schemeClr val="dk1"/>
                </a:solidFill>
                <a:latin typeface="Trebuchet MS"/>
                <a:ea typeface="Trebuchet MS"/>
                <a:cs typeface="Trebuchet MS"/>
                <a:sym typeface="Trebuchet MS"/>
              </a:rPr>
              <a:t>.</a:t>
            </a:r>
            <a:endParaRPr sz="1800" b="0" i="0" u="none" strike="noStrike" cap="none">
              <a:solidFill>
                <a:schemeClr val="dk1"/>
              </a:solidFill>
              <a:latin typeface="Trebuchet MS"/>
              <a:ea typeface="Trebuchet MS"/>
              <a:cs typeface="Trebuchet MS"/>
              <a:sym typeface="Trebuchet MS"/>
            </a:endParaRPr>
          </a:p>
        </p:txBody>
      </p:sp>
      <p:pic>
        <p:nvPicPr>
          <p:cNvPr id="261" name="Google Shape;261;p16"/>
          <p:cNvPicPr preferRelativeResize="0"/>
          <p:nvPr/>
        </p:nvPicPr>
        <p:blipFill rotWithShape="1">
          <a:blip r:embed="rId4">
            <a:alphaModFix/>
          </a:blip>
          <a:srcRect/>
          <a:stretch/>
        </p:blipFill>
        <p:spPr>
          <a:xfrm>
            <a:off x="6526060" y="1279048"/>
            <a:ext cx="4684733" cy="4633237"/>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f311a557a5_0_0"/>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s-ES" sz="4800" b="1">
                <a:solidFill>
                  <a:srgbClr val="EF9A3D"/>
                </a:solidFill>
                <a:latin typeface="Arial Rounded"/>
                <a:ea typeface="Arial Rounded"/>
                <a:cs typeface="Arial Rounded"/>
                <a:sym typeface="Arial Rounded"/>
              </a:rPr>
              <a:t>SENDERO EL CARDENAL</a:t>
            </a:r>
            <a:endParaRPr sz="4800" b="1">
              <a:solidFill>
                <a:srgbClr val="EF9A3D"/>
              </a:solidFill>
              <a:latin typeface="Arial Rounded"/>
              <a:ea typeface="Arial Rounded"/>
              <a:cs typeface="Arial Rounded"/>
              <a:sym typeface="Arial Rounded"/>
            </a:endParaRPr>
          </a:p>
        </p:txBody>
      </p:sp>
      <p:sp>
        <p:nvSpPr>
          <p:cNvPr id="267" name="Google Shape;267;gf311a557a5_0_0"/>
          <p:cNvSpPr txBox="1">
            <a:spLocks noGrp="1"/>
          </p:cNvSpPr>
          <p:nvPr>
            <p:ph type="body" idx="1"/>
          </p:nvPr>
        </p:nvSpPr>
        <p:spPr>
          <a:xfrm>
            <a:off x="677329" y="2160600"/>
            <a:ext cx="4945200" cy="388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440"/>
              <a:buNone/>
            </a:pPr>
            <a:endParaRPr/>
          </a:p>
        </p:txBody>
      </p:sp>
      <p:pic>
        <p:nvPicPr>
          <p:cNvPr id="268" name="Google Shape;268;gf311a557a5_0_0"/>
          <p:cNvPicPr preferRelativeResize="0">
            <a:picLocks noGrp="1"/>
          </p:cNvPicPr>
          <p:nvPr>
            <p:ph type="body" idx="1"/>
          </p:nvPr>
        </p:nvPicPr>
        <p:blipFill rotWithShape="1">
          <a:blip r:embed="rId3">
            <a:alphaModFix/>
          </a:blip>
          <a:srcRect/>
          <a:stretch/>
        </p:blipFill>
        <p:spPr>
          <a:xfrm>
            <a:off x="0" y="5663080"/>
            <a:ext cx="1853400" cy="1194900"/>
          </a:xfrm>
          <a:prstGeom prst="rect">
            <a:avLst/>
          </a:prstGeom>
          <a:noFill/>
          <a:ln>
            <a:noFill/>
          </a:ln>
        </p:spPr>
      </p:pic>
      <p:pic>
        <p:nvPicPr>
          <p:cNvPr id="269" name="Google Shape;269;gf311a557a5_0_0"/>
          <p:cNvPicPr preferRelativeResize="0"/>
          <p:nvPr/>
        </p:nvPicPr>
        <p:blipFill rotWithShape="1">
          <a:blip r:embed="rId4">
            <a:alphaModFix/>
          </a:blip>
          <a:srcRect/>
          <a:stretch/>
        </p:blipFill>
        <p:spPr>
          <a:xfrm>
            <a:off x="5774929" y="2082900"/>
            <a:ext cx="4791075" cy="3524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1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7"/>
          <p:cNvSpPr txBox="1">
            <a:spLocks noGrp="1"/>
          </p:cNvSpPr>
          <p:nvPr>
            <p:ph type="title"/>
          </p:nvPr>
        </p:nvSpPr>
        <p:spPr>
          <a:xfrm>
            <a:off x="187890" y="0"/>
            <a:ext cx="9507255" cy="175782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5400"/>
              <a:buFont typeface="Arial Rounded"/>
              <a:buNone/>
            </a:pPr>
            <a:r>
              <a:rPr lang="es-ES" sz="5400" b="1">
                <a:solidFill>
                  <a:srgbClr val="EF9A3D"/>
                </a:solidFill>
                <a:latin typeface="Arial Rounded"/>
                <a:ea typeface="Arial Rounded"/>
                <a:cs typeface="Arial Rounded"/>
                <a:sym typeface="Arial Rounded"/>
              </a:rPr>
              <a:t>CASCADAS DE LA RUIDOSA</a:t>
            </a:r>
            <a:endParaRPr sz="5400" b="1">
              <a:solidFill>
                <a:srgbClr val="EF9A3D"/>
              </a:solidFill>
              <a:latin typeface="Arial Rounded"/>
              <a:ea typeface="Arial Rounded"/>
              <a:cs typeface="Arial Rounded"/>
              <a:sym typeface="Arial Rounded"/>
            </a:endParaRPr>
          </a:p>
        </p:txBody>
      </p:sp>
      <p:pic>
        <p:nvPicPr>
          <p:cNvPr id="275" name="Google Shape;275;p17"/>
          <p:cNvPicPr preferRelativeResize="0">
            <a:picLocks noGrp="1"/>
          </p:cNvPicPr>
          <p:nvPr>
            <p:ph type="body" idx="1"/>
          </p:nvPr>
        </p:nvPicPr>
        <p:blipFill rotWithShape="1">
          <a:blip r:embed="rId3">
            <a:alphaModFix/>
          </a:blip>
          <a:srcRect/>
          <a:stretch/>
        </p:blipFill>
        <p:spPr>
          <a:xfrm>
            <a:off x="0" y="5663080"/>
            <a:ext cx="1853345" cy="1194920"/>
          </a:xfrm>
          <a:prstGeom prst="rect">
            <a:avLst/>
          </a:prstGeom>
          <a:noFill/>
          <a:ln>
            <a:noFill/>
          </a:ln>
        </p:spPr>
      </p:pic>
      <p:sp>
        <p:nvSpPr>
          <p:cNvPr id="276" name="Google Shape;276;p17"/>
          <p:cNvSpPr/>
          <p:nvPr/>
        </p:nvSpPr>
        <p:spPr>
          <a:xfrm>
            <a:off x="442586" y="1740124"/>
            <a:ext cx="6096000" cy="424731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764E4E"/>
                </a:solidFill>
                <a:latin typeface="Arial Rounded"/>
                <a:ea typeface="Arial Rounded"/>
                <a:cs typeface="Arial Rounded"/>
                <a:sym typeface="Arial Rounded"/>
              </a:rPr>
              <a:t>Sobre esta cascada tienen jurisdicción dos municipios los cuales son Viotá y Anapoima, ambos hacen aprovechamiento turístico de la zona, pues estas cascadas son frecuentadas por habitantes y turistas atraídos por su belleza natural y por sus piedras resbalosas que sirven como tobogán para lanzarse y entrar en el agua.</a:t>
            </a:r>
            <a:endParaRPr sz="1800" b="1" i="0" u="none" strike="noStrike" cap="none">
              <a:solidFill>
                <a:srgbClr val="764E4E"/>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764E4E"/>
                </a:solidFill>
                <a:latin typeface="Arial Rounded"/>
                <a:ea typeface="Arial Rounded"/>
                <a:cs typeface="Arial Rounded"/>
                <a:sym typeface="Arial Rounded"/>
              </a:rPr>
              <a:t>Del río Calandaima se desprenden las aguas de las Cascadas de la Ruidosa, las cuales se caracterizan por poseer rocas de más de 3 metros de altura y estar rodeadas de arboles característicos de Bosque Húmedo como caoba, guanábanos, nuez moscada, palmas y sobre todo una gran presencia de lianas de gran tamaño. y hay presencia de gran cantidad de insectos y mamíferos pequeños.</a:t>
            </a:r>
            <a:endParaRPr sz="1800" b="1" i="0" u="none" strike="noStrike" cap="none">
              <a:solidFill>
                <a:srgbClr val="764E4E"/>
              </a:solidFill>
              <a:latin typeface="Arial Rounded"/>
              <a:ea typeface="Arial Rounded"/>
              <a:cs typeface="Arial Rounded"/>
              <a:sym typeface="Arial Rounded"/>
            </a:endParaRPr>
          </a:p>
        </p:txBody>
      </p:sp>
      <p:pic>
        <p:nvPicPr>
          <p:cNvPr id="277" name="Google Shape;277;p17"/>
          <p:cNvPicPr preferRelativeResize="0"/>
          <p:nvPr/>
        </p:nvPicPr>
        <p:blipFill rotWithShape="1">
          <a:blip r:embed="rId4">
            <a:alphaModFix/>
          </a:blip>
          <a:srcRect/>
          <a:stretch/>
        </p:blipFill>
        <p:spPr>
          <a:xfrm>
            <a:off x="6538586" y="1157725"/>
            <a:ext cx="4772417" cy="4829716"/>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txBox="1">
            <a:spLocks noGrp="1"/>
          </p:cNvSpPr>
          <p:nvPr>
            <p:ph type="title"/>
          </p:nvPr>
        </p:nvSpPr>
        <p:spPr>
          <a:xfrm>
            <a:off x="677334" y="308975"/>
            <a:ext cx="8596668" cy="159498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5400"/>
              <a:buFont typeface="Arial Rounded"/>
              <a:buNone/>
            </a:pPr>
            <a:r>
              <a:rPr lang="es-ES" sz="5400" b="1">
                <a:solidFill>
                  <a:srgbClr val="EF9A3D"/>
                </a:solidFill>
                <a:latin typeface="Arial Rounded"/>
                <a:ea typeface="Arial Rounded"/>
                <a:cs typeface="Arial Rounded"/>
                <a:sym typeface="Arial Rounded"/>
              </a:rPr>
              <a:t>PISCINA NATURAL MUNICIPAL</a:t>
            </a:r>
            <a:endParaRPr sz="5400" b="1">
              <a:solidFill>
                <a:srgbClr val="EF9A3D"/>
              </a:solidFill>
              <a:latin typeface="Arial Rounded"/>
              <a:ea typeface="Arial Rounded"/>
              <a:cs typeface="Arial Rounded"/>
              <a:sym typeface="Arial Rounded"/>
            </a:endParaRPr>
          </a:p>
        </p:txBody>
      </p:sp>
      <p:pic>
        <p:nvPicPr>
          <p:cNvPr id="283" name="Google Shape;283;p18"/>
          <p:cNvPicPr preferRelativeResize="0">
            <a:picLocks noGrp="1"/>
          </p:cNvPicPr>
          <p:nvPr>
            <p:ph type="body" idx="1"/>
          </p:nvPr>
        </p:nvPicPr>
        <p:blipFill rotWithShape="1">
          <a:blip r:embed="rId3">
            <a:alphaModFix/>
          </a:blip>
          <a:srcRect/>
          <a:stretch/>
        </p:blipFill>
        <p:spPr>
          <a:xfrm>
            <a:off x="0" y="5663080"/>
            <a:ext cx="1853345" cy="1194920"/>
          </a:xfrm>
          <a:prstGeom prst="rect">
            <a:avLst/>
          </a:prstGeom>
          <a:noFill/>
          <a:ln>
            <a:noFill/>
          </a:ln>
        </p:spPr>
      </p:pic>
      <p:pic>
        <p:nvPicPr>
          <p:cNvPr id="284" name="Google Shape;284;p18"/>
          <p:cNvPicPr preferRelativeResize="0"/>
          <p:nvPr/>
        </p:nvPicPr>
        <p:blipFill rotWithShape="1">
          <a:blip r:embed="rId4">
            <a:alphaModFix/>
          </a:blip>
          <a:srcRect/>
          <a:stretch/>
        </p:blipFill>
        <p:spPr>
          <a:xfrm>
            <a:off x="6250488" y="1778696"/>
            <a:ext cx="4747364" cy="4421688"/>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85" name="Google Shape;285;p18"/>
          <p:cNvSpPr/>
          <p:nvPr/>
        </p:nvSpPr>
        <p:spPr>
          <a:xfrm>
            <a:off x="517236" y="2155406"/>
            <a:ext cx="5657589" cy="369331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0" i="0" u="none" strike="noStrike" cap="none">
                <a:solidFill>
                  <a:srgbClr val="764E4E"/>
                </a:solidFill>
                <a:latin typeface="Trebuchet MS"/>
                <a:ea typeface="Trebuchet MS"/>
                <a:cs typeface="Trebuchet MS"/>
                <a:sym typeface="Trebuchet MS"/>
              </a:rPr>
              <a:t>Las aguas de esta quebrada, provienen directamente del río Calandaima, el cual es una subcuenca del río Bogotá. Actualmente, este espacio es frecuentado por propios y visitantes para los acostumbrados paseos de olla.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s-ES" sz="1800" b="0" i="0" u="none" strike="noStrike" cap="none">
                <a:solidFill>
                  <a:srgbClr val="764E4E"/>
                </a:solidFill>
                <a:latin typeface="Trebuchet MS"/>
                <a:ea typeface="Trebuchet MS"/>
                <a:cs typeface="Trebuchet MS"/>
                <a:sym typeface="Trebuchet MS"/>
              </a:rPr>
              <a:t>La Piscina Natural Santa Liliana hace parte de la Quebrada El Ruicito la cual se posa en el sector Santa Liliana en forma de piscina gracias a sus imponentes piedras naturales y a un muro de contención construido para controlar el flujo del caudal. Este piscina está también rodeada por grandes árboles en los cuales se pueden encontrar diferentes aves, insectos y pequeños mamíferos.</a:t>
            </a:r>
            <a:endParaRPr sz="1800" b="0" i="0" u="none" strike="noStrike" cap="none">
              <a:solidFill>
                <a:srgbClr val="764E4E"/>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
          <p:cNvSpPr txBox="1">
            <a:spLocks noGrp="1"/>
          </p:cNvSpPr>
          <p:nvPr>
            <p:ph type="ctrTitle"/>
          </p:nvPr>
        </p:nvSpPr>
        <p:spPr>
          <a:xfrm>
            <a:off x="1369281" y="150312"/>
            <a:ext cx="7766936" cy="123248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EF9A3D"/>
              </a:buClr>
              <a:buSzPts val="5400"/>
              <a:buFont typeface="Arial Rounded"/>
              <a:buNone/>
            </a:pPr>
            <a:r>
              <a:rPr lang="es-ES" b="1">
                <a:solidFill>
                  <a:srgbClr val="EF9A3D"/>
                </a:solidFill>
                <a:latin typeface="Arial Rounded"/>
                <a:ea typeface="Arial Rounded"/>
                <a:cs typeface="Arial Rounded"/>
                <a:sym typeface="Arial Rounded"/>
              </a:rPr>
              <a:t>PARQUE PRINCIPAL</a:t>
            </a:r>
            <a:endParaRPr b="1">
              <a:solidFill>
                <a:srgbClr val="EF9A3D"/>
              </a:solidFill>
              <a:latin typeface="Arial Rounded"/>
              <a:ea typeface="Arial Rounded"/>
              <a:cs typeface="Arial Rounded"/>
              <a:sym typeface="Arial Rounded"/>
            </a:endParaRPr>
          </a:p>
        </p:txBody>
      </p:sp>
      <p:sp>
        <p:nvSpPr>
          <p:cNvPr id="149" name="Google Shape;149;p2"/>
          <p:cNvSpPr txBox="1">
            <a:spLocks noGrp="1"/>
          </p:cNvSpPr>
          <p:nvPr>
            <p:ph type="subTitle" idx="1"/>
          </p:nvPr>
        </p:nvSpPr>
        <p:spPr>
          <a:xfrm>
            <a:off x="1716066" y="1580640"/>
            <a:ext cx="3820437" cy="438174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280"/>
              <a:buNone/>
            </a:pPr>
            <a:r>
              <a:rPr lang="es-ES" sz="1600" b="1">
                <a:solidFill>
                  <a:srgbClr val="764E4E"/>
                </a:solidFill>
                <a:latin typeface="Arial Rounded"/>
                <a:ea typeface="Arial Rounded"/>
                <a:cs typeface="Arial Rounded"/>
                <a:sym typeface="Arial Rounded"/>
              </a:rPr>
              <a:t>El parque principal del municipio de Viotá fue restaurado en el año 2016. Este es un espacio destinado al ocio y la recreación de propios y visitantes. En él se pude encontrar; diferentes espacios en los que se pueden realizar diferentes actividades.</a:t>
            </a:r>
            <a:endParaRPr sz="1600" b="1">
              <a:solidFill>
                <a:srgbClr val="764E4E"/>
              </a:solidFill>
              <a:latin typeface="Arial Rounded"/>
              <a:ea typeface="Arial Rounded"/>
              <a:cs typeface="Arial Rounded"/>
              <a:sym typeface="Arial Rounded"/>
            </a:endParaRPr>
          </a:p>
          <a:p>
            <a:pPr marL="0" lvl="0" indent="0" algn="just" rtl="0">
              <a:lnSpc>
                <a:spcPct val="100000"/>
              </a:lnSpc>
              <a:spcBef>
                <a:spcPts val="1000"/>
              </a:spcBef>
              <a:spcAft>
                <a:spcPts val="0"/>
              </a:spcAft>
              <a:buSzPts val="1280"/>
              <a:buNone/>
            </a:pPr>
            <a:r>
              <a:rPr lang="es-ES" sz="1600" b="1">
                <a:solidFill>
                  <a:srgbClr val="764E4E"/>
                </a:solidFill>
                <a:latin typeface="Arial Rounded"/>
                <a:ea typeface="Arial Rounded"/>
                <a:cs typeface="Arial Rounded"/>
                <a:sym typeface="Arial Rounded"/>
              </a:rPr>
              <a:t>El parque cuenta con árboles sembrados recientemente con características correspondientes a ecosistemas de bosque húmedo, cuneta con bancas de madera, alumbrado público y una tarima para diferentes usos. En su remodelación se implementaron las aceras de este con cemento.</a:t>
            </a:r>
            <a:endParaRPr/>
          </a:p>
          <a:p>
            <a:pPr marL="0" lvl="0" indent="0" algn="r" rtl="0">
              <a:lnSpc>
                <a:spcPct val="100000"/>
              </a:lnSpc>
              <a:spcBef>
                <a:spcPts val="1000"/>
              </a:spcBef>
              <a:spcAft>
                <a:spcPts val="0"/>
              </a:spcAft>
              <a:buSzPts val="240"/>
              <a:buNone/>
            </a:pPr>
            <a:endParaRPr sz="300"/>
          </a:p>
        </p:txBody>
      </p:sp>
      <p:pic>
        <p:nvPicPr>
          <p:cNvPr id="150" name="Google Shape;150;p2"/>
          <p:cNvPicPr preferRelativeResize="0"/>
          <p:nvPr/>
        </p:nvPicPr>
        <p:blipFill rotWithShape="1">
          <a:blip r:embed="rId3">
            <a:alphaModFix/>
          </a:blip>
          <a:srcRect/>
          <a:stretch/>
        </p:blipFill>
        <p:spPr>
          <a:xfrm>
            <a:off x="6079865" y="1290181"/>
            <a:ext cx="5181599" cy="5209260"/>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pic>
        <p:nvPicPr>
          <p:cNvPr id="151" name="Google Shape;151;p2"/>
          <p:cNvPicPr preferRelativeResize="0"/>
          <p:nvPr/>
        </p:nvPicPr>
        <p:blipFill rotWithShape="1">
          <a:blip r:embed="rId4">
            <a:alphaModFix/>
          </a:blip>
          <a:srcRect/>
          <a:stretch/>
        </p:blipFill>
        <p:spPr>
          <a:xfrm>
            <a:off x="0" y="5661764"/>
            <a:ext cx="1853852" cy="119623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677334" y="4800600"/>
            <a:ext cx="8596800" cy="566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4800"/>
              <a:buFont typeface="Arial Rounded"/>
              <a:buNone/>
            </a:pPr>
            <a:r>
              <a:rPr lang="es-ES" sz="4800" b="1">
                <a:solidFill>
                  <a:srgbClr val="EF9A3D"/>
                </a:solidFill>
                <a:latin typeface="Arial Rounded"/>
                <a:ea typeface="Arial Rounded"/>
                <a:cs typeface="Arial Rounded"/>
                <a:sym typeface="Arial Rounded"/>
              </a:rPr>
              <a:t>SENDERO DE ARTE RUPESTRE DE SAN MARTIN</a:t>
            </a:r>
            <a:endParaRPr sz="4800" b="1">
              <a:solidFill>
                <a:srgbClr val="EF9A3D"/>
              </a:solidFill>
              <a:latin typeface="Arial Rounded"/>
              <a:ea typeface="Arial Rounded"/>
              <a:cs typeface="Arial Rounded"/>
              <a:sym typeface="Arial Rounded"/>
            </a:endParaRPr>
          </a:p>
        </p:txBody>
      </p:sp>
      <p:pic>
        <p:nvPicPr>
          <p:cNvPr id="291" name="Google Shape;291;p19"/>
          <p:cNvPicPr preferRelativeResize="0">
            <a:picLocks noGrp="1"/>
          </p:cNvPicPr>
          <p:nvPr>
            <p:ph type="body" idx="1"/>
          </p:nvPr>
        </p:nvPicPr>
        <p:blipFill rotWithShape="1">
          <a:blip r:embed="rId3">
            <a:alphaModFix/>
          </a:blip>
          <a:srcRect/>
          <a:stretch/>
        </p:blipFill>
        <p:spPr>
          <a:xfrm>
            <a:off x="1130209" y="601238"/>
            <a:ext cx="8596800" cy="674100"/>
          </a:xfrm>
          <a:prstGeom prst="rect">
            <a:avLst/>
          </a:prstGeom>
          <a:noFill/>
          <a:ln>
            <a:noFill/>
          </a:ln>
        </p:spPr>
      </p:pic>
      <p:pic>
        <p:nvPicPr>
          <p:cNvPr id="292" name="Google Shape;292;p19"/>
          <p:cNvPicPr preferRelativeResize="0"/>
          <p:nvPr/>
        </p:nvPicPr>
        <p:blipFill rotWithShape="1">
          <a:blip r:embed="rId4">
            <a:alphaModFix/>
          </a:blip>
          <a:srcRect t="27380" b="-27380"/>
          <a:stretch/>
        </p:blipFill>
        <p:spPr>
          <a:xfrm>
            <a:off x="6901602" y="1517568"/>
            <a:ext cx="4922700" cy="4491600"/>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93" name="Google Shape;293;p19"/>
          <p:cNvSpPr/>
          <p:nvPr/>
        </p:nvSpPr>
        <p:spPr>
          <a:xfrm>
            <a:off x="29227" y="1747410"/>
            <a:ext cx="6096000" cy="40318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Este sendero está enfocado en construir y contribuir al tejido social. Es un proyecto comunitario donde se realiza un recorrido por piedras enmarcadas con arte rupestre que ambientan la cultura prehispánica de la cultura Panche, la cual fue considerada por los cronistas como un grupo guerrero. La comunidad fue fuertemente impactada por los diferentes actores del conflicto lo que hace el recorrido muy rico en historias particulares sobre el conflicto armado.</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Este gran proyecto acoge a varias familias, desde aquellos que nos apoyan con alimentos y productos de transformación hasta los niños y jóvenes que están contemplados para el tema artístico, contando que la mayoría de las personas que están incluidas en este proyecto fueron víctimas del conflicto armado. El recorrido ofrece varios encuentros con la comunidad donde la producción agrícola y artesanal son los protagonistas.</a:t>
            </a:r>
            <a:endParaRPr sz="1600" b="1" i="0" u="none" strike="noStrike" cap="none">
              <a:solidFill>
                <a:srgbClr val="764E4E"/>
              </a:solidFill>
              <a:latin typeface="Arial Rounded"/>
              <a:ea typeface="Arial Rounded"/>
              <a:cs typeface="Arial Rounded"/>
              <a:sym typeface="Arial Round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0"/>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299" name="Google Shape;299;p20"/>
          <p:cNvSpPr txBox="1">
            <a:spLocks noGrp="1"/>
          </p:cNvSpPr>
          <p:nvPr>
            <p:ph type="title"/>
          </p:nvPr>
        </p:nvSpPr>
        <p:spPr>
          <a:xfrm>
            <a:off x="1289927" y="997906"/>
            <a:ext cx="8705843" cy="457617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C000"/>
              </a:buClr>
              <a:buSzPts val="9600"/>
              <a:buFont typeface="Arial Rounded"/>
              <a:buNone/>
            </a:pPr>
            <a:r>
              <a:rPr lang="es-ES" sz="9600" b="1">
                <a:solidFill>
                  <a:srgbClr val="FFC000"/>
                </a:solidFill>
                <a:latin typeface="Arial Rounded"/>
                <a:ea typeface="Arial Rounded"/>
                <a:cs typeface="Arial Rounded"/>
                <a:sym typeface="Arial Rounded"/>
              </a:rPr>
              <a:t>HOTELES </a:t>
            </a:r>
            <a:br>
              <a:rPr lang="es-ES" sz="9600" b="1">
                <a:solidFill>
                  <a:srgbClr val="FFC000"/>
                </a:solidFill>
                <a:latin typeface="Arial Rounded"/>
                <a:ea typeface="Arial Rounded"/>
                <a:cs typeface="Arial Rounded"/>
                <a:sym typeface="Arial Rounded"/>
              </a:rPr>
            </a:br>
            <a:r>
              <a:rPr lang="es-ES" sz="9600" b="1">
                <a:solidFill>
                  <a:srgbClr val="FFC000"/>
                </a:solidFill>
                <a:latin typeface="Arial Rounded"/>
                <a:ea typeface="Arial Rounded"/>
                <a:cs typeface="Arial Rounded"/>
                <a:sym typeface="Arial Rounded"/>
              </a:rPr>
              <a:t>Y HOSPEDAJES </a:t>
            </a:r>
            <a:endParaRPr sz="9600" b="1">
              <a:solidFill>
                <a:srgbClr val="FFC000"/>
              </a:solidFill>
              <a:latin typeface="Arial Rounded"/>
              <a:ea typeface="Arial Rounded"/>
              <a:cs typeface="Arial Rounded"/>
              <a:sym typeface="Arial Rounded"/>
            </a:endParaRPr>
          </a:p>
        </p:txBody>
      </p:sp>
      <p:pic>
        <p:nvPicPr>
          <p:cNvPr id="300" name="Google Shape;300;p20"/>
          <p:cNvPicPr preferRelativeResize="0">
            <a:picLocks noGrp="1"/>
          </p:cNvPicPr>
          <p:nvPr>
            <p:ph type="body" idx="1"/>
          </p:nvPr>
        </p:nvPicPr>
        <p:blipFill rotWithShape="1">
          <a:blip r:embed="rId4">
            <a:alphaModFix/>
          </a:blip>
          <a:srcRect/>
          <a:stretch/>
        </p:blipFill>
        <p:spPr>
          <a:xfrm>
            <a:off x="0" y="5663080"/>
            <a:ext cx="1853345" cy="11949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1"/>
          <p:cNvPicPr preferRelativeResize="0">
            <a:picLocks noGrp="1"/>
          </p:cNvPicPr>
          <p:nvPr>
            <p:ph type="body" idx="1"/>
          </p:nvPr>
        </p:nvPicPr>
        <p:blipFill rotWithShape="1">
          <a:blip r:embed="rId3">
            <a:alphaModFix/>
          </a:blip>
          <a:srcRect/>
          <a:stretch/>
        </p:blipFill>
        <p:spPr>
          <a:xfrm>
            <a:off x="0" y="5691574"/>
            <a:ext cx="1853345" cy="1166426"/>
          </a:xfrm>
          <a:prstGeom prst="rect">
            <a:avLst/>
          </a:prstGeom>
          <a:noFill/>
          <a:ln>
            <a:noFill/>
          </a:ln>
        </p:spPr>
      </p:pic>
      <p:pic>
        <p:nvPicPr>
          <p:cNvPr id="306" name="Google Shape;306;p21"/>
          <p:cNvPicPr preferRelativeResize="0"/>
          <p:nvPr/>
        </p:nvPicPr>
        <p:blipFill rotWithShape="1">
          <a:blip r:embed="rId4">
            <a:alphaModFix/>
          </a:blip>
          <a:srcRect/>
          <a:stretch/>
        </p:blipFill>
        <p:spPr>
          <a:xfrm>
            <a:off x="5223353" y="1190314"/>
            <a:ext cx="5085568" cy="4997543"/>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307" name="Google Shape;307;p21"/>
          <p:cNvSpPr/>
          <p:nvPr/>
        </p:nvSpPr>
        <p:spPr>
          <a:xfrm>
            <a:off x="438664" y="902216"/>
            <a:ext cx="4784689"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ES" sz="3600" b="1" i="0" u="none" strike="noStrike" cap="none">
                <a:solidFill>
                  <a:srgbClr val="EF9A3D"/>
                </a:solidFill>
                <a:latin typeface="Arial Rounded"/>
                <a:ea typeface="Arial Rounded"/>
                <a:cs typeface="Arial Rounded"/>
                <a:sym typeface="Arial Rounded"/>
              </a:rPr>
              <a:t>VILLA FALIAN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Lila Mayerly Corredor Muñoz	</a:t>
            </a:r>
            <a:endParaRPr sz="2400" b="1" i="0" u="none" strike="noStrike" cap="none">
              <a:solidFill>
                <a:srgbClr val="764E4E"/>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Cel: 3015843225	</a:t>
            </a:r>
            <a:endParaRPr sz="2400" b="1" i="0" u="none" strike="noStrike" cap="none">
              <a:solidFill>
                <a:srgbClr val="764E4E"/>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 </a:t>
            </a:r>
            <a:r>
              <a:rPr lang="es-ES" sz="2400" b="1" i="0" u="sng" strike="noStrike" cap="none">
                <a:solidFill>
                  <a:srgbClr val="764E4E"/>
                </a:solidFill>
                <a:latin typeface="Arial Rounded"/>
                <a:ea typeface="Arial Rounded"/>
                <a:cs typeface="Arial Rounded"/>
                <a:sym typeface="Arial Rounded"/>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lilamayerly@gmail.com</a:t>
            </a:r>
            <a:endParaRPr sz="2400" b="1" i="0" u="none" strike="noStrike" cap="none">
              <a:solidFill>
                <a:srgbClr val="764E4E"/>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RNT 63874	</a:t>
            </a:r>
            <a:endParaRPr sz="2400" b="1" i="0" u="none" strike="noStrike" cap="none">
              <a:solidFill>
                <a:srgbClr val="764E4E"/>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Alojamiento rural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2"/>
          <p:cNvSpPr/>
          <p:nvPr/>
        </p:nvSpPr>
        <p:spPr>
          <a:xfrm>
            <a:off x="438411" y="416644"/>
            <a:ext cx="5336087"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ES" sz="3200" b="1" i="0" u="none" strike="noStrike" cap="none">
                <a:solidFill>
                  <a:srgbClr val="EF9A3D"/>
                </a:solidFill>
                <a:latin typeface="Arial Rounded"/>
                <a:ea typeface="Arial Rounded"/>
                <a:cs typeface="Arial Rounded"/>
                <a:sym typeface="Arial Rounded"/>
              </a:rPr>
              <a:t>FINCA VACACIONAL AGUA VIVA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s-ES" sz="3200" b="1" i="0" u="none" strike="noStrike" cap="none">
                <a:solidFill>
                  <a:srgbClr val="EF9A3D"/>
                </a:solidFill>
                <a:latin typeface="Arial Rounded"/>
                <a:ea typeface="Arial Rounded"/>
                <a:cs typeface="Arial Rounded"/>
                <a:sym typeface="Arial Rounded"/>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Miguel Ángel Mora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Cel:3112114774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ES" sz="2400" b="1" i="0" u="sng" strike="noStrike" cap="none">
                <a:solidFill>
                  <a:srgbClr val="764E4E"/>
                </a:solidFill>
                <a:latin typeface="Arial Rounded"/>
                <a:ea typeface="Arial Rounded"/>
                <a:cs typeface="Arial Rounded"/>
                <a:sym typeface="Arial Rounde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sanchezfinca@gmail.com</a:t>
            </a:r>
            <a:endParaRPr sz="2400" b="1" i="0" u="none" strike="noStrike" cap="none">
              <a:solidFill>
                <a:srgbClr val="764E4E"/>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RNT 69798</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a:solidFill>
                  <a:srgbClr val="764E4E"/>
                </a:solidFill>
                <a:latin typeface="Arial Rounded"/>
                <a:ea typeface="Arial Rounded"/>
                <a:cs typeface="Arial Rounded"/>
                <a:sym typeface="Arial Rounded"/>
              </a:rPr>
              <a:t>Hospedaje rural </a:t>
            </a:r>
            <a:endParaRPr sz="1400" b="0" i="0" u="none" strike="noStrike" cap="none">
              <a:solidFill>
                <a:srgbClr val="000000"/>
              </a:solidFill>
              <a:latin typeface="Arial"/>
              <a:ea typeface="Arial"/>
              <a:cs typeface="Arial"/>
              <a:sym typeface="Arial"/>
            </a:endParaRPr>
          </a:p>
        </p:txBody>
      </p:sp>
      <p:pic>
        <p:nvPicPr>
          <p:cNvPr id="313" name="Google Shape;313;p22"/>
          <p:cNvPicPr preferRelativeResize="0"/>
          <p:nvPr/>
        </p:nvPicPr>
        <p:blipFill rotWithShape="1">
          <a:blip r:embed="rId4">
            <a:alphaModFix/>
          </a:blip>
          <a:srcRect/>
          <a:stretch/>
        </p:blipFill>
        <p:spPr>
          <a:xfrm>
            <a:off x="4960308" y="1302707"/>
            <a:ext cx="5498926" cy="4784943"/>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pic>
        <p:nvPicPr>
          <p:cNvPr id="314" name="Google Shape;314;p22"/>
          <p:cNvPicPr preferRelativeResize="0"/>
          <p:nvPr/>
        </p:nvPicPr>
        <p:blipFill rotWithShape="1">
          <a:blip r:embed="rId5">
            <a:alphaModFix/>
          </a:blip>
          <a:srcRect/>
          <a:stretch/>
        </p:blipFill>
        <p:spPr>
          <a:xfrm>
            <a:off x="-12527" y="5663080"/>
            <a:ext cx="1853345" cy="11949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3"/>
          <p:cNvSpPr txBox="1">
            <a:spLocks noGrp="1"/>
          </p:cNvSpPr>
          <p:nvPr>
            <p:ph type="title"/>
          </p:nvPr>
        </p:nvSpPr>
        <p:spPr>
          <a:xfrm>
            <a:off x="677334" y="609600"/>
            <a:ext cx="5535576" cy="2822532"/>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rgbClr val="EF9A3D"/>
              </a:buClr>
              <a:buSzPts val="6480"/>
              <a:buFont typeface="Arial Rounded"/>
              <a:buNone/>
            </a:pPr>
            <a:r>
              <a:rPr lang="es-ES" b="1">
                <a:solidFill>
                  <a:srgbClr val="EF9A3D"/>
                </a:solidFill>
                <a:latin typeface="Arial Rounded"/>
                <a:ea typeface="Arial Rounded"/>
                <a:cs typeface="Arial Rounded"/>
                <a:sym typeface="Arial Rounded"/>
              </a:rPr>
              <a:t>CREO EN EL AGRO SAS</a:t>
            </a:r>
            <a:br>
              <a:rPr lang="es-ES" b="1">
                <a:solidFill>
                  <a:srgbClr val="EF9A3D"/>
                </a:solidFill>
                <a:latin typeface="Arial Rounded"/>
                <a:ea typeface="Arial Rounded"/>
                <a:cs typeface="Arial Rounded"/>
                <a:sym typeface="Arial Rounded"/>
              </a:rPr>
            </a:br>
            <a:r>
              <a:rPr lang="es-ES" b="1">
                <a:latin typeface="Arial Rounded"/>
                <a:ea typeface="Arial Rounded"/>
                <a:cs typeface="Arial Rounded"/>
                <a:sym typeface="Arial Rounded"/>
              </a:rPr>
              <a:t/>
            </a:r>
            <a:br>
              <a:rPr lang="es-ES" b="1">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Camilo Velásquez Rodríguez	</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Cel: 3503089286</a:t>
            </a:r>
            <a:br>
              <a:rPr lang="es-ES" sz="2400" b="1">
                <a:solidFill>
                  <a:srgbClr val="764E4E"/>
                </a:solidFill>
                <a:latin typeface="Arial Rounded"/>
                <a:ea typeface="Arial Rounded"/>
                <a:cs typeface="Arial Rounded"/>
                <a:sym typeface="Arial Rounded"/>
              </a:rPr>
            </a:br>
            <a:r>
              <a:rPr lang="es-ES" sz="2400" b="1" u="sng">
                <a:solidFill>
                  <a:srgbClr val="764E4E"/>
                </a:solidFill>
                <a:latin typeface="Arial Rounded"/>
                <a:ea typeface="Arial Rounded"/>
                <a:cs typeface="Arial Rounded"/>
                <a:sym typeface="Arial Rounde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info@creoenelagro.com</a:t>
            </a:r>
            <a:r>
              <a:rPr lang="es-ES" sz="2400" b="1">
                <a:solidFill>
                  <a:srgbClr val="764E4E"/>
                </a:solidFill>
                <a:latin typeface="Arial Rounded"/>
                <a:ea typeface="Arial Rounded"/>
                <a:cs typeface="Arial Rounded"/>
                <a:sym typeface="Arial Rounded"/>
              </a:rPr>
              <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RNT 81781</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Otros tipos de Hospedaje</a:t>
            </a:r>
            <a:endParaRPr sz="1800" b="1">
              <a:solidFill>
                <a:srgbClr val="764E4E"/>
              </a:solidFill>
              <a:latin typeface="Arial Rounded"/>
              <a:ea typeface="Arial Rounded"/>
              <a:cs typeface="Arial Rounded"/>
              <a:sym typeface="Arial Rounded"/>
            </a:endParaRPr>
          </a:p>
        </p:txBody>
      </p:sp>
      <p:pic>
        <p:nvPicPr>
          <p:cNvPr id="320" name="Google Shape;320;p23"/>
          <p:cNvPicPr preferRelativeResize="0">
            <a:picLocks noGrp="1"/>
          </p:cNvPicPr>
          <p:nvPr>
            <p:ph type="body" idx="1"/>
          </p:nvPr>
        </p:nvPicPr>
        <p:blipFill rotWithShape="1">
          <a:blip r:embed="rId4">
            <a:alphaModFix/>
          </a:blip>
          <a:srcRect/>
          <a:stretch/>
        </p:blipFill>
        <p:spPr>
          <a:xfrm>
            <a:off x="0" y="5663080"/>
            <a:ext cx="1853345" cy="1194920"/>
          </a:xfrm>
          <a:prstGeom prst="rect">
            <a:avLst/>
          </a:prstGeom>
          <a:noFill/>
          <a:ln>
            <a:noFill/>
          </a:ln>
        </p:spPr>
      </p:pic>
      <p:pic>
        <p:nvPicPr>
          <p:cNvPr id="321" name="Google Shape;321;p23"/>
          <p:cNvPicPr preferRelativeResize="0"/>
          <p:nvPr/>
        </p:nvPicPr>
        <p:blipFill rotWithShape="1">
          <a:blip r:embed="rId5">
            <a:alphaModFix/>
          </a:blip>
          <a:srcRect/>
          <a:stretch/>
        </p:blipFill>
        <p:spPr>
          <a:xfrm>
            <a:off x="5336086" y="786666"/>
            <a:ext cx="5373666" cy="5473874"/>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5"/>
          <p:cNvSpPr txBox="1">
            <a:spLocks noGrp="1"/>
          </p:cNvSpPr>
          <p:nvPr>
            <p:ph type="body" idx="1"/>
          </p:nvPr>
        </p:nvSpPr>
        <p:spPr>
          <a:xfrm>
            <a:off x="765016" y="594836"/>
            <a:ext cx="4433285" cy="282477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SzPts val="2880"/>
              <a:buNone/>
            </a:pPr>
            <a:r>
              <a:rPr lang="es-ES" sz="3600" b="1">
                <a:solidFill>
                  <a:srgbClr val="EF9A3D"/>
                </a:solidFill>
                <a:latin typeface="Arial Rounded"/>
                <a:ea typeface="Arial Rounded"/>
                <a:cs typeface="Arial Rounded"/>
                <a:sym typeface="Arial Rounded"/>
              </a:rPr>
              <a:t>MONTE LA MAMA</a:t>
            </a:r>
            <a:endParaRPr/>
          </a:p>
          <a:p>
            <a:pPr marL="0" lvl="0" indent="0" algn="ctr" rtl="0">
              <a:lnSpc>
                <a:spcPct val="100000"/>
              </a:lnSpc>
              <a:spcBef>
                <a:spcPts val="1000"/>
              </a:spcBef>
              <a:spcAft>
                <a:spcPts val="0"/>
              </a:spcAft>
              <a:buSzPts val="1440"/>
              <a:buNone/>
            </a:pPr>
            <a:r>
              <a:rPr lang="es-ES"/>
              <a:t>	</a:t>
            </a:r>
            <a:endParaRPr/>
          </a:p>
          <a:p>
            <a:pPr marL="0" lvl="0" indent="0" algn="ctr" rtl="0">
              <a:lnSpc>
                <a:spcPct val="100000"/>
              </a:lnSpc>
              <a:spcBef>
                <a:spcPts val="1000"/>
              </a:spcBef>
              <a:spcAft>
                <a:spcPts val="0"/>
              </a:spcAft>
              <a:buSzPts val="1920"/>
              <a:buNone/>
            </a:pPr>
            <a:r>
              <a:rPr lang="es-ES" sz="2400" b="1">
                <a:solidFill>
                  <a:srgbClr val="764E4E"/>
                </a:solidFill>
                <a:latin typeface="Arial Rounded"/>
                <a:ea typeface="Arial Rounded"/>
                <a:cs typeface="Arial Rounded"/>
                <a:sym typeface="Arial Rounded"/>
              </a:rPr>
              <a:t>Carolina Serrano Estrada	</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Cel: 3105704266	</a:t>
            </a:r>
            <a:br>
              <a:rPr lang="es-ES" sz="2400" b="1">
                <a:solidFill>
                  <a:srgbClr val="764E4E"/>
                </a:solidFill>
                <a:latin typeface="Arial Rounded"/>
                <a:ea typeface="Arial Rounded"/>
                <a:cs typeface="Arial Rounded"/>
                <a:sym typeface="Arial Rounded"/>
              </a:rPr>
            </a:br>
            <a:r>
              <a:rPr lang="es-ES" sz="2400" b="1" u="sng">
                <a:solidFill>
                  <a:srgbClr val="764E4E"/>
                </a:solidFill>
                <a:latin typeface="Arial Rounded"/>
                <a:ea typeface="Arial Rounded"/>
                <a:cs typeface="Arial Rounded"/>
                <a:sym typeface="Arial Rounde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montelamama@gmail.com</a:t>
            </a:r>
            <a:r>
              <a:rPr lang="es-ES" sz="2400" b="1">
                <a:solidFill>
                  <a:srgbClr val="764E4E"/>
                </a:solidFill>
                <a:latin typeface="Arial Rounded"/>
                <a:ea typeface="Arial Rounded"/>
                <a:cs typeface="Arial Rounded"/>
                <a:sym typeface="Arial Rounded"/>
              </a:rPr>
              <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RNT 48231	</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Alojamiento rural</a:t>
            </a:r>
            <a:endParaRPr/>
          </a:p>
          <a:p>
            <a:pPr marL="0" lvl="0" indent="0" algn="l" rtl="0">
              <a:lnSpc>
                <a:spcPct val="100000"/>
              </a:lnSpc>
              <a:spcBef>
                <a:spcPts val="1000"/>
              </a:spcBef>
              <a:spcAft>
                <a:spcPts val="0"/>
              </a:spcAft>
              <a:buSzPts val="1440"/>
              <a:buNone/>
            </a:pPr>
            <a:endParaRPr/>
          </a:p>
        </p:txBody>
      </p:sp>
      <p:pic>
        <p:nvPicPr>
          <p:cNvPr id="334" name="Google Shape;334;p25"/>
          <p:cNvPicPr preferRelativeResize="0"/>
          <p:nvPr/>
        </p:nvPicPr>
        <p:blipFill rotWithShape="1">
          <a:blip r:embed="rId4">
            <a:alphaModFix/>
          </a:blip>
          <a:srcRect/>
          <a:stretch/>
        </p:blipFill>
        <p:spPr>
          <a:xfrm>
            <a:off x="96286" y="5674091"/>
            <a:ext cx="1853345" cy="1194920"/>
          </a:xfrm>
          <a:prstGeom prst="rect">
            <a:avLst/>
          </a:prstGeom>
          <a:noFill/>
          <a:ln>
            <a:noFill/>
          </a:ln>
        </p:spPr>
      </p:pic>
      <p:pic>
        <p:nvPicPr>
          <p:cNvPr id="335" name="Google Shape;335;p25"/>
          <p:cNvPicPr preferRelativeResize="0"/>
          <p:nvPr/>
        </p:nvPicPr>
        <p:blipFill rotWithShape="1">
          <a:blip r:embed="rId5">
            <a:alphaModFix/>
          </a:blip>
          <a:srcRect/>
          <a:stretch/>
        </p:blipFill>
        <p:spPr>
          <a:xfrm>
            <a:off x="5098093" y="817124"/>
            <a:ext cx="5704561" cy="5145265"/>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6"/>
          <p:cNvSpPr txBox="1">
            <a:spLocks noGrp="1"/>
          </p:cNvSpPr>
          <p:nvPr>
            <p:ph type="title"/>
          </p:nvPr>
        </p:nvSpPr>
        <p:spPr>
          <a:xfrm>
            <a:off x="406878" y="648237"/>
            <a:ext cx="5839376" cy="311063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rgbClr val="EF9A3D"/>
              </a:buClr>
              <a:buSzPct val="100000"/>
              <a:buFont typeface="Arial Rounded"/>
              <a:buNone/>
            </a:pPr>
            <a:r>
              <a:rPr lang="es-ES" sz="4000" b="1">
                <a:solidFill>
                  <a:srgbClr val="EF9A3D"/>
                </a:solidFill>
                <a:latin typeface="Arial Rounded"/>
                <a:ea typeface="Arial Rounded"/>
                <a:cs typeface="Arial Rounded"/>
                <a:sym typeface="Arial Rounded"/>
              </a:rPr>
              <a:t>HOSPEDAJE RURAL CAMILU	</a:t>
            </a:r>
            <a:r>
              <a:rPr lang="es-ES" b="1">
                <a:latin typeface="Arial Rounded"/>
                <a:ea typeface="Arial Rounded"/>
                <a:cs typeface="Arial Rounded"/>
                <a:sym typeface="Arial Rounded"/>
              </a:rPr>
              <a:t/>
            </a:r>
            <a:br>
              <a:rPr lang="es-ES" b="1">
                <a:latin typeface="Arial Rounded"/>
                <a:ea typeface="Arial Rounded"/>
                <a:cs typeface="Arial Rounded"/>
                <a:sym typeface="Arial Rounded"/>
              </a:rPr>
            </a:br>
            <a:r>
              <a:rPr lang="es-ES" sz="2700" b="1">
                <a:solidFill>
                  <a:srgbClr val="764E4E"/>
                </a:solidFill>
                <a:latin typeface="Arial Rounded"/>
                <a:ea typeface="Arial Rounded"/>
                <a:cs typeface="Arial Rounded"/>
                <a:sym typeface="Arial Rounded"/>
              </a:rPr>
              <a:t>Luz Marina Corredor </a:t>
            </a:r>
            <a:br>
              <a:rPr lang="es-ES" sz="2700" b="1">
                <a:solidFill>
                  <a:srgbClr val="764E4E"/>
                </a:solidFill>
                <a:latin typeface="Arial Rounded"/>
                <a:ea typeface="Arial Rounded"/>
                <a:cs typeface="Arial Rounded"/>
                <a:sym typeface="Arial Rounded"/>
              </a:rPr>
            </a:br>
            <a:r>
              <a:rPr lang="es-ES" sz="2700" b="1">
                <a:solidFill>
                  <a:srgbClr val="764E4E"/>
                </a:solidFill>
                <a:latin typeface="Arial Rounded"/>
                <a:ea typeface="Arial Rounded"/>
                <a:cs typeface="Arial Rounded"/>
                <a:sym typeface="Arial Rounded"/>
              </a:rPr>
              <a:t>Cel: 3118254514</a:t>
            </a:r>
            <a:br>
              <a:rPr lang="es-ES" sz="2700" b="1">
                <a:solidFill>
                  <a:srgbClr val="764E4E"/>
                </a:solidFill>
                <a:latin typeface="Arial Rounded"/>
                <a:ea typeface="Arial Rounded"/>
                <a:cs typeface="Arial Rounded"/>
                <a:sym typeface="Arial Rounded"/>
              </a:rPr>
            </a:br>
            <a:r>
              <a:rPr lang="es-ES" sz="2700" b="1" u="sng">
                <a:solidFill>
                  <a:srgbClr val="764E4E"/>
                </a:solidFill>
                <a:latin typeface="Arial Rounded"/>
                <a:ea typeface="Arial Rounded"/>
                <a:cs typeface="Arial Rounded"/>
                <a:sym typeface="Arial Rounde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wsuarezcorredor@yahoo.com.co</a:t>
            </a:r>
            <a:r>
              <a:rPr lang="es-ES" sz="2700" b="1">
                <a:solidFill>
                  <a:srgbClr val="764E4E"/>
                </a:solidFill>
                <a:latin typeface="Arial Rounded"/>
                <a:ea typeface="Arial Rounded"/>
                <a:cs typeface="Arial Rounded"/>
                <a:sym typeface="Arial Rounded"/>
              </a:rPr>
              <a:t/>
            </a:r>
            <a:br>
              <a:rPr lang="es-ES" sz="2700" b="1">
                <a:solidFill>
                  <a:srgbClr val="764E4E"/>
                </a:solidFill>
                <a:latin typeface="Arial Rounded"/>
                <a:ea typeface="Arial Rounded"/>
                <a:cs typeface="Arial Rounded"/>
                <a:sym typeface="Arial Rounded"/>
              </a:rPr>
            </a:br>
            <a:r>
              <a:rPr lang="es-ES" sz="2700" b="1">
                <a:solidFill>
                  <a:srgbClr val="764E4E"/>
                </a:solidFill>
                <a:latin typeface="Arial Rounded"/>
                <a:ea typeface="Arial Rounded"/>
                <a:cs typeface="Arial Rounded"/>
                <a:sym typeface="Arial Rounded"/>
              </a:rPr>
              <a:t>RNT 67789</a:t>
            </a:r>
            <a:br>
              <a:rPr lang="es-ES" sz="2700" b="1">
                <a:solidFill>
                  <a:srgbClr val="764E4E"/>
                </a:solidFill>
                <a:latin typeface="Arial Rounded"/>
                <a:ea typeface="Arial Rounded"/>
                <a:cs typeface="Arial Rounded"/>
                <a:sym typeface="Arial Rounded"/>
              </a:rPr>
            </a:br>
            <a:r>
              <a:rPr lang="es-ES" sz="2700" b="1">
                <a:solidFill>
                  <a:srgbClr val="764E4E"/>
                </a:solidFill>
                <a:latin typeface="Arial Rounded"/>
                <a:ea typeface="Arial Rounded"/>
                <a:cs typeface="Arial Rounded"/>
                <a:sym typeface="Arial Rounded"/>
              </a:rPr>
              <a:t>Alojamiento rural</a:t>
            </a:r>
            <a:r>
              <a:rPr lang="es-ES" sz="2700">
                <a:solidFill>
                  <a:srgbClr val="764E4E"/>
                </a:solidFill>
              </a:rPr>
              <a:t/>
            </a:r>
            <a:br>
              <a:rPr lang="es-ES" sz="2700">
                <a:solidFill>
                  <a:srgbClr val="764E4E"/>
                </a:solidFill>
              </a:rPr>
            </a:br>
            <a:endParaRPr sz="2700">
              <a:solidFill>
                <a:srgbClr val="764E4E"/>
              </a:solidFill>
            </a:endParaRPr>
          </a:p>
        </p:txBody>
      </p:sp>
      <p:pic>
        <p:nvPicPr>
          <p:cNvPr id="341" name="Google Shape;341;p26"/>
          <p:cNvPicPr preferRelativeResize="0">
            <a:picLocks noGrp="1"/>
          </p:cNvPicPr>
          <p:nvPr>
            <p:ph type="body" idx="1"/>
          </p:nvPr>
        </p:nvPicPr>
        <p:blipFill rotWithShape="1">
          <a:blip r:embed="rId4">
            <a:alphaModFix/>
          </a:blip>
          <a:srcRect/>
          <a:stretch/>
        </p:blipFill>
        <p:spPr>
          <a:xfrm>
            <a:off x="0" y="5663080"/>
            <a:ext cx="1853345" cy="1194920"/>
          </a:xfrm>
          <a:prstGeom prst="rect">
            <a:avLst/>
          </a:prstGeom>
          <a:noFill/>
          <a:ln>
            <a:noFill/>
          </a:ln>
        </p:spPr>
      </p:pic>
      <p:pic>
        <p:nvPicPr>
          <p:cNvPr id="342" name="Google Shape;342;p26"/>
          <p:cNvPicPr preferRelativeResize="0"/>
          <p:nvPr/>
        </p:nvPicPr>
        <p:blipFill rotWithShape="1">
          <a:blip r:embed="rId5">
            <a:alphaModFix/>
          </a:blip>
          <a:srcRect/>
          <a:stretch/>
        </p:blipFill>
        <p:spPr>
          <a:xfrm>
            <a:off x="6037545" y="852427"/>
            <a:ext cx="5386192" cy="5222695"/>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p:cNvSpPr txBox="1">
            <a:spLocks noGrp="1"/>
          </p:cNvSpPr>
          <p:nvPr>
            <p:ph type="body" idx="1"/>
          </p:nvPr>
        </p:nvSpPr>
        <p:spPr>
          <a:xfrm>
            <a:off x="309093" y="937096"/>
            <a:ext cx="4663364" cy="3003839"/>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79999"/>
              <a:buNone/>
            </a:pPr>
            <a:r>
              <a:rPr lang="es-ES" sz="3600" b="1">
                <a:solidFill>
                  <a:srgbClr val="EF9A3D"/>
                </a:solidFill>
                <a:latin typeface="Arial Rounded"/>
                <a:ea typeface="Arial Rounded"/>
                <a:cs typeface="Arial Rounded"/>
                <a:sym typeface="Arial Rounded"/>
              </a:rPr>
              <a:t>FINCA VACACIONAL  LA PUENTANA </a:t>
            </a:r>
            <a:r>
              <a:rPr lang="es-ES" sz="3600" b="1">
                <a:latin typeface="Arial Rounded"/>
                <a:ea typeface="Arial Rounded"/>
                <a:cs typeface="Arial Rounded"/>
                <a:sym typeface="Arial Rounded"/>
              </a:rPr>
              <a:t>	</a:t>
            </a:r>
            <a:br>
              <a:rPr lang="es-ES" sz="3600" b="1">
                <a:latin typeface="Arial Rounded"/>
                <a:ea typeface="Arial Rounded"/>
                <a:cs typeface="Arial Rounded"/>
                <a:sym typeface="Arial Rounded"/>
              </a:rPr>
            </a:br>
            <a:endParaRPr sz="3600" b="1">
              <a:latin typeface="Arial Rounded"/>
              <a:ea typeface="Arial Rounded"/>
              <a:cs typeface="Arial Rounded"/>
              <a:sym typeface="Arial Rounded"/>
            </a:endParaRPr>
          </a:p>
          <a:p>
            <a:pPr marL="0" lvl="0" indent="0" algn="ctr" rtl="0">
              <a:lnSpc>
                <a:spcPct val="100000"/>
              </a:lnSpc>
              <a:spcBef>
                <a:spcPts val="1000"/>
              </a:spcBef>
              <a:spcAft>
                <a:spcPts val="0"/>
              </a:spcAft>
              <a:buSzPct val="80000"/>
              <a:buNone/>
            </a:pPr>
            <a:r>
              <a:rPr lang="es-ES" sz="2400" b="1">
                <a:solidFill>
                  <a:srgbClr val="764E4E"/>
                </a:solidFill>
                <a:latin typeface="Arial Rounded"/>
                <a:ea typeface="Arial Rounded"/>
                <a:cs typeface="Arial Rounded"/>
                <a:sym typeface="Arial Rounded"/>
              </a:rPr>
              <a:t>Edwar Quiroga 	</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Cel:3203363066		</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RNT 86065	</a:t>
            </a:r>
            <a:br>
              <a:rPr lang="es-ES" sz="2400" b="1">
                <a:solidFill>
                  <a:srgbClr val="764E4E"/>
                </a:solidFill>
                <a:latin typeface="Arial Rounded"/>
                <a:ea typeface="Arial Rounded"/>
                <a:cs typeface="Arial Rounded"/>
                <a:sym typeface="Arial Rounded"/>
              </a:rPr>
            </a:br>
            <a:r>
              <a:rPr lang="es-ES" sz="2400" b="1">
                <a:solidFill>
                  <a:srgbClr val="764E4E"/>
                </a:solidFill>
                <a:latin typeface="Arial Rounded"/>
                <a:ea typeface="Arial Rounded"/>
                <a:cs typeface="Arial Rounded"/>
                <a:sym typeface="Arial Rounded"/>
              </a:rPr>
              <a:t>Otros tipos de hospedaje </a:t>
            </a:r>
            <a:endParaRPr/>
          </a:p>
          <a:p>
            <a:pPr marL="342900" lvl="0" indent="-258318" algn="l" rtl="0">
              <a:lnSpc>
                <a:spcPct val="100000"/>
              </a:lnSpc>
              <a:spcBef>
                <a:spcPts val="1000"/>
              </a:spcBef>
              <a:spcAft>
                <a:spcPts val="0"/>
              </a:spcAft>
              <a:buSzPct val="79999"/>
              <a:buNone/>
            </a:pPr>
            <a:endParaRPr/>
          </a:p>
        </p:txBody>
      </p:sp>
      <p:pic>
        <p:nvPicPr>
          <p:cNvPr id="376" name="Google Shape;376;p31"/>
          <p:cNvPicPr preferRelativeResize="0"/>
          <p:nvPr/>
        </p:nvPicPr>
        <p:blipFill rotWithShape="1">
          <a:blip r:embed="rId3">
            <a:alphaModFix/>
          </a:blip>
          <a:srcRect/>
          <a:stretch/>
        </p:blipFill>
        <p:spPr>
          <a:xfrm>
            <a:off x="5228824" y="772731"/>
            <a:ext cx="5962917" cy="530609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568"/>
              </a:srgbClr>
            </a:outerShdw>
          </a:effectLst>
        </p:spPr>
      </p:pic>
      <p:pic>
        <p:nvPicPr>
          <p:cNvPr id="377" name="Google Shape;377;p31"/>
          <p:cNvPicPr preferRelativeResize="0"/>
          <p:nvPr/>
        </p:nvPicPr>
        <p:blipFill rotWithShape="1">
          <a:blip r:embed="rId4">
            <a:alphaModFix/>
          </a:blip>
          <a:srcRect/>
          <a:stretch/>
        </p:blipFill>
        <p:spPr>
          <a:xfrm>
            <a:off x="0" y="5663080"/>
            <a:ext cx="1853345" cy="11949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4400"/>
              <a:buFont typeface="Arial Rounded"/>
              <a:buNone/>
            </a:pPr>
            <a:r>
              <a:rPr lang="es-ES" sz="4400" b="1">
                <a:solidFill>
                  <a:srgbClr val="EF9A3D"/>
                </a:solidFill>
                <a:latin typeface="Arial Rounded"/>
                <a:ea typeface="Arial Rounded"/>
                <a:cs typeface="Arial Rounded"/>
                <a:sym typeface="Arial Rounded"/>
              </a:rPr>
              <a:t>IGLESIA INMACULADA CONCEPCIÓN DE VIOTÁ</a:t>
            </a:r>
            <a:endParaRPr sz="4400" b="1">
              <a:solidFill>
                <a:srgbClr val="EF9A3D"/>
              </a:solidFill>
              <a:latin typeface="Arial Rounded"/>
              <a:ea typeface="Arial Rounded"/>
              <a:cs typeface="Arial Rounded"/>
              <a:sym typeface="Arial Rounded"/>
            </a:endParaRPr>
          </a:p>
        </p:txBody>
      </p:sp>
      <p:sp>
        <p:nvSpPr>
          <p:cNvPr id="157" name="Google Shape;157;p3"/>
          <p:cNvSpPr txBox="1">
            <a:spLocks noGrp="1"/>
          </p:cNvSpPr>
          <p:nvPr>
            <p:ph type="body" idx="1"/>
          </p:nvPr>
        </p:nvSpPr>
        <p:spPr>
          <a:xfrm>
            <a:off x="777542" y="2153114"/>
            <a:ext cx="4921800" cy="3880773"/>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00000"/>
              </a:lnSpc>
              <a:spcBef>
                <a:spcPts val="0"/>
              </a:spcBef>
              <a:spcAft>
                <a:spcPts val="0"/>
              </a:spcAft>
              <a:buSzPts val="1440"/>
              <a:buNone/>
            </a:pPr>
            <a:r>
              <a:rPr lang="es-ES" b="1">
                <a:solidFill>
                  <a:srgbClr val="764E4E"/>
                </a:solidFill>
                <a:latin typeface="Arial Rounded"/>
                <a:ea typeface="Arial Rounded"/>
                <a:cs typeface="Arial Rounded"/>
                <a:sym typeface="Arial Rounded"/>
              </a:rPr>
              <a:t>La iglesia fue fundada en el siglo XVIII dentro de la oleada de construcción y renovación de iglesias en el Departamento de Cundinamarca. y fue uno de los ejes articuladores iniciales del municipio y escenario donde se gestaron las primeras relaciones sociales, políticas y económicas en Viotá.</a:t>
            </a:r>
            <a:endParaRPr b="1">
              <a:solidFill>
                <a:srgbClr val="764E4E"/>
              </a:solidFill>
              <a:latin typeface="Arial Rounded"/>
              <a:ea typeface="Arial Rounded"/>
              <a:cs typeface="Arial Rounded"/>
              <a:sym typeface="Arial Rounded"/>
            </a:endParaRPr>
          </a:p>
          <a:p>
            <a:pPr marL="0" lvl="0" indent="0" algn="just" rtl="0">
              <a:lnSpc>
                <a:spcPct val="100000"/>
              </a:lnSpc>
              <a:spcBef>
                <a:spcPts val="1000"/>
              </a:spcBef>
              <a:spcAft>
                <a:spcPts val="0"/>
              </a:spcAft>
              <a:buSzPts val="1440"/>
              <a:buNone/>
            </a:pPr>
            <a:r>
              <a:rPr lang="es-ES" b="1">
                <a:solidFill>
                  <a:srgbClr val="764E4E"/>
                </a:solidFill>
                <a:latin typeface="Arial Rounded"/>
                <a:ea typeface="Arial Rounded"/>
                <a:cs typeface="Arial Rounded"/>
                <a:sym typeface="Arial Rounded"/>
              </a:rPr>
              <a:t>Es una construcción de Color Blanco con acabados amarillos de estilo colonial, cuenta con un campanario, grandes ventanales de Vidrio con imágenes y un gran portón metálico, construida junto al Parque Principal de Viotá.</a:t>
            </a:r>
            <a:endParaRPr/>
          </a:p>
          <a:p>
            <a:pPr marL="0" lvl="0" indent="0" algn="l" rtl="0">
              <a:lnSpc>
                <a:spcPct val="100000"/>
              </a:lnSpc>
              <a:spcBef>
                <a:spcPts val="1000"/>
              </a:spcBef>
              <a:spcAft>
                <a:spcPts val="0"/>
              </a:spcAft>
              <a:buSzPts val="1440"/>
              <a:buNone/>
            </a:pPr>
            <a:endParaRPr/>
          </a:p>
        </p:txBody>
      </p:sp>
      <p:pic>
        <p:nvPicPr>
          <p:cNvPr id="158" name="Google Shape;158;p3"/>
          <p:cNvPicPr preferRelativeResize="0"/>
          <p:nvPr/>
        </p:nvPicPr>
        <p:blipFill rotWithShape="1">
          <a:blip r:embed="rId3">
            <a:alphaModFix/>
          </a:blip>
          <a:srcRect/>
          <a:stretch/>
        </p:blipFill>
        <p:spPr>
          <a:xfrm>
            <a:off x="0" y="5663080"/>
            <a:ext cx="1853345" cy="1194920"/>
          </a:xfrm>
          <a:prstGeom prst="rect">
            <a:avLst/>
          </a:prstGeom>
          <a:noFill/>
          <a:ln>
            <a:noFill/>
          </a:ln>
        </p:spPr>
      </p:pic>
      <p:pic>
        <p:nvPicPr>
          <p:cNvPr id="159" name="Google Shape;159;p3"/>
          <p:cNvPicPr preferRelativeResize="0"/>
          <p:nvPr/>
        </p:nvPicPr>
        <p:blipFill rotWithShape="1">
          <a:blip r:embed="rId4">
            <a:alphaModFix/>
          </a:blip>
          <a:srcRect/>
          <a:stretch/>
        </p:blipFill>
        <p:spPr>
          <a:xfrm rot="5400000">
            <a:off x="6204285" y="1788712"/>
            <a:ext cx="4551670" cy="4835047"/>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4"/>
          <p:cNvPicPr preferRelativeResize="0"/>
          <p:nvPr/>
        </p:nvPicPr>
        <p:blipFill rotWithShape="1">
          <a:blip r:embed="rId3">
            <a:alphaModFix/>
          </a:blip>
          <a:srcRect/>
          <a:stretch/>
        </p:blipFill>
        <p:spPr>
          <a:xfrm>
            <a:off x="0" y="9407"/>
            <a:ext cx="12192000" cy="6848593"/>
          </a:xfrm>
          <a:prstGeom prst="rect">
            <a:avLst/>
          </a:prstGeom>
          <a:noFill/>
          <a:ln>
            <a:noFill/>
          </a:ln>
        </p:spPr>
      </p:pic>
      <p:sp>
        <p:nvSpPr>
          <p:cNvPr id="165" name="Google Shape;165;p4"/>
          <p:cNvSpPr txBox="1">
            <a:spLocks noGrp="1"/>
          </p:cNvSpPr>
          <p:nvPr>
            <p:ph type="title"/>
          </p:nvPr>
        </p:nvSpPr>
        <p:spPr>
          <a:xfrm>
            <a:off x="1797666" y="1046966"/>
            <a:ext cx="8596668" cy="3987452"/>
          </a:xfrm>
          <a:prstGeom prst="rect">
            <a:avLst/>
          </a:prstGeom>
          <a:noFill/>
          <a:ln>
            <a:noFill/>
          </a:ln>
          <a:effectLst>
            <a:outerShdw blurRad="107950" dist="12700" dir="5400000" algn="ctr">
              <a:srgbClr val="000000"/>
            </a:outerShdw>
          </a:effectLst>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C000"/>
              </a:buClr>
              <a:buSzPts val="9600"/>
              <a:buFont typeface="Arial Rounded"/>
              <a:buNone/>
            </a:pPr>
            <a:r>
              <a:rPr lang="es-ES" sz="9600" b="1">
                <a:solidFill>
                  <a:srgbClr val="FFC000"/>
                </a:solidFill>
                <a:latin typeface="Arial Rounded"/>
                <a:ea typeface="Arial Rounded"/>
                <a:cs typeface="Arial Rounded"/>
                <a:sym typeface="Arial Rounded"/>
              </a:rPr>
              <a:t>HACIENDAS CAFETERAS</a:t>
            </a:r>
            <a:endParaRPr sz="9600" b="1">
              <a:solidFill>
                <a:srgbClr val="FFC000"/>
              </a:solidFill>
              <a:latin typeface="Arial Rounded"/>
              <a:ea typeface="Arial Rounded"/>
              <a:cs typeface="Arial Rounded"/>
              <a:sym typeface="Arial Rounded"/>
            </a:endParaRPr>
          </a:p>
        </p:txBody>
      </p:sp>
      <p:pic>
        <p:nvPicPr>
          <p:cNvPr id="166" name="Google Shape;166;p4"/>
          <p:cNvPicPr preferRelativeResize="0"/>
          <p:nvPr/>
        </p:nvPicPr>
        <p:blipFill rotWithShape="1">
          <a:blip r:embed="rId4">
            <a:alphaModFix/>
          </a:blip>
          <a:srcRect/>
          <a:stretch/>
        </p:blipFill>
        <p:spPr>
          <a:xfrm>
            <a:off x="0" y="4559474"/>
            <a:ext cx="2893512" cy="22938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5"/>
          <p:cNvSpPr txBox="1">
            <a:spLocks noGrp="1"/>
          </p:cNvSpPr>
          <p:nvPr>
            <p:ph type="title"/>
          </p:nvPr>
        </p:nvSpPr>
        <p:spPr>
          <a:xfrm>
            <a:off x="802595" y="92406"/>
            <a:ext cx="8596668" cy="202449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4400"/>
              <a:buFont typeface="Arial Rounded"/>
              <a:buNone/>
            </a:pPr>
            <a:r>
              <a:rPr lang="es-ES" sz="4400" b="1">
                <a:solidFill>
                  <a:srgbClr val="EF9A3D"/>
                </a:solidFill>
                <a:latin typeface="Arial Rounded"/>
                <a:ea typeface="Arial Rounded"/>
                <a:cs typeface="Arial Rounded"/>
                <a:sym typeface="Arial Rounded"/>
              </a:rPr>
              <a:t>ECOGRANJA HACIENDA ÁTALA</a:t>
            </a:r>
            <a:endParaRPr sz="4400" b="1">
              <a:solidFill>
                <a:srgbClr val="EF9A3D"/>
              </a:solidFill>
              <a:latin typeface="Arial Rounded"/>
              <a:ea typeface="Arial Rounded"/>
              <a:cs typeface="Arial Rounded"/>
              <a:sym typeface="Arial Rounded"/>
            </a:endParaRPr>
          </a:p>
        </p:txBody>
      </p:sp>
      <p:pic>
        <p:nvPicPr>
          <p:cNvPr id="172" name="Google Shape;172;p5"/>
          <p:cNvPicPr preferRelativeResize="0">
            <a:picLocks noGrp="1"/>
          </p:cNvPicPr>
          <p:nvPr>
            <p:ph type="body" idx="1"/>
          </p:nvPr>
        </p:nvPicPr>
        <p:blipFill rotWithShape="1">
          <a:blip r:embed="rId3">
            <a:alphaModFix/>
          </a:blip>
          <a:srcRect/>
          <a:stretch/>
        </p:blipFill>
        <p:spPr>
          <a:xfrm>
            <a:off x="0" y="5758531"/>
            <a:ext cx="1853345" cy="1194920"/>
          </a:xfrm>
          <a:prstGeom prst="rect">
            <a:avLst/>
          </a:prstGeom>
          <a:noFill/>
          <a:ln>
            <a:noFill/>
          </a:ln>
        </p:spPr>
      </p:pic>
      <p:sp>
        <p:nvSpPr>
          <p:cNvPr id="173" name="Google Shape;173;p5"/>
          <p:cNvSpPr/>
          <p:nvPr/>
        </p:nvSpPr>
        <p:spPr>
          <a:xfrm>
            <a:off x="639756" y="1342165"/>
            <a:ext cx="5546477" cy="47705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La hacienda Átala pertenecía a la sociedad Sáenz Hermanos, pero para 1898 con la liquidación de esta sociedad, la hacienda quedo en manos de Guillermo Sáenz y su esposa Ana Fetty.  Sus terrenos tenían aproximadamente unas 2.900 fanegadas de las cuales 451 fanegadas se destinaron a cultivos de café, 21 fanegadas a los cultivos de caña y 1500 fanegadas a la ganadería.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Actualmente, la hacienda continua con la tradición cafetera, recibe eventualmente retiros religiosos y es propiedad de los padres agustinos desde el año 2016. La Hacienda ofrece recorridos agro turísticos para estudiantes de colegios administrados y relaciona- dos con la comunidad religiosa; tiene un predio de gran extensión que permite hacer excursiones ambientales hasta la falda del escarpe en donde reposan los restos del antiguo beneficiadero de café, el cual en su época fue reconocido como uno de los más grandes de la región.</a:t>
            </a:r>
            <a:endParaRPr sz="1400" b="0" i="0" u="none" strike="noStrike" cap="none">
              <a:solidFill>
                <a:srgbClr val="000000"/>
              </a:solidFill>
              <a:latin typeface="Arial"/>
              <a:ea typeface="Arial"/>
              <a:cs typeface="Arial"/>
              <a:sym typeface="Arial"/>
            </a:endParaRPr>
          </a:p>
        </p:txBody>
      </p:sp>
      <p:pic>
        <p:nvPicPr>
          <p:cNvPr id="174" name="Google Shape;174;p5"/>
          <p:cNvPicPr preferRelativeResize="0"/>
          <p:nvPr/>
        </p:nvPicPr>
        <p:blipFill rotWithShape="1">
          <a:blip r:embed="rId4">
            <a:alphaModFix/>
          </a:blip>
          <a:srcRect l="13939"/>
          <a:stretch/>
        </p:blipFill>
        <p:spPr>
          <a:xfrm rot="-5400000">
            <a:off x="6327597" y="1218549"/>
            <a:ext cx="4867147" cy="4921157"/>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EF9A3D"/>
              </a:buClr>
              <a:buSzPts val="5400"/>
              <a:buFont typeface="Arial Rounded"/>
              <a:buNone/>
            </a:pPr>
            <a:r>
              <a:rPr lang="es-ES" sz="5400" b="1">
                <a:solidFill>
                  <a:srgbClr val="EF9A3D"/>
                </a:solidFill>
                <a:latin typeface="Arial Rounded"/>
                <a:ea typeface="Arial Rounded"/>
                <a:cs typeface="Arial Rounded"/>
                <a:sym typeface="Arial Rounded"/>
              </a:rPr>
              <a:t>HACIENDA SAN JORGE</a:t>
            </a:r>
            <a:endParaRPr sz="5400" b="1">
              <a:solidFill>
                <a:srgbClr val="EF9A3D"/>
              </a:solidFill>
              <a:latin typeface="Arial Rounded"/>
              <a:ea typeface="Arial Rounded"/>
              <a:cs typeface="Arial Rounded"/>
              <a:sym typeface="Arial Rounded"/>
            </a:endParaRPr>
          </a:p>
        </p:txBody>
      </p:sp>
      <p:pic>
        <p:nvPicPr>
          <p:cNvPr id="180" name="Google Shape;180;p6"/>
          <p:cNvPicPr preferRelativeResize="0">
            <a:picLocks noGrp="1"/>
          </p:cNvPicPr>
          <p:nvPr>
            <p:ph type="body" idx="1"/>
          </p:nvPr>
        </p:nvPicPr>
        <p:blipFill rotWithShape="1">
          <a:blip r:embed="rId3">
            <a:alphaModFix/>
          </a:blip>
          <a:srcRect/>
          <a:stretch/>
        </p:blipFill>
        <p:spPr>
          <a:xfrm>
            <a:off x="6260499" y="1607576"/>
            <a:ext cx="4759891" cy="4615993"/>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pic>
        <p:nvPicPr>
          <p:cNvPr id="181" name="Google Shape;181;p6"/>
          <p:cNvPicPr preferRelativeResize="0"/>
          <p:nvPr/>
        </p:nvPicPr>
        <p:blipFill rotWithShape="1">
          <a:blip r:embed="rId4">
            <a:alphaModFix/>
          </a:blip>
          <a:srcRect/>
          <a:stretch/>
        </p:blipFill>
        <p:spPr>
          <a:xfrm>
            <a:off x="0" y="5674091"/>
            <a:ext cx="1853345" cy="1194920"/>
          </a:xfrm>
          <a:prstGeom prst="rect">
            <a:avLst/>
          </a:prstGeom>
          <a:noFill/>
          <a:ln>
            <a:noFill/>
          </a:ln>
        </p:spPr>
      </p:pic>
      <p:sp>
        <p:nvSpPr>
          <p:cNvPr id="182" name="Google Shape;182;p6"/>
          <p:cNvSpPr/>
          <p:nvPr/>
        </p:nvSpPr>
        <p:spPr>
          <a:xfrm>
            <a:off x="983757" y="1699254"/>
            <a:ext cx="4797468"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764E4E"/>
                </a:solidFill>
                <a:latin typeface="Arial Rounded"/>
                <a:ea typeface="Arial Rounded"/>
                <a:cs typeface="Arial Rounded"/>
                <a:sym typeface="Arial Rounded"/>
              </a:rPr>
              <a:t>La Hacienda San Jorge perteneció en 1927 a la familia Bazurto grandes hacendados de Viotá. Esta hacienda contaba con 185 fanegadas dentro de las cuales 140 estaban cultivadas con café, 35 destinadas a la ganadería y 10 fanegadas para los arrendatarios.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a:solidFill>
                <a:srgbClr val="764E4E"/>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rgbClr val="000000"/>
              </a:buClr>
              <a:buSzPts val="1800"/>
              <a:buFont typeface="Arial"/>
              <a:buNone/>
            </a:pPr>
            <a:r>
              <a:rPr lang="es-ES" sz="1800" b="1" i="0" u="none" strike="noStrike" cap="none">
                <a:solidFill>
                  <a:srgbClr val="764E4E"/>
                </a:solidFill>
                <a:latin typeface="Arial Rounded"/>
                <a:ea typeface="Arial Rounded"/>
                <a:cs typeface="Arial Rounded"/>
                <a:sym typeface="Arial Rounded"/>
              </a:rPr>
              <a:t>Esta hacienda contaba con un beneficiador de café de 5 pisos, capaz de procesar los granos producidos por más de 140 mil arbustos.  La casa es de arquitectura colonial, con fachada de color blanco con puertas, ventanas columnas y barandas de madera en color verde</a:t>
            </a:r>
            <a:r>
              <a:rPr lang="es-ES" sz="1800" b="1" i="0" u="none" strike="noStrike" cap="none">
                <a:solidFill>
                  <a:schemeClr val="dk1"/>
                </a:solidFill>
                <a:latin typeface="Arial Rounded"/>
                <a:ea typeface="Arial Rounded"/>
                <a:cs typeface="Arial Rounded"/>
                <a:sym typeface="Arial Rounded"/>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EF9A3D"/>
              </a:buClr>
              <a:buSzPts val="6000"/>
              <a:buFont typeface="Arial Rounded"/>
              <a:buNone/>
            </a:pPr>
            <a:r>
              <a:rPr lang="es-ES" sz="6000" b="1">
                <a:solidFill>
                  <a:srgbClr val="EF9A3D"/>
                </a:solidFill>
                <a:latin typeface="Arial Rounded"/>
                <a:ea typeface="Arial Rounded"/>
                <a:cs typeface="Arial Rounded"/>
                <a:sym typeface="Arial Rounded"/>
              </a:rPr>
              <a:t>HACIENDA ARABIA</a:t>
            </a:r>
            <a:endParaRPr sz="6000" b="1">
              <a:solidFill>
                <a:srgbClr val="EF9A3D"/>
              </a:solidFill>
              <a:latin typeface="Arial Rounded"/>
              <a:ea typeface="Arial Rounded"/>
              <a:cs typeface="Arial Rounded"/>
              <a:sym typeface="Arial Rounded"/>
            </a:endParaRPr>
          </a:p>
        </p:txBody>
      </p:sp>
      <p:pic>
        <p:nvPicPr>
          <p:cNvPr id="188" name="Google Shape;188;p7"/>
          <p:cNvPicPr preferRelativeResize="0">
            <a:picLocks noGrp="1"/>
          </p:cNvPicPr>
          <p:nvPr>
            <p:ph type="body" idx="1"/>
          </p:nvPr>
        </p:nvPicPr>
        <p:blipFill rotWithShape="1">
          <a:blip r:embed="rId3">
            <a:alphaModFix/>
          </a:blip>
          <a:srcRect/>
          <a:stretch/>
        </p:blipFill>
        <p:spPr>
          <a:xfrm>
            <a:off x="6112701" y="1781643"/>
            <a:ext cx="4830746" cy="4306006"/>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pic>
        <p:nvPicPr>
          <p:cNvPr id="189" name="Google Shape;189;p7"/>
          <p:cNvPicPr preferRelativeResize="0"/>
          <p:nvPr/>
        </p:nvPicPr>
        <p:blipFill rotWithShape="1">
          <a:blip r:embed="rId4">
            <a:alphaModFix/>
          </a:blip>
          <a:srcRect/>
          <a:stretch/>
        </p:blipFill>
        <p:spPr>
          <a:xfrm>
            <a:off x="-91605" y="5663080"/>
            <a:ext cx="1853345" cy="1194920"/>
          </a:xfrm>
          <a:prstGeom prst="rect">
            <a:avLst/>
          </a:prstGeom>
          <a:noFill/>
          <a:ln>
            <a:noFill/>
          </a:ln>
        </p:spPr>
      </p:pic>
      <p:sp>
        <p:nvSpPr>
          <p:cNvPr id="190" name="Google Shape;190;p7"/>
          <p:cNvSpPr/>
          <p:nvPr/>
        </p:nvSpPr>
        <p:spPr>
          <a:xfrm>
            <a:off x="572021" y="1397543"/>
            <a:ext cx="5436296" cy="49552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Fundada en 1880 por José Manuel Abondano, estaba conformada por 228 hectáreas de tierra dedicadas a cultivos de caña, café y ganadería. En 1926 era de propiedad de la firma Maguin Lartigan. Es una casa de estilo republicano que aún conserva una fuente en el patio interno, para su construcción cuentan que la mayoría de materiales fueron traídos de Francia y transportados allí por los caminos de herradura a lomo de mula y la mano de obra de muchos hombres. Contaba con 1.500 fanegadas, de las cuales 400 correspondían al cultivo de café, que era exportado a Francia. Durante el conflicto armado está Hacienda fue saqueada y abandonada.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Hasta el año 2003 fue recuperada por la Familia Sierra y la adecuaron para servicio de alojamiento, recorridos con la experiencia del café, cuenta con un museo interno, piscina natural, arte rupestre. Está rodeado por cultivos de café, plátano, cacao y frutales.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8"/>
          <p:cNvSpPr txBox="1">
            <a:spLocks noGrp="1"/>
          </p:cNvSpPr>
          <p:nvPr>
            <p:ph type="title"/>
          </p:nvPr>
        </p:nvSpPr>
        <p:spPr>
          <a:xfrm>
            <a:off x="789139" y="155061"/>
            <a:ext cx="8596668" cy="1320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EF9A3D"/>
              </a:buClr>
              <a:buSzPts val="6600"/>
              <a:buFont typeface="Arial Rounded"/>
              <a:buNone/>
            </a:pPr>
            <a:r>
              <a:rPr lang="es-ES" sz="6600" b="1">
                <a:solidFill>
                  <a:srgbClr val="EF9A3D"/>
                </a:solidFill>
                <a:latin typeface="Arial Rounded"/>
                <a:ea typeface="Arial Rounded"/>
                <a:cs typeface="Arial Rounded"/>
                <a:sym typeface="Arial Rounded"/>
              </a:rPr>
              <a:t>HACIENDA CEYLÁN</a:t>
            </a:r>
            <a:endParaRPr sz="6600" b="1">
              <a:solidFill>
                <a:srgbClr val="EF9A3D"/>
              </a:solidFill>
              <a:latin typeface="Arial Rounded"/>
              <a:ea typeface="Arial Rounded"/>
              <a:cs typeface="Arial Rounded"/>
              <a:sym typeface="Arial Rounded"/>
            </a:endParaRPr>
          </a:p>
        </p:txBody>
      </p:sp>
      <p:pic>
        <p:nvPicPr>
          <p:cNvPr id="196" name="Google Shape;196;p8"/>
          <p:cNvPicPr preferRelativeResize="0">
            <a:picLocks noGrp="1"/>
          </p:cNvPicPr>
          <p:nvPr>
            <p:ph type="body" idx="1"/>
          </p:nvPr>
        </p:nvPicPr>
        <p:blipFill rotWithShape="1">
          <a:blip r:embed="rId3">
            <a:alphaModFix/>
          </a:blip>
          <a:srcRect/>
          <a:stretch/>
        </p:blipFill>
        <p:spPr>
          <a:xfrm>
            <a:off x="0" y="5663080"/>
            <a:ext cx="1853345" cy="1194920"/>
          </a:xfrm>
          <a:prstGeom prst="rect">
            <a:avLst/>
          </a:prstGeom>
          <a:noFill/>
          <a:ln>
            <a:noFill/>
          </a:ln>
        </p:spPr>
      </p:pic>
      <p:pic>
        <p:nvPicPr>
          <p:cNvPr id="197" name="Google Shape;197;p8"/>
          <p:cNvPicPr preferRelativeResize="0"/>
          <p:nvPr/>
        </p:nvPicPr>
        <p:blipFill rotWithShape="1">
          <a:blip r:embed="rId4">
            <a:alphaModFix/>
          </a:blip>
          <a:srcRect/>
          <a:stretch/>
        </p:blipFill>
        <p:spPr>
          <a:xfrm>
            <a:off x="6187858" y="1475861"/>
            <a:ext cx="4910724" cy="4595660"/>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198" name="Google Shape;198;p8"/>
          <p:cNvSpPr/>
          <p:nvPr/>
        </p:nvSpPr>
        <p:spPr>
          <a:xfrm>
            <a:off x="551146" y="1153425"/>
            <a:ext cx="5636712" cy="48320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ES" sz="1400" b="1" i="0" u="none" strike="noStrike" cap="none">
                <a:solidFill>
                  <a:srgbClr val="764E4E"/>
                </a:solidFill>
                <a:latin typeface="Arial Rounded"/>
                <a:ea typeface="Arial Rounded"/>
                <a:cs typeface="Arial Rounded"/>
                <a:sym typeface="Arial Rounded"/>
              </a:rPr>
              <a:t>La Hacienda Ceylán era una propiedad de la familia De la Torre. En el año de 1870 el señor Eustacio de la Torre compró este predio construyó la casa con materiales como adobe, piedra, teja de zinc y madera. Para el año de 1879 importó la maquinaria para la producción del café, con la que la Hacienda para los años de 1890 y 1899 se convirtió en la más tecnificada y productiva del país. El café ya salía trillado, seleccionado y empacado en costal de fique. En 1894 a 1897 se convirtió en una sede alterna de la guerrilla, cuando era administrada por el señor Rafael Uribe Uribe. Para el año de 1897 se firmó un contrato entre Rafael Uribe Uribe y la casa comercial inglesa Arbuthnot Lathan and Co of London, en donde se estableció una sociedad para la producción, transformación y exportación de café.</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s-ES" sz="1400" b="1" i="0" u="none" strike="noStrike" cap="none">
                <a:solidFill>
                  <a:srgbClr val="764E4E"/>
                </a:solidFill>
                <a:latin typeface="Arial Rounded"/>
                <a:ea typeface="Arial Rounded"/>
                <a:cs typeface="Arial Rounded"/>
                <a:sym typeface="Arial Rounded"/>
              </a:rPr>
              <a:t>La Hacienda Ceylan actualmente se dedica al turismo contando con un variado portafolio de servicios, está rodeado de cultivos de cítricos, cuenta con un beneficiadero y laboratorio de café y una capilla.  Actualmente la casa conserva una arquitectura colonial con paredes de color amarillo, sus columnas son de madera y están pintadas con color verde junto con sus puertas y ventanas y además tiene unas barandas de color rojo también hechas en madera.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9"/>
          <p:cNvSpPr txBox="1">
            <a:spLocks noGrp="1"/>
          </p:cNvSpPr>
          <p:nvPr>
            <p:ph type="title"/>
          </p:nvPr>
        </p:nvSpPr>
        <p:spPr>
          <a:xfrm>
            <a:off x="597436" y="181758"/>
            <a:ext cx="8596668" cy="1320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F9A3D"/>
              </a:buClr>
              <a:buSzPts val="5400"/>
              <a:buFont typeface="Arial Rounded"/>
              <a:buNone/>
            </a:pPr>
            <a:r>
              <a:rPr lang="es-ES" sz="5400" b="1">
                <a:solidFill>
                  <a:srgbClr val="EF9A3D"/>
                </a:solidFill>
                <a:latin typeface="Arial Rounded"/>
                <a:ea typeface="Arial Rounded"/>
                <a:cs typeface="Arial Rounded"/>
                <a:sym typeface="Arial Rounded"/>
              </a:rPr>
              <a:t>HACIENDA CALIFORNIA</a:t>
            </a:r>
            <a:endParaRPr sz="5400" b="1">
              <a:solidFill>
                <a:srgbClr val="EF9A3D"/>
              </a:solidFill>
              <a:latin typeface="Arial Rounded"/>
              <a:ea typeface="Arial Rounded"/>
              <a:cs typeface="Arial Rounded"/>
              <a:sym typeface="Arial Rounded"/>
            </a:endParaRPr>
          </a:p>
        </p:txBody>
      </p:sp>
      <p:pic>
        <p:nvPicPr>
          <p:cNvPr id="204" name="Google Shape;204;p9"/>
          <p:cNvPicPr preferRelativeResize="0">
            <a:picLocks noGrp="1"/>
          </p:cNvPicPr>
          <p:nvPr>
            <p:ph type="body" idx="1"/>
          </p:nvPr>
        </p:nvPicPr>
        <p:blipFill rotWithShape="1">
          <a:blip r:embed="rId3">
            <a:alphaModFix/>
          </a:blip>
          <a:srcRect/>
          <a:stretch/>
        </p:blipFill>
        <p:spPr>
          <a:xfrm>
            <a:off x="6263013" y="1307544"/>
            <a:ext cx="5061422" cy="4440629"/>
          </a:xfrm>
          <a:prstGeom prst="ellipse">
            <a:avLst/>
          </a:prstGeom>
          <a:noFill/>
          <a:ln w="63500" cap="rnd" cmpd="sng">
            <a:solidFill>
              <a:srgbClr val="00B050"/>
            </a:solidFill>
            <a:prstDash val="solid"/>
            <a:round/>
            <a:headEnd type="none" w="sm" len="sm"/>
            <a:tailEnd type="none" w="sm" len="sm"/>
          </a:ln>
          <a:effectLst>
            <a:outerShdw blurRad="381000" dist="292100" dir="5400000" sx="-80000" sy="-18000" rotWithShape="0">
              <a:srgbClr val="000000">
                <a:alpha val="21568"/>
              </a:srgbClr>
            </a:outerShdw>
          </a:effectLst>
        </p:spPr>
      </p:pic>
      <p:sp>
        <p:nvSpPr>
          <p:cNvPr id="205" name="Google Shape;205;p9"/>
          <p:cNvSpPr/>
          <p:nvPr/>
        </p:nvSpPr>
        <p:spPr>
          <a:xfrm>
            <a:off x="325676" y="884918"/>
            <a:ext cx="5937337" cy="501675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Fue fundada por el Banco de la Republica. Siendo una de las primeras haciendas beneficiadas del café, en donde se convirtió en una ciudadela hasta el punto de tener su propia ficha moneda. Describen que en periodo de cosecha y en horas de la tarde, cuando cada cogedor de café entregaba el grano recolectado, el administrador de la hacienda les daba una moneda de latón, la cual en una cara tenía el número de cuartillas recolectadas y por la otra el nombre de la Hacienda California. Afirman que en 1850 el beneficiadero dejó de funcionar por desplazamientos y el conflicto armado.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s-ES" sz="1600" b="1" i="0" u="none" strike="noStrike" cap="none">
                <a:solidFill>
                  <a:srgbClr val="764E4E"/>
                </a:solidFill>
                <a:latin typeface="Arial Rounded"/>
                <a:ea typeface="Arial Rounded"/>
                <a:cs typeface="Arial Rounded"/>
                <a:sym typeface="Arial Rounded"/>
              </a:rPr>
              <a:t>Está constituida por cinco plantas, en los cuales ofrecía una función distinta para la producción del café, se encuentra la tolva donde se realizaba el cargue y el descargue del grano, que funcionaba a base de agua; continua con la recolección donde se descereza el café; pasando al secado y finalmente la salida del café en donde se regaba y se oreaba, para luego pasar por la trilladora. Ahora la Hacienda tiene su propia marca de café California.  </a:t>
            </a:r>
            <a:endParaRPr sz="1400" b="0" i="0" u="none" strike="noStrike" cap="none">
              <a:solidFill>
                <a:srgbClr val="000000"/>
              </a:solidFill>
              <a:latin typeface="Arial"/>
              <a:ea typeface="Arial"/>
              <a:cs typeface="Arial"/>
              <a:sym typeface="Arial"/>
            </a:endParaRPr>
          </a:p>
        </p:txBody>
      </p:sp>
      <p:pic>
        <p:nvPicPr>
          <p:cNvPr id="206" name="Google Shape;206;p9"/>
          <p:cNvPicPr preferRelativeResize="0"/>
          <p:nvPr/>
        </p:nvPicPr>
        <p:blipFill rotWithShape="1">
          <a:blip r:embed="rId4">
            <a:alphaModFix/>
          </a:blip>
          <a:srcRect/>
          <a:stretch/>
        </p:blipFill>
        <p:spPr>
          <a:xfrm>
            <a:off x="0" y="5679040"/>
            <a:ext cx="1853345" cy="1194920"/>
          </a:xfrm>
          <a:prstGeom prst="rect">
            <a:avLst/>
          </a:prstGeom>
          <a:noFill/>
          <a:ln>
            <a:noFill/>
          </a:ln>
        </p:spPr>
      </p:pic>
    </p:spTree>
  </p:cSld>
  <p:clrMapOvr>
    <a:masterClrMapping/>
  </p:clrMapOvr>
</p:sld>
</file>

<file path=ppt/theme/theme1.xml><?xml version="1.0" encoding="utf-8"?>
<a:theme xmlns:a="http://schemas.openxmlformats.org/drawingml/2006/main" name="Faceta">
  <a:themeElements>
    <a:clrScheme name="Amarillo">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2211</Words>
  <Application>Microsoft Office PowerPoint</Application>
  <PresentationFormat>Panorámica</PresentationFormat>
  <Paragraphs>75</Paragraphs>
  <Slides>27</Slides>
  <Notes>27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Arial Rounded</vt:lpstr>
      <vt:lpstr>Noto Sans Symbols</vt:lpstr>
      <vt:lpstr>Trebuchet MS</vt:lpstr>
      <vt:lpstr>Faceta</vt:lpstr>
      <vt:lpstr>Presentación de PowerPoint</vt:lpstr>
      <vt:lpstr>PARQUE PRINCIPAL</vt:lpstr>
      <vt:lpstr>IGLESIA INMACULADA CONCEPCIÓN DE VIOTÁ</vt:lpstr>
      <vt:lpstr>HACIENDAS CAFETERAS</vt:lpstr>
      <vt:lpstr>ECOGRANJA HACIENDA ÁTALA</vt:lpstr>
      <vt:lpstr>HACIENDA SAN JORGE</vt:lpstr>
      <vt:lpstr>HACIENDA ARABIA</vt:lpstr>
      <vt:lpstr>HACIENDA CEYLÁN</vt:lpstr>
      <vt:lpstr>HACIENDA CALIFORNIA</vt:lpstr>
      <vt:lpstr>HACIENDA FLORENCIA</vt:lpstr>
      <vt:lpstr>HACIENDA MAGDALENA</vt:lpstr>
      <vt:lpstr>HACIENDA LIBERIA</vt:lpstr>
      <vt:lpstr>EXPERENCIAS ECOTURISTICAS</vt:lpstr>
      <vt:lpstr>SENDERO AMBIENTAL MOGAMBO</vt:lpstr>
      <vt:lpstr>POZO DEL TRAPICHE</vt:lpstr>
      <vt:lpstr>SENDERO DE HISTORIA Y PAZ EL BOQUERON</vt:lpstr>
      <vt:lpstr>SENDERO EL CARDENAL</vt:lpstr>
      <vt:lpstr>CASCADAS DE LA RUIDOSA</vt:lpstr>
      <vt:lpstr>PISCINA NATURAL MUNICIPAL</vt:lpstr>
      <vt:lpstr>SENDERO DE ARTE RUPESTRE DE SAN MARTIN</vt:lpstr>
      <vt:lpstr>HOTELES  Y HOSPEDAJES </vt:lpstr>
      <vt:lpstr>Presentación de PowerPoint</vt:lpstr>
      <vt:lpstr>Presentación de PowerPoint</vt:lpstr>
      <vt:lpstr>CREO EN EL AGRO SAS  Camilo Velásquez Rodríguez  Cel: 3503089286 info@creoenelagro.com RNT 81781 Otros tipos de Hospedaje</vt:lpstr>
      <vt:lpstr>Presentación de PowerPoint</vt:lpstr>
      <vt:lpstr>HOSPEDAJE RURAL CAMILU  Luz Marina Corredor  Cel: 3118254514 wsuarezcorredor@yahoo.com.co RNT 67789 Alojamiento rural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Coordinador Ambiental Viota</cp:lastModifiedBy>
  <cp:revision>1</cp:revision>
  <dcterms:created xsi:type="dcterms:W3CDTF">2020-11-18T16:43:39Z</dcterms:created>
  <dcterms:modified xsi:type="dcterms:W3CDTF">2023-09-20T22:55:10Z</dcterms:modified>
</cp:coreProperties>
</file>