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81" r:id="rId3"/>
    <p:sldId id="275" r:id="rId4"/>
    <p:sldId id="277" r:id="rId5"/>
    <p:sldId id="278" r:id="rId6"/>
    <p:sldId id="279" r:id="rId7"/>
    <p:sldId id="271" r:id="rId8"/>
    <p:sldId id="280" r:id="rId9"/>
    <p:sldId id="272" r:id="rId10"/>
    <p:sldId id="282"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man Paez" initials="G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CFF66"/>
    <a:srgbClr val="FF9999"/>
    <a:srgbClr val="FF66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93E61-0C0D-4D8E-95DF-7F1BE76280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554EA12-F4B2-44EB-B0F7-FCCFA206F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D99ED1A-40D0-4332-A2E6-09A3E484FF96}"/>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7B83C604-D640-425C-BFB8-886306C316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62221F-5EAA-490D-8753-F24346F31CC3}"/>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294974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8F9AB-09D2-49DF-9622-EAF94EA3B1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2E5BBF9-1B39-47AD-92B4-BB2AAEE5A8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4309BEC-F43C-4609-9E36-E89373520C35}"/>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648D7C25-FFBA-40B6-9B9D-41D5B626C2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E2E02F-59A9-4388-953C-35EDBB0B5499}"/>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25649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8229D4-0E6E-48DB-BD50-BD9DD3E6BE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BADCDF1-FB29-4890-8394-19325D6A48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CB6386-64AB-42E2-967F-13AAFB6707A5}"/>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AF125AD8-AD67-475F-BCE8-626FFD1946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E231CA-257D-44A6-86A1-1E8BF9DE9C81}"/>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11919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80CE4-31C1-4CE7-BA8B-71D8D4CCEE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0A823BC-1EAB-4382-BC98-87C8747796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0B5BEB-C775-4048-9828-B41BFA338EE6}"/>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2E6AB7A3-10B9-4D5A-A402-F536FC6EF3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862BCC3-3F1D-461F-BFDF-503C18A7EA4A}"/>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188768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A1375-9756-47F4-9947-41A8BDDBBA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0C3B6A2-B960-423C-B957-03977AA2EA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19BEBA-7BB7-4C90-AC3C-D9EDE9910E89}"/>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4CBA268E-FF54-478B-84D8-CE4DFF58553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E967EB0-50C4-495D-A373-947AC93C74E0}"/>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307050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D330E-3BE3-417B-9DA3-117DB08E8D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15E7D3A-CB24-4C1B-A26A-3504CE89CF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97CB600-DD79-41B8-8D3D-EE98B8D13E6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B7F7A38-42E3-4767-A2B5-33FE763D7FEF}"/>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6" name="Marcador de pie de página 5">
            <a:extLst>
              <a:ext uri="{FF2B5EF4-FFF2-40B4-BE49-F238E27FC236}">
                <a16:creationId xmlns:a16="http://schemas.microsoft.com/office/drawing/2014/main" id="{35534266-EA46-44D6-9718-0459F112027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6A9AF5-DFC2-4C6C-BE1A-F6CADED10CA4}"/>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38397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B4AA2-5172-4058-96B5-A55482866B8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F7548A-1CF0-43FC-AB1C-085932DDB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BDACF2-A56A-410B-A496-F11FCCB8A0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65BBB24-427E-4EF6-95DF-5DA7C2157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31721-8C97-49E5-8AED-44FD886A04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CDECE7A-8F99-4E98-B292-2A84BDA23167}"/>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8" name="Marcador de pie de página 7">
            <a:extLst>
              <a:ext uri="{FF2B5EF4-FFF2-40B4-BE49-F238E27FC236}">
                <a16:creationId xmlns:a16="http://schemas.microsoft.com/office/drawing/2014/main" id="{3C57E1A0-438C-40E7-8BA1-93B357D3F61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3E0F0C4-3FDB-4625-BBEA-DC68F8C699A5}"/>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174009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5CEDD-E635-4DD5-93BF-8BCEB5DEDD6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BEDE923-E048-4C9B-8C45-EBE1959CDA9E}"/>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4" name="Marcador de pie de página 3">
            <a:extLst>
              <a:ext uri="{FF2B5EF4-FFF2-40B4-BE49-F238E27FC236}">
                <a16:creationId xmlns:a16="http://schemas.microsoft.com/office/drawing/2014/main" id="{08EF9F00-EE38-43CC-A90D-9478A1E294C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14EE4F3-D123-4F15-95F4-16479FF9842B}"/>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797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32FAF9-0A5D-4B81-A755-87EFFCF3FCF6}"/>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3" name="Marcador de pie de página 2">
            <a:extLst>
              <a:ext uri="{FF2B5EF4-FFF2-40B4-BE49-F238E27FC236}">
                <a16:creationId xmlns:a16="http://schemas.microsoft.com/office/drawing/2014/main" id="{F56C7E01-6F20-4D69-AF99-565BED756FE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0510DC6-BAC9-4BD3-AEDD-F9010DDFFE0A}"/>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162426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ADADF-01BF-4B0E-9373-41D1F3D78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086F1BA-6445-4E68-8B09-60E96D269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58FB413-C104-482F-B9A6-5B85E2DD7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800067-33A1-4BC3-9799-AB85A86D03AB}"/>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6" name="Marcador de pie de página 5">
            <a:extLst>
              <a:ext uri="{FF2B5EF4-FFF2-40B4-BE49-F238E27FC236}">
                <a16:creationId xmlns:a16="http://schemas.microsoft.com/office/drawing/2014/main" id="{9B62B82E-508B-46F3-84B8-F1FF0AADAF3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5B44BEB-1402-412E-8410-B4B4588F2579}"/>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203722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D7BAF-B853-4811-B3AA-B7C58EDB09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A569415-BCC4-4297-85E8-7268314EA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FD84AF9-9ACE-4735-937A-5E052A6DB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BB3E5E-19CA-46A2-A35C-E14E3D8EF284}"/>
              </a:ext>
            </a:extLst>
          </p:cNvPr>
          <p:cNvSpPr>
            <a:spLocks noGrp="1"/>
          </p:cNvSpPr>
          <p:nvPr>
            <p:ph type="dt" sz="half" idx="10"/>
          </p:nvPr>
        </p:nvSpPr>
        <p:spPr/>
        <p:txBody>
          <a:bodyPr/>
          <a:lstStyle/>
          <a:p>
            <a:fld id="{331DF12F-2FF7-4D9F-ADCA-C7B7378C294E}" type="datetimeFigureOut">
              <a:rPr lang="es-CO" smtClean="0"/>
              <a:t>10/10/2022</a:t>
            </a:fld>
            <a:endParaRPr lang="es-CO"/>
          </a:p>
        </p:txBody>
      </p:sp>
      <p:sp>
        <p:nvSpPr>
          <p:cNvPr id="6" name="Marcador de pie de página 5">
            <a:extLst>
              <a:ext uri="{FF2B5EF4-FFF2-40B4-BE49-F238E27FC236}">
                <a16:creationId xmlns:a16="http://schemas.microsoft.com/office/drawing/2014/main" id="{7009D894-DDAE-4122-B26E-A6F27B6ED3E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1151A19-12EA-4309-828B-D4FCF71D1F30}"/>
              </a:ext>
            </a:extLst>
          </p:cNvPr>
          <p:cNvSpPr>
            <a:spLocks noGrp="1"/>
          </p:cNvSpPr>
          <p:nvPr>
            <p:ph type="sldNum" sz="quarter" idx="12"/>
          </p:nvPr>
        </p:nvSpPr>
        <p:spPr/>
        <p:txBody>
          <a:bodyPr/>
          <a:lstStyle/>
          <a:p>
            <a:fld id="{39952DFF-D1DF-4AF8-A619-ED19D84FBA8A}" type="slidenum">
              <a:rPr lang="es-CO" smtClean="0"/>
              <a:t>‹Nº›</a:t>
            </a:fld>
            <a:endParaRPr lang="es-CO"/>
          </a:p>
        </p:txBody>
      </p:sp>
    </p:spTree>
    <p:extLst>
      <p:ext uri="{BB962C8B-B14F-4D97-AF65-F5344CB8AC3E}">
        <p14:creationId xmlns:p14="http://schemas.microsoft.com/office/powerpoint/2010/main" val="84407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C25629-518A-41C1-A8D3-491F0C558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14E38CB-1C4C-4A42-82FE-4DD5ED3F5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244D05-5099-47BA-88FB-3AEF07162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DF12F-2FF7-4D9F-ADCA-C7B7378C294E}" type="datetimeFigureOut">
              <a:rPr lang="es-CO" smtClean="0"/>
              <a:t>10/10/2022</a:t>
            </a:fld>
            <a:endParaRPr lang="es-CO"/>
          </a:p>
        </p:txBody>
      </p:sp>
      <p:sp>
        <p:nvSpPr>
          <p:cNvPr id="5" name="Marcador de pie de página 4">
            <a:extLst>
              <a:ext uri="{FF2B5EF4-FFF2-40B4-BE49-F238E27FC236}">
                <a16:creationId xmlns:a16="http://schemas.microsoft.com/office/drawing/2014/main" id="{2FFC4C4A-93EE-4EA3-9EA1-B62C01569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B1DF908-B29A-4CC7-B2B4-CE86B1DB0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52DFF-D1DF-4AF8-A619-ED19D84FBA8A}" type="slidenum">
              <a:rPr lang="es-CO" smtClean="0"/>
              <a:t>‹Nº›</a:t>
            </a:fld>
            <a:endParaRPr lang="es-CO"/>
          </a:p>
        </p:txBody>
      </p:sp>
    </p:spTree>
    <p:extLst>
      <p:ext uri="{BB962C8B-B14F-4D97-AF65-F5344CB8AC3E}">
        <p14:creationId xmlns:p14="http://schemas.microsoft.com/office/powerpoint/2010/main" val="158522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297121" y="626524"/>
            <a:ext cx="9357756" cy="1323439"/>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PMAA Y PSMV DEL MUNICIPIO LA CALERA CUNDINAMARCA</a:t>
            </a:r>
          </a:p>
        </p:txBody>
      </p:sp>
      <p:sp>
        <p:nvSpPr>
          <p:cNvPr id="12" name="30 CuadroTexto">
            <a:extLst>
              <a:ext uri="{FF2B5EF4-FFF2-40B4-BE49-F238E27FC236}">
                <a16:creationId xmlns:a16="http://schemas.microsoft.com/office/drawing/2014/main" id="{6F1D0709-C1F3-4A72-B6D9-4CCB25A88033}"/>
              </a:ext>
            </a:extLst>
          </p:cNvPr>
          <p:cNvSpPr txBox="1"/>
          <p:nvPr/>
        </p:nvSpPr>
        <p:spPr>
          <a:xfrm>
            <a:off x="431417" y="4624924"/>
            <a:ext cx="11329165" cy="1077218"/>
          </a:xfrm>
          <a:prstGeom prst="rect">
            <a:avLst/>
          </a:prstGeom>
          <a:solidFill>
            <a:schemeClr val="accent6">
              <a:lumMod val="20000"/>
              <a:lumOff val="80000"/>
            </a:schemeClr>
          </a:solidFill>
        </p:spPr>
        <p:txBody>
          <a:bodyPr wrap="square" rtlCol="0">
            <a:spAutoFit/>
          </a:bodyPr>
          <a:lstStyle/>
          <a:p>
            <a:pPr algn="ctr"/>
            <a:r>
              <a:rPr lang="es-ES" sz="3200" b="1" dirty="0">
                <a:latin typeface="Trebuchet MS" panose="020B0603020202020204" pitchFamily="34" charset="0"/>
              </a:rPr>
              <a:t>SMADR – ESPUCAL- Sec. Planeación – Sec. Obras públicas</a:t>
            </a:r>
          </a:p>
          <a:p>
            <a:pPr algn="ctr"/>
            <a:r>
              <a:rPr lang="es-ES" sz="3200" b="1" dirty="0">
                <a:latin typeface="Trebuchet MS" panose="020B0603020202020204" pitchFamily="34" charset="0"/>
              </a:rPr>
              <a:t>Compromisos de las ordenes 4.20 y 4.21</a:t>
            </a:r>
          </a:p>
        </p:txBody>
      </p:sp>
    </p:spTree>
    <p:extLst>
      <p:ext uri="{BB962C8B-B14F-4D97-AF65-F5344CB8AC3E}">
        <p14:creationId xmlns:p14="http://schemas.microsoft.com/office/powerpoint/2010/main" val="107798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83273" y="-213981"/>
            <a:ext cx="12632866" cy="7138460"/>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8" name="3 CuadroTexto">
            <a:extLst>
              <a:ext uri="{FF2B5EF4-FFF2-40B4-BE49-F238E27FC236}">
                <a16:creationId xmlns:a16="http://schemas.microsoft.com/office/drawing/2014/main" id="{CBAA920B-ADC4-4D7B-8349-0371E6AF2399}"/>
              </a:ext>
            </a:extLst>
          </p:cNvPr>
          <p:cNvSpPr txBox="1"/>
          <p:nvPr/>
        </p:nvSpPr>
        <p:spPr>
          <a:xfrm>
            <a:off x="3689269" y="656873"/>
            <a:ext cx="4100946" cy="36933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CO" b="1" i="1" dirty="0">
                <a:solidFill>
                  <a:schemeClr val="tx1"/>
                </a:solidFill>
                <a:latin typeface="Trebuchet MS" panose="020B0603020202020204" pitchFamily="34" charset="0"/>
              </a:rPr>
              <a:t>ACUEDUCTOS VEREDALES </a:t>
            </a:r>
            <a:endParaRPr lang="es-CO" i="1" dirty="0">
              <a:solidFill>
                <a:schemeClr val="tx1"/>
              </a:solidFill>
              <a:latin typeface="Trebuchet MS" panose="020B0603020202020204" pitchFamily="34" charset="0"/>
            </a:endParaRPr>
          </a:p>
        </p:txBody>
      </p:sp>
      <p:sp>
        <p:nvSpPr>
          <p:cNvPr id="12" name="Rectángulo 11">
            <a:extLst>
              <a:ext uri="{FF2B5EF4-FFF2-40B4-BE49-F238E27FC236}">
                <a16:creationId xmlns:a16="http://schemas.microsoft.com/office/drawing/2014/main" id="{B0D172D4-85F1-71A0-23CC-D1DDDCBD7F0F}"/>
              </a:ext>
            </a:extLst>
          </p:cNvPr>
          <p:cNvSpPr/>
          <p:nvPr/>
        </p:nvSpPr>
        <p:spPr>
          <a:xfrm>
            <a:off x="1146313" y="1339730"/>
            <a:ext cx="5858502" cy="696436"/>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3200" b="1" dirty="0"/>
              <a:t>Acueductos veredales </a:t>
            </a:r>
            <a:endParaRPr lang="es-CO" sz="3200" b="1" dirty="0"/>
          </a:p>
        </p:txBody>
      </p:sp>
      <p:sp>
        <p:nvSpPr>
          <p:cNvPr id="2" name="Estrella: 8 puntas 1">
            <a:extLst>
              <a:ext uri="{FF2B5EF4-FFF2-40B4-BE49-F238E27FC236}">
                <a16:creationId xmlns:a16="http://schemas.microsoft.com/office/drawing/2014/main" id="{D05FAA2C-9F12-547D-14B1-E72A5FD099E9}"/>
              </a:ext>
            </a:extLst>
          </p:cNvPr>
          <p:cNvSpPr/>
          <p:nvPr/>
        </p:nvSpPr>
        <p:spPr>
          <a:xfrm>
            <a:off x="583096" y="1152939"/>
            <a:ext cx="1126434" cy="1070019"/>
          </a:xfrm>
          <a:prstGeom prst="star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3200" b="1" dirty="0"/>
              <a:t>56</a:t>
            </a:r>
            <a:endParaRPr lang="es-CO" sz="3200" b="1" dirty="0"/>
          </a:p>
        </p:txBody>
      </p:sp>
      <p:sp>
        <p:nvSpPr>
          <p:cNvPr id="15" name="Flecha: pentágono 14">
            <a:extLst>
              <a:ext uri="{FF2B5EF4-FFF2-40B4-BE49-F238E27FC236}">
                <a16:creationId xmlns:a16="http://schemas.microsoft.com/office/drawing/2014/main" id="{BF45DB84-EAC2-1B38-A4E2-189D41912E0A}"/>
              </a:ext>
            </a:extLst>
          </p:cNvPr>
          <p:cNvSpPr/>
          <p:nvPr/>
        </p:nvSpPr>
        <p:spPr>
          <a:xfrm>
            <a:off x="1537253" y="2250147"/>
            <a:ext cx="3299790" cy="552873"/>
          </a:xfrm>
          <a:prstGeom prst="homePlat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En su mayoría registrados ante Cámara y comercio </a:t>
            </a:r>
            <a:endParaRPr lang="es-CO" dirty="0">
              <a:solidFill>
                <a:schemeClr val="tx1"/>
              </a:solidFill>
            </a:endParaRPr>
          </a:p>
        </p:txBody>
      </p:sp>
      <p:sp>
        <p:nvSpPr>
          <p:cNvPr id="16" name="Flecha: pentágono 15">
            <a:extLst>
              <a:ext uri="{FF2B5EF4-FFF2-40B4-BE49-F238E27FC236}">
                <a16:creationId xmlns:a16="http://schemas.microsoft.com/office/drawing/2014/main" id="{C7A7A01F-4872-097E-57E6-C8DAA22C7FF0}"/>
              </a:ext>
            </a:extLst>
          </p:cNvPr>
          <p:cNvSpPr/>
          <p:nvPr/>
        </p:nvSpPr>
        <p:spPr>
          <a:xfrm>
            <a:off x="2166732" y="2934616"/>
            <a:ext cx="3299790" cy="551038"/>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Más del 85% poseen concesiones de agua</a:t>
            </a:r>
            <a:endParaRPr lang="es-CO" dirty="0">
              <a:solidFill>
                <a:schemeClr val="tx1"/>
              </a:solidFill>
            </a:endParaRPr>
          </a:p>
        </p:txBody>
      </p:sp>
      <p:sp>
        <p:nvSpPr>
          <p:cNvPr id="19" name="Flecha: pentágono 18">
            <a:extLst>
              <a:ext uri="{FF2B5EF4-FFF2-40B4-BE49-F238E27FC236}">
                <a16:creationId xmlns:a16="http://schemas.microsoft.com/office/drawing/2014/main" id="{D5D01C83-7101-2CAE-77D1-46DC8D5C35DD}"/>
              </a:ext>
            </a:extLst>
          </p:cNvPr>
          <p:cNvSpPr/>
          <p:nvPr/>
        </p:nvSpPr>
        <p:spPr>
          <a:xfrm>
            <a:off x="2796209" y="3617104"/>
            <a:ext cx="3299790" cy="903176"/>
          </a:xfrm>
          <a:prstGeom prst="homePlat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Se tiene identificados las fuentes de abastecimiento y su ubicación </a:t>
            </a:r>
            <a:endParaRPr lang="es-CO" dirty="0">
              <a:solidFill>
                <a:schemeClr val="tx1"/>
              </a:solidFill>
            </a:endParaRPr>
          </a:p>
        </p:txBody>
      </p:sp>
      <p:sp>
        <p:nvSpPr>
          <p:cNvPr id="22" name="Flecha: pentágono 21">
            <a:extLst>
              <a:ext uri="{FF2B5EF4-FFF2-40B4-BE49-F238E27FC236}">
                <a16:creationId xmlns:a16="http://schemas.microsoft.com/office/drawing/2014/main" id="{B29EF90F-074E-D1A5-4883-E62D919BFD87}"/>
              </a:ext>
            </a:extLst>
          </p:cNvPr>
          <p:cNvSpPr/>
          <p:nvPr/>
        </p:nvSpPr>
        <p:spPr>
          <a:xfrm>
            <a:off x="3432315" y="4703781"/>
            <a:ext cx="3299790" cy="551038"/>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Se tiene alrededor de </a:t>
            </a:r>
            <a:r>
              <a:rPr lang="es-ES" b="1" dirty="0">
                <a:solidFill>
                  <a:schemeClr val="tx1"/>
                </a:solidFill>
              </a:rPr>
              <a:t>7041</a:t>
            </a:r>
            <a:r>
              <a:rPr lang="es-ES" dirty="0">
                <a:solidFill>
                  <a:schemeClr val="tx1"/>
                </a:solidFill>
              </a:rPr>
              <a:t> suscritores en total</a:t>
            </a:r>
            <a:endParaRPr lang="es-CO" dirty="0">
              <a:solidFill>
                <a:schemeClr val="tx1"/>
              </a:solidFill>
            </a:endParaRPr>
          </a:p>
        </p:txBody>
      </p:sp>
      <p:sp>
        <p:nvSpPr>
          <p:cNvPr id="25" name="Diagrama de flujo: proceso 24">
            <a:extLst>
              <a:ext uri="{FF2B5EF4-FFF2-40B4-BE49-F238E27FC236}">
                <a16:creationId xmlns:a16="http://schemas.microsoft.com/office/drawing/2014/main" id="{0824573E-9D0D-031E-5AD3-9123261BEE70}"/>
              </a:ext>
            </a:extLst>
          </p:cNvPr>
          <p:cNvSpPr/>
          <p:nvPr/>
        </p:nvSpPr>
        <p:spPr>
          <a:xfrm>
            <a:off x="7441095" y="2107464"/>
            <a:ext cx="4167809" cy="3735947"/>
          </a:xfrm>
          <a:prstGeom prst="flowChartProcess">
            <a:avLst/>
          </a:prstGeom>
          <a:solidFill>
            <a:srgbClr val="EAEAEA"/>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En general se abarcan las veredas y sectores: El Rodeo, San Rafael, Mundo Nuevo, El Líbano, El Hato, El Manzano, La Hoya, Jerusalén, Treinta y seis, La Polonia, Ramada, Puente del Ají, </a:t>
            </a:r>
            <a:r>
              <a:rPr lang="es-ES" dirty="0" err="1">
                <a:solidFill>
                  <a:schemeClr val="tx1"/>
                </a:solidFill>
              </a:rPr>
              <a:t>Quizquiza</a:t>
            </a:r>
            <a:r>
              <a:rPr lang="es-ES" dirty="0">
                <a:solidFill>
                  <a:schemeClr val="tx1"/>
                </a:solidFill>
              </a:rPr>
              <a:t>, </a:t>
            </a:r>
            <a:r>
              <a:rPr lang="es-ES" dirty="0" err="1">
                <a:solidFill>
                  <a:schemeClr val="tx1"/>
                </a:solidFill>
              </a:rPr>
              <a:t>Junia</a:t>
            </a:r>
            <a:r>
              <a:rPr lang="es-ES" dirty="0">
                <a:solidFill>
                  <a:schemeClr val="tx1"/>
                </a:solidFill>
              </a:rPr>
              <a:t> baja sector Canoas, </a:t>
            </a:r>
            <a:r>
              <a:rPr lang="es-ES" dirty="0" err="1">
                <a:solidFill>
                  <a:schemeClr val="tx1"/>
                </a:solidFill>
              </a:rPr>
              <a:t>Junia</a:t>
            </a:r>
            <a:r>
              <a:rPr lang="es-ES" dirty="0">
                <a:solidFill>
                  <a:schemeClr val="tx1"/>
                </a:solidFill>
              </a:rPr>
              <a:t> Alta, El Salitre,  </a:t>
            </a:r>
            <a:r>
              <a:rPr lang="es-ES" dirty="0" err="1">
                <a:solidFill>
                  <a:schemeClr val="tx1"/>
                </a:solidFill>
              </a:rPr>
              <a:t>Frailejonal</a:t>
            </a:r>
            <a:r>
              <a:rPr lang="es-ES" dirty="0">
                <a:solidFill>
                  <a:schemeClr val="tx1"/>
                </a:solidFill>
              </a:rPr>
              <a:t>, Santa Helena, La Portada, Alta Mar, San José La Concepción, San José El Triunfo, San José Las Mercedes, La Portada, La Toma, Buenos Aires, Márquez, La Aurora Alta, La Aurora, San Cayetano, La Jangada, San Rafael.</a:t>
            </a:r>
            <a:endParaRPr lang="es-CO" dirty="0">
              <a:solidFill>
                <a:schemeClr val="tx1"/>
              </a:solidFill>
            </a:endParaRPr>
          </a:p>
        </p:txBody>
      </p:sp>
    </p:spTree>
    <p:extLst>
      <p:ext uri="{BB962C8B-B14F-4D97-AF65-F5344CB8AC3E}">
        <p14:creationId xmlns:p14="http://schemas.microsoft.com/office/powerpoint/2010/main" val="22036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262284" y="306835"/>
            <a:ext cx="9357756" cy="707886"/>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INFORMES DE SEGUIMIENTO PSMV</a:t>
            </a:r>
          </a:p>
        </p:txBody>
      </p:sp>
      <p:sp>
        <p:nvSpPr>
          <p:cNvPr id="12" name="30 CuadroTexto">
            <a:extLst>
              <a:ext uri="{FF2B5EF4-FFF2-40B4-BE49-F238E27FC236}">
                <a16:creationId xmlns:a16="http://schemas.microsoft.com/office/drawing/2014/main" id="{6F1D0709-C1F3-4A72-B6D9-4CCB25A88033}"/>
              </a:ext>
            </a:extLst>
          </p:cNvPr>
          <p:cNvSpPr txBox="1"/>
          <p:nvPr/>
        </p:nvSpPr>
        <p:spPr>
          <a:xfrm>
            <a:off x="262284" y="5214755"/>
            <a:ext cx="11329165" cy="1261884"/>
          </a:xfrm>
          <a:prstGeom prst="rect">
            <a:avLst/>
          </a:prstGeom>
          <a:solidFill>
            <a:schemeClr val="accent6">
              <a:lumMod val="20000"/>
              <a:lumOff val="80000"/>
            </a:schemeClr>
          </a:solidFill>
        </p:spPr>
        <p:txBody>
          <a:bodyPr wrap="square" rtlCol="0">
            <a:spAutoFit/>
          </a:bodyPr>
          <a:lstStyle/>
          <a:p>
            <a:pPr algn="ctr"/>
            <a:r>
              <a:rPr lang="es-ES" sz="2800" dirty="0">
                <a:latin typeface="Trebuchet MS" panose="020B0603020202020204" pitchFamily="34" charset="0"/>
              </a:rPr>
              <a:t>- </a:t>
            </a:r>
            <a:r>
              <a:rPr lang="es-ES" sz="2400" dirty="0">
                <a:latin typeface="Trebuchet MS" panose="020B0603020202020204" pitchFamily="34" charset="0"/>
              </a:rPr>
              <a:t>Se tienen 4 PSMV para los centros poblados: El Salitre, El triunfo, Márquez y San Cayetano, con los números de expediente No. 56080, 56072, 56054, 56084 respectivamente. </a:t>
            </a:r>
            <a:endParaRPr lang="es-ES" sz="2800" dirty="0">
              <a:latin typeface="Trebuchet MS" panose="020B0603020202020204" pitchFamily="34" charset="0"/>
            </a:endParaRPr>
          </a:p>
        </p:txBody>
      </p:sp>
      <p:graphicFrame>
        <p:nvGraphicFramePr>
          <p:cNvPr id="14" name="Tabla 13">
            <a:extLst>
              <a:ext uri="{FF2B5EF4-FFF2-40B4-BE49-F238E27FC236}">
                <a16:creationId xmlns:a16="http://schemas.microsoft.com/office/drawing/2014/main" id="{A28E812E-BC79-D300-E605-7B629BC416E8}"/>
              </a:ext>
            </a:extLst>
          </p:cNvPr>
          <p:cNvGraphicFramePr>
            <a:graphicFrameLocks noGrp="1"/>
          </p:cNvGraphicFramePr>
          <p:nvPr>
            <p:extLst>
              <p:ext uri="{D42A27DB-BD31-4B8C-83A1-F6EECF244321}">
                <p14:modId xmlns:p14="http://schemas.microsoft.com/office/powerpoint/2010/main" val="3384709129"/>
              </p:ext>
            </p:extLst>
          </p:nvPr>
        </p:nvGraphicFramePr>
        <p:xfrm>
          <a:off x="1830387" y="1427114"/>
          <a:ext cx="8531224" cy="3288097"/>
        </p:xfrm>
        <a:graphic>
          <a:graphicData uri="http://schemas.openxmlformats.org/drawingml/2006/table">
            <a:tbl>
              <a:tblPr/>
              <a:tblGrid>
                <a:gridCol w="3431258">
                  <a:extLst>
                    <a:ext uri="{9D8B030D-6E8A-4147-A177-3AD203B41FA5}">
                      <a16:colId xmlns:a16="http://schemas.microsoft.com/office/drawing/2014/main" val="20000"/>
                    </a:ext>
                  </a:extLst>
                </a:gridCol>
                <a:gridCol w="2085031">
                  <a:extLst>
                    <a:ext uri="{9D8B030D-6E8A-4147-A177-3AD203B41FA5}">
                      <a16:colId xmlns:a16="http://schemas.microsoft.com/office/drawing/2014/main" val="20001"/>
                    </a:ext>
                  </a:extLst>
                </a:gridCol>
                <a:gridCol w="3014935">
                  <a:extLst>
                    <a:ext uri="{9D8B030D-6E8A-4147-A177-3AD203B41FA5}">
                      <a16:colId xmlns:a16="http://schemas.microsoft.com/office/drawing/2014/main" val="20002"/>
                    </a:ext>
                  </a:extLst>
                </a:gridCol>
              </a:tblGrid>
              <a:tr h="1307301">
                <a:tc>
                  <a:txBody>
                    <a:bodyPr/>
                    <a:lstStyle/>
                    <a:p>
                      <a:pPr fontAlgn="ctr">
                        <a:lnSpc>
                          <a:spcPct val="107000"/>
                        </a:lnSpc>
                        <a:spcAft>
                          <a:spcPts val="0"/>
                        </a:spcAft>
                      </a:pPr>
                      <a:r>
                        <a:rPr lang="es-CO" sz="1800" b="1" kern="1200" dirty="0">
                          <a:effectLst/>
                          <a:latin typeface="+mn-lt"/>
                          <a:ea typeface="Times New Roman" panose="02020603050405020304" pitchFamily="18" charset="0"/>
                          <a:cs typeface="Arial" panose="020B0604020202020204" pitchFamily="34" charset="0"/>
                        </a:rPr>
                        <a:t>RESOLUCION APROBACION PSMV</a:t>
                      </a:r>
                      <a:endParaRPr lang="es-CO" sz="1800" dirty="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fontAlgn="ctr">
                        <a:lnSpc>
                          <a:spcPct val="107000"/>
                        </a:lnSpc>
                        <a:spcAft>
                          <a:spcPts val="0"/>
                        </a:spcAft>
                      </a:pPr>
                      <a:r>
                        <a:rPr lang="es-CO" sz="1800" b="1" kern="1200" dirty="0">
                          <a:effectLst/>
                          <a:latin typeface="+mn-lt"/>
                          <a:ea typeface="Times New Roman" panose="02020603050405020304" pitchFamily="18" charset="0"/>
                          <a:cs typeface="Arial" panose="020B0604020202020204" pitchFamily="34" charset="0"/>
                        </a:rPr>
                        <a:t>CENTRO POBLADO</a:t>
                      </a:r>
                      <a:endParaRPr lang="es-CO" sz="1800" b="1" dirty="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fontAlgn="ctr">
                        <a:lnSpc>
                          <a:spcPct val="107000"/>
                        </a:lnSpc>
                        <a:spcAft>
                          <a:spcPts val="0"/>
                        </a:spcAft>
                      </a:pPr>
                      <a:r>
                        <a:rPr lang="es-CO" sz="1800" b="1" kern="1200" dirty="0">
                          <a:effectLst/>
                          <a:latin typeface="+mn-lt"/>
                          <a:ea typeface="Times New Roman" panose="02020603050405020304" pitchFamily="18" charset="0"/>
                          <a:cs typeface="Arial" panose="020B0604020202020204" pitchFamily="34" charset="0"/>
                        </a:rPr>
                        <a:t> </a:t>
                      </a:r>
                      <a:endParaRPr lang="es-CO" sz="1800" b="1" dirty="0">
                        <a:effectLst/>
                        <a:latin typeface="+mn-lt"/>
                        <a:ea typeface="Calibri" panose="020F0502020204030204" pitchFamily="34" charset="0"/>
                        <a:cs typeface="Times New Roman" panose="02020603050405020304" pitchFamily="18" charset="0"/>
                      </a:endParaRPr>
                    </a:p>
                    <a:p>
                      <a:pPr fontAlgn="ctr">
                        <a:lnSpc>
                          <a:spcPct val="107000"/>
                        </a:lnSpc>
                        <a:spcAft>
                          <a:spcPts val="0"/>
                        </a:spcAft>
                      </a:pPr>
                      <a:r>
                        <a:rPr lang="es-CO" sz="1800" b="1" kern="1200" dirty="0">
                          <a:effectLst/>
                          <a:latin typeface="+mn-lt"/>
                          <a:ea typeface="Times New Roman" panose="02020603050405020304" pitchFamily="18" charset="0"/>
                          <a:cs typeface="Arial" panose="020B0604020202020204" pitchFamily="34" charset="0"/>
                        </a:rPr>
                        <a:t> </a:t>
                      </a:r>
                      <a:endParaRPr lang="es-CO" sz="1800" b="1" kern="1200" dirty="0">
                        <a:effectLst/>
                        <a:latin typeface="+mn-lt"/>
                        <a:ea typeface="Times New Roman" panose="02020603050405020304" pitchFamily="18" charset="0"/>
                        <a:cs typeface="Times New Roman" panose="02020603050405020304" pitchFamily="18" charset="0"/>
                      </a:endParaRPr>
                    </a:p>
                    <a:p>
                      <a:pPr fontAlgn="ctr">
                        <a:lnSpc>
                          <a:spcPct val="107000"/>
                        </a:lnSpc>
                        <a:spcAft>
                          <a:spcPts val="0"/>
                        </a:spcAft>
                      </a:pPr>
                      <a:r>
                        <a:rPr lang="es-CO" sz="1800" b="1" kern="1200" dirty="0">
                          <a:effectLst/>
                          <a:latin typeface="+mn-lt"/>
                          <a:ea typeface="Times New Roman" panose="02020603050405020304" pitchFamily="18" charset="0"/>
                          <a:cs typeface="Arial" panose="020B0604020202020204" pitchFamily="34" charset="0"/>
                        </a:rPr>
                        <a:t>SEGUIMIENTO CAR</a:t>
                      </a:r>
                      <a:endParaRPr lang="es-CO" sz="1800" b="1"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375472">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762 De 27-Marzo-2017</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El Salitre</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CO" sz="1800" kern="1200" dirty="0">
                          <a:effectLst/>
                          <a:latin typeface="+mn-lt"/>
                          <a:ea typeface="Times New Roman" panose="02020603050405020304" pitchFamily="18" charset="0"/>
                          <a:cs typeface="Arial" panose="020B0604020202020204" pitchFamily="34" charset="0"/>
                        </a:rPr>
                        <a:t>Acta DESCA 183-10-May-2022</a:t>
                      </a:r>
                      <a:endParaRPr lang="es-CO" sz="1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5472">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2489 De 28-Agosto-2018</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El Triunfo</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s-CO" sz="1800" kern="1200" dirty="0">
                          <a:effectLst/>
                          <a:latin typeface="+mn-lt"/>
                          <a:ea typeface="Times New Roman" panose="02020603050405020304" pitchFamily="18" charset="0"/>
                          <a:cs typeface="Arial" panose="020B0604020202020204" pitchFamily="34" charset="0"/>
                        </a:rPr>
                        <a:t>Acta DESCA 182-10-May-2022</a:t>
                      </a:r>
                      <a:endParaRPr lang="es-CO" sz="1800" dirty="0">
                        <a:effectLst/>
                        <a:latin typeface="+mn-lt"/>
                        <a:ea typeface="Calibri" panose="020F0502020204030204" pitchFamily="34" charset="0"/>
                        <a:cs typeface="Times New Roman" panose="02020603050405020304" pitchFamily="18" charset="0"/>
                      </a:endParaRPr>
                    </a:p>
                    <a:p>
                      <a:pPr fontAlgn="ctr">
                        <a:lnSpc>
                          <a:spcPct val="107000"/>
                        </a:lnSpc>
                        <a:spcAft>
                          <a:spcPts val="0"/>
                        </a:spcAft>
                      </a:pPr>
                      <a:endParaRPr lang="es-CO" sz="1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2858">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2617 De 31-Agosto-2018</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San Cayetano</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ES" sz="1800" dirty="0">
                          <a:effectLst/>
                          <a:latin typeface="+mn-lt"/>
                          <a:ea typeface="Calibri" panose="020F0502020204030204" pitchFamily="34" charset="0"/>
                          <a:cs typeface="Times New Roman" panose="02020603050405020304" pitchFamily="18" charset="0"/>
                        </a:rPr>
                        <a:t>Acta DESCA 236-15-Jun-2022</a:t>
                      </a:r>
                      <a:endParaRPr lang="es-CO" sz="1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5472">
                <a:tc>
                  <a:txBody>
                    <a:bodyPr/>
                    <a:lstStyle/>
                    <a:p>
                      <a:pPr fontAlgn="ctr">
                        <a:lnSpc>
                          <a:spcPct val="107000"/>
                        </a:lnSpc>
                        <a:spcAft>
                          <a:spcPts val="0"/>
                        </a:spcAft>
                      </a:pPr>
                      <a:r>
                        <a:rPr lang="es-CO" sz="1800" kern="1200" dirty="0">
                          <a:effectLst/>
                          <a:latin typeface="+mn-lt"/>
                          <a:ea typeface="Times New Roman" panose="02020603050405020304" pitchFamily="18" charset="0"/>
                          <a:cs typeface="Arial" panose="020B0604020202020204" pitchFamily="34" charset="0"/>
                        </a:rPr>
                        <a:t>954 De 19-Abril-2018</a:t>
                      </a:r>
                      <a:endParaRPr lang="es-CO" sz="1800" dirty="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CO" sz="1800" kern="1200">
                          <a:effectLst/>
                          <a:latin typeface="+mn-lt"/>
                          <a:ea typeface="Times New Roman" panose="02020603050405020304" pitchFamily="18" charset="0"/>
                          <a:cs typeface="Arial" panose="020B0604020202020204" pitchFamily="34" charset="0"/>
                        </a:rPr>
                        <a:t>Márquez</a:t>
                      </a:r>
                      <a:endParaRPr lang="es-CO" sz="1800">
                        <a:effectLst/>
                        <a:latin typeface="+mn-lt"/>
                        <a:ea typeface="Calibri" panose="020F0502020204030204" pitchFamily="34" charset="0"/>
                        <a:cs typeface="Times New Roman" panose="02020603050405020304" pitchFamily="18" charset="0"/>
                      </a:endParaRPr>
                    </a:p>
                  </a:txBody>
                  <a:tcPr marL="8890" marR="8890" marT="8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ctr">
                        <a:lnSpc>
                          <a:spcPct val="107000"/>
                        </a:lnSpc>
                        <a:spcAft>
                          <a:spcPts val="0"/>
                        </a:spcAft>
                      </a:pPr>
                      <a:r>
                        <a:rPr lang="es-ES" sz="1800" dirty="0">
                          <a:effectLst/>
                          <a:latin typeface="+mn-lt"/>
                          <a:ea typeface="Calibri" panose="020F0502020204030204" pitchFamily="34" charset="0"/>
                          <a:cs typeface="Times New Roman" panose="02020603050405020304" pitchFamily="18" charset="0"/>
                        </a:rPr>
                        <a:t>Acta DESCA 237-15-Jun-2022</a:t>
                      </a:r>
                      <a:endParaRPr lang="es-CO" sz="1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230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262284" y="306835"/>
            <a:ext cx="9357756" cy="707886"/>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PSMV El Salitre </a:t>
            </a:r>
            <a:endParaRPr lang="es-CO" sz="4000" dirty="0">
              <a:effectLst/>
              <a:latin typeface="+mn-lt"/>
              <a:ea typeface="Calibri" panose="020F0502020204030204" pitchFamily="34" charset="0"/>
              <a:cs typeface="Times New Roman" panose="02020603050405020304" pitchFamily="18" charset="0"/>
            </a:endParaRPr>
          </a:p>
        </p:txBody>
      </p:sp>
      <p:sp>
        <p:nvSpPr>
          <p:cNvPr id="12" name="30 CuadroTexto">
            <a:extLst>
              <a:ext uri="{FF2B5EF4-FFF2-40B4-BE49-F238E27FC236}">
                <a16:creationId xmlns:a16="http://schemas.microsoft.com/office/drawing/2014/main" id="{6F1D0709-C1F3-4A72-B6D9-4CCB25A88033}"/>
              </a:ext>
            </a:extLst>
          </p:cNvPr>
          <p:cNvSpPr txBox="1"/>
          <p:nvPr/>
        </p:nvSpPr>
        <p:spPr>
          <a:xfrm>
            <a:off x="249033" y="1424846"/>
            <a:ext cx="5952983" cy="4493538"/>
          </a:xfrm>
          <a:prstGeom prst="rect">
            <a:avLst/>
          </a:prstGeom>
          <a:solidFill>
            <a:schemeClr val="accent6">
              <a:lumMod val="20000"/>
              <a:lumOff val="80000"/>
            </a:schemeClr>
          </a:solidFill>
        </p:spPr>
        <p:txBody>
          <a:bodyPr wrap="square" rtlCol="0">
            <a:spAutoFit/>
          </a:bodyPr>
          <a:lstStyle/>
          <a:p>
            <a:r>
              <a:rPr lang="es-ES" sz="2600" dirty="0">
                <a:latin typeface="Trebuchet MS" panose="020B0603020202020204" pitchFamily="34" charset="0"/>
              </a:rPr>
              <a:t>-Último informe realizado el 10 de mayo de 2022: Se tiene avances en cuanto a la selección del predio donde se pretende establecer la PTAR.  </a:t>
            </a:r>
          </a:p>
          <a:p>
            <a:r>
              <a:rPr lang="es-ES" sz="2600" dirty="0">
                <a:latin typeface="Trebuchet MS" panose="020B0603020202020204" pitchFamily="34" charset="0"/>
              </a:rPr>
              <a:t>-Actualmente se ha realizado convocatorias para realizar las acciones planteadas dentro del PSMV.</a:t>
            </a:r>
          </a:p>
          <a:p>
            <a:r>
              <a:rPr lang="es-ES" sz="2600" dirty="0">
                <a:latin typeface="Trebuchet MS" panose="020B0603020202020204" pitchFamily="34" charset="0"/>
              </a:rPr>
              <a:t>-A través de un convenio con ESPUAL E.S.P se han realizado acciones de mantenimiento a la red de alcantarillado.</a:t>
            </a:r>
          </a:p>
        </p:txBody>
      </p:sp>
      <p:pic>
        <p:nvPicPr>
          <p:cNvPr id="2" name="Imagen 1">
            <a:extLst>
              <a:ext uri="{FF2B5EF4-FFF2-40B4-BE49-F238E27FC236}">
                <a16:creationId xmlns:a16="http://schemas.microsoft.com/office/drawing/2014/main" id="{7D7480F7-7DE7-3F23-7F96-9982042D7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31" t="18829" r="10251" b="25166"/>
          <a:stretch/>
        </p:blipFill>
        <p:spPr bwMode="auto">
          <a:xfrm>
            <a:off x="6318634" y="2322897"/>
            <a:ext cx="5608320" cy="322834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177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262284" y="306835"/>
            <a:ext cx="9357756" cy="707886"/>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PSMV El Triunfo</a:t>
            </a:r>
            <a:endParaRPr lang="es-CO" sz="4000" dirty="0">
              <a:effectLst/>
              <a:latin typeface="+mn-lt"/>
              <a:ea typeface="Calibri" panose="020F0502020204030204" pitchFamily="34" charset="0"/>
              <a:cs typeface="Times New Roman" panose="02020603050405020304" pitchFamily="18" charset="0"/>
            </a:endParaRPr>
          </a:p>
        </p:txBody>
      </p:sp>
      <p:sp>
        <p:nvSpPr>
          <p:cNvPr id="12" name="30 CuadroTexto">
            <a:extLst>
              <a:ext uri="{FF2B5EF4-FFF2-40B4-BE49-F238E27FC236}">
                <a16:creationId xmlns:a16="http://schemas.microsoft.com/office/drawing/2014/main" id="{6F1D0709-C1F3-4A72-B6D9-4CCB25A88033}"/>
              </a:ext>
            </a:extLst>
          </p:cNvPr>
          <p:cNvSpPr txBox="1"/>
          <p:nvPr/>
        </p:nvSpPr>
        <p:spPr>
          <a:xfrm>
            <a:off x="431417" y="2020952"/>
            <a:ext cx="5288793" cy="3108543"/>
          </a:xfrm>
          <a:prstGeom prst="rect">
            <a:avLst/>
          </a:prstGeom>
          <a:solidFill>
            <a:schemeClr val="accent6">
              <a:lumMod val="20000"/>
              <a:lumOff val="80000"/>
            </a:schemeClr>
          </a:solidFill>
        </p:spPr>
        <p:txBody>
          <a:bodyPr wrap="square" rtlCol="0">
            <a:spAutoFit/>
          </a:bodyPr>
          <a:lstStyle/>
          <a:p>
            <a:r>
              <a:rPr lang="es-ES" sz="2800" dirty="0">
                <a:latin typeface="Trebuchet MS" panose="020B0603020202020204" pitchFamily="34" charset="0"/>
              </a:rPr>
              <a:t>-Último informe realizado el 10 de mayo de 2022: Se ha venido realizando mantenimiento a la red de alcantarillado a través de un convenio con ESPUCAL.  </a:t>
            </a:r>
          </a:p>
          <a:p>
            <a:r>
              <a:rPr lang="es-ES" sz="2800" dirty="0">
                <a:latin typeface="Trebuchet MS" panose="020B0603020202020204" pitchFamily="34" charset="0"/>
              </a:rPr>
              <a:t>-Se han realizado visitas de verificación y seguimiento.</a:t>
            </a:r>
          </a:p>
        </p:txBody>
      </p:sp>
      <p:pic>
        <p:nvPicPr>
          <p:cNvPr id="2" name="Imagen 1">
            <a:extLst>
              <a:ext uri="{FF2B5EF4-FFF2-40B4-BE49-F238E27FC236}">
                <a16:creationId xmlns:a16="http://schemas.microsoft.com/office/drawing/2014/main" id="{B7F29352-5F2B-46ED-C2D2-D164BD82DC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1628" y="1996173"/>
            <a:ext cx="5608955" cy="3225165"/>
          </a:xfrm>
          <a:prstGeom prst="rect">
            <a:avLst/>
          </a:prstGeom>
          <a:noFill/>
          <a:ln>
            <a:solidFill>
              <a:schemeClr val="tx1"/>
            </a:solidFill>
          </a:ln>
        </p:spPr>
      </p:pic>
    </p:spTree>
    <p:extLst>
      <p:ext uri="{BB962C8B-B14F-4D97-AF65-F5344CB8AC3E}">
        <p14:creationId xmlns:p14="http://schemas.microsoft.com/office/powerpoint/2010/main" val="153055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262284" y="306835"/>
            <a:ext cx="9357756" cy="707886"/>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PSMV San Cayetano</a:t>
            </a:r>
            <a:endParaRPr lang="es-CO" sz="4000" dirty="0">
              <a:effectLst/>
              <a:latin typeface="+mn-lt"/>
              <a:ea typeface="Calibri" panose="020F0502020204030204" pitchFamily="34" charset="0"/>
              <a:cs typeface="Times New Roman" panose="02020603050405020304" pitchFamily="18" charset="0"/>
            </a:endParaRPr>
          </a:p>
        </p:txBody>
      </p:sp>
      <p:sp>
        <p:nvSpPr>
          <p:cNvPr id="12" name="30 CuadroTexto">
            <a:extLst>
              <a:ext uri="{FF2B5EF4-FFF2-40B4-BE49-F238E27FC236}">
                <a16:creationId xmlns:a16="http://schemas.microsoft.com/office/drawing/2014/main" id="{6F1D0709-C1F3-4A72-B6D9-4CCB25A88033}"/>
              </a:ext>
            </a:extLst>
          </p:cNvPr>
          <p:cNvSpPr txBox="1"/>
          <p:nvPr/>
        </p:nvSpPr>
        <p:spPr>
          <a:xfrm>
            <a:off x="431417" y="2020952"/>
            <a:ext cx="5293522" cy="3108543"/>
          </a:xfrm>
          <a:prstGeom prst="rect">
            <a:avLst/>
          </a:prstGeom>
          <a:solidFill>
            <a:schemeClr val="accent6">
              <a:lumMod val="20000"/>
              <a:lumOff val="80000"/>
            </a:schemeClr>
          </a:solidFill>
        </p:spPr>
        <p:txBody>
          <a:bodyPr wrap="square" rtlCol="0">
            <a:spAutoFit/>
          </a:bodyPr>
          <a:lstStyle/>
          <a:p>
            <a:r>
              <a:rPr lang="es-ES" sz="2800" dirty="0">
                <a:latin typeface="Trebuchet MS" panose="020B0603020202020204" pitchFamily="34" charset="0"/>
              </a:rPr>
              <a:t>-Último informe realizado el 10 de mayo de 2022: Se ha venido realizando mantenimiento a la red de alcantarillado a través de un convenio con ESPUCAL.  </a:t>
            </a:r>
          </a:p>
          <a:p>
            <a:r>
              <a:rPr lang="es-ES" sz="2800" dirty="0">
                <a:latin typeface="Trebuchet MS" panose="020B0603020202020204" pitchFamily="34" charset="0"/>
              </a:rPr>
              <a:t>-Se han realizado visitas de verificación y seguimiento.</a:t>
            </a:r>
          </a:p>
        </p:txBody>
      </p:sp>
      <p:pic>
        <p:nvPicPr>
          <p:cNvPr id="13" name="Imagen 12">
            <a:extLst>
              <a:ext uri="{FF2B5EF4-FFF2-40B4-BE49-F238E27FC236}">
                <a16:creationId xmlns:a16="http://schemas.microsoft.com/office/drawing/2014/main" id="{103E5849-2DD3-B4FD-D933-4A95B9062F3B}"/>
              </a:ext>
            </a:extLst>
          </p:cNvPr>
          <p:cNvPicPr>
            <a:picLocks noChangeAspect="1"/>
          </p:cNvPicPr>
          <p:nvPr/>
        </p:nvPicPr>
        <p:blipFill>
          <a:blip r:embed="rId4"/>
          <a:stretch>
            <a:fillRect/>
          </a:stretch>
        </p:blipFill>
        <p:spPr>
          <a:xfrm>
            <a:off x="6545538" y="1628476"/>
            <a:ext cx="3727934" cy="3973486"/>
          </a:xfrm>
          <a:prstGeom prst="rect">
            <a:avLst/>
          </a:prstGeom>
          <a:ln>
            <a:solidFill>
              <a:schemeClr val="tx1"/>
            </a:solidFill>
          </a:ln>
        </p:spPr>
      </p:pic>
    </p:spTree>
    <p:extLst>
      <p:ext uri="{BB962C8B-B14F-4D97-AF65-F5344CB8AC3E}">
        <p14:creationId xmlns:p14="http://schemas.microsoft.com/office/powerpoint/2010/main" val="267716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0" y="25577"/>
            <a:ext cx="12192000" cy="6950728"/>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24" name="30 CuadroTexto">
            <a:extLst>
              <a:ext uri="{FF2B5EF4-FFF2-40B4-BE49-F238E27FC236}">
                <a16:creationId xmlns:a16="http://schemas.microsoft.com/office/drawing/2014/main" id="{6F1D0709-C1F3-4A72-B6D9-4CCB25A88033}"/>
              </a:ext>
            </a:extLst>
          </p:cNvPr>
          <p:cNvSpPr txBox="1"/>
          <p:nvPr/>
        </p:nvSpPr>
        <p:spPr>
          <a:xfrm>
            <a:off x="562717" y="369685"/>
            <a:ext cx="9357756" cy="707886"/>
          </a:xfrm>
          <a:prstGeom prst="rect">
            <a:avLst/>
          </a:prstGeom>
          <a:solidFill>
            <a:schemeClr val="accent6">
              <a:lumMod val="20000"/>
              <a:lumOff val="80000"/>
            </a:schemeClr>
          </a:solidFill>
        </p:spPr>
        <p:txBody>
          <a:bodyPr wrap="square" rtlCol="0">
            <a:spAutoFit/>
          </a:bodyPr>
          <a:lstStyle/>
          <a:p>
            <a:pPr algn="ctr"/>
            <a:r>
              <a:rPr lang="es-ES" sz="4000" b="1" dirty="0">
                <a:latin typeface="Trebuchet MS" panose="020B0603020202020204" pitchFamily="34" charset="0"/>
              </a:rPr>
              <a:t>PSMV Márquez</a:t>
            </a:r>
            <a:endParaRPr lang="es-CO" sz="4000" dirty="0">
              <a:effectLst/>
              <a:latin typeface="+mn-lt"/>
              <a:ea typeface="Calibri" panose="020F0502020204030204" pitchFamily="34" charset="0"/>
              <a:cs typeface="Times New Roman" panose="02020603050405020304" pitchFamily="18" charset="0"/>
            </a:endParaRPr>
          </a:p>
        </p:txBody>
      </p:sp>
      <p:sp>
        <p:nvSpPr>
          <p:cNvPr id="12" name="30 CuadroTexto">
            <a:extLst>
              <a:ext uri="{FF2B5EF4-FFF2-40B4-BE49-F238E27FC236}">
                <a16:creationId xmlns:a16="http://schemas.microsoft.com/office/drawing/2014/main" id="{6F1D0709-C1F3-4A72-B6D9-4CCB25A88033}"/>
              </a:ext>
            </a:extLst>
          </p:cNvPr>
          <p:cNvSpPr txBox="1"/>
          <p:nvPr/>
        </p:nvSpPr>
        <p:spPr>
          <a:xfrm>
            <a:off x="562717" y="1374622"/>
            <a:ext cx="5364479" cy="3539430"/>
          </a:xfrm>
          <a:prstGeom prst="rect">
            <a:avLst/>
          </a:prstGeom>
          <a:solidFill>
            <a:schemeClr val="accent6">
              <a:lumMod val="20000"/>
              <a:lumOff val="80000"/>
            </a:schemeClr>
          </a:solidFill>
        </p:spPr>
        <p:txBody>
          <a:bodyPr wrap="square" rtlCol="0">
            <a:spAutoFit/>
          </a:bodyPr>
          <a:lstStyle/>
          <a:p>
            <a:r>
              <a:rPr lang="es-ES" sz="2800" dirty="0">
                <a:latin typeface="Trebuchet MS" panose="020B0603020202020204" pitchFamily="34" charset="0"/>
              </a:rPr>
              <a:t>-Último informe realizado el 10 de mayo de 2022: Se ha venido realizando mantenimiento a la red de alcantarillado del centro poblado a través de un convenio con ESPUCAL. </a:t>
            </a:r>
          </a:p>
          <a:p>
            <a:r>
              <a:rPr lang="es-ES" sz="2800" dirty="0">
                <a:latin typeface="Trebuchet MS" panose="020B0603020202020204" pitchFamily="34" charset="0"/>
              </a:rPr>
              <a:t>-Se han realizado visitas de verificación y seguimiento. </a:t>
            </a:r>
          </a:p>
        </p:txBody>
      </p:sp>
      <p:pic>
        <p:nvPicPr>
          <p:cNvPr id="2" name="Imagen 1">
            <a:extLst>
              <a:ext uri="{FF2B5EF4-FFF2-40B4-BE49-F238E27FC236}">
                <a16:creationId xmlns:a16="http://schemas.microsoft.com/office/drawing/2014/main" id="{0B26D4D3-A7BE-1F3E-EAF4-FB2667D271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22" t="8449" b="7303"/>
          <a:stretch/>
        </p:blipFill>
        <p:spPr bwMode="auto">
          <a:xfrm>
            <a:off x="6264803" y="1596207"/>
            <a:ext cx="5364480" cy="309626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90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147953" y="0"/>
            <a:ext cx="12332067" cy="7452492"/>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graphicFrame>
        <p:nvGraphicFramePr>
          <p:cNvPr id="13" name="Tabla 12">
            <a:extLst>
              <a:ext uri="{FF2B5EF4-FFF2-40B4-BE49-F238E27FC236}">
                <a16:creationId xmlns:a16="http://schemas.microsoft.com/office/drawing/2014/main" id="{EFB95D2C-7C94-4C27-8486-E8AA4C8ADA64}"/>
              </a:ext>
            </a:extLst>
          </p:cNvPr>
          <p:cNvGraphicFramePr>
            <a:graphicFrameLocks noGrp="1"/>
          </p:cNvGraphicFramePr>
          <p:nvPr>
            <p:extLst>
              <p:ext uri="{D42A27DB-BD31-4B8C-83A1-F6EECF244321}">
                <p14:modId xmlns:p14="http://schemas.microsoft.com/office/powerpoint/2010/main" val="3651059853"/>
              </p:ext>
            </p:extLst>
          </p:nvPr>
        </p:nvGraphicFramePr>
        <p:xfrm>
          <a:off x="347738" y="1015569"/>
          <a:ext cx="5138662" cy="4572811"/>
        </p:xfrm>
        <a:graphic>
          <a:graphicData uri="http://schemas.openxmlformats.org/drawingml/2006/table">
            <a:tbl>
              <a:tblPr firstRow="1" bandRow="1">
                <a:tableStyleId>{10A1B5D5-9B99-4C35-A422-299274C87663}</a:tableStyleId>
              </a:tblPr>
              <a:tblGrid>
                <a:gridCol w="5138662">
                  <a:extLst>
                    <a:ext uri="{9D8B030D-6E8A-4147-A177-3AD203B41FA5}">
                      <a16:colId xmlns:a16="http://schemas.microsoft.com/office/drawing/2014/main" val="149895184"/>
                    </a:ext>
                  </a:extLst>
                </a:gridCol>
              </a:tblGrid>
              <a:tr h="422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latin typeface="Trebuchet MS" panose="020B0603020202020204" pitchFamily="34" charset="0"/>
                        </a:rPr>
                        <a:t>CONVENIO CON ESPUCAL E.S.P.</a:t>
                      </a:r>
                      <a:endParaRPr lang="es-CO" sz="1400" b="1" dirty="0">
                        <a:latin typeface="Trebuchet MS" panose="020B0603020202020204" pitchFamily="34" charset="0"/>
                      </a:endParaRPr>
                    </a:p>
                  </a:txBody>
                  <a:tcPr>
                    <a:solidFill>
                      <a:srgbClr val="FF0000"/>
                    </a:solidFill>
                  </a:tcPr>
                </a:tc>
                <a:extLst>
                  <a:ext uri="{0D108BD9-81ED-4DB2-BD59-A6C34878D82A}">
                    <a16:rowId xmlns:a16="http://schemas.microsoft.com/office/drawing/2014/main" val="176535731"/>
                  </a:ext>
                </a:extLst>
              </a:tr>
              <a:tr h="4149966">
                <a:tc>
                  <a:txBody>
                    <a:bodyPr/>
                    <a:lstStyle/>
                    <a:p>
                      <a:pPr algn="just" fontAlgn="base"/>
                      <a:r>
                        <a:rPr lang="es-ES" sz="1800" b="0" i="0" kern="1200" dirty="0">
                          <a:solidFill>
                            <a:schemeClr val="dk1"/>
                          </a:solidFill>
                          <a:effectLst/>
                          <a:latin typeface="+mn-lt"/>
                          <a:ea typeface="+mn-ea"/>
                          <a:cs typeface="+mn-cs"/>
                        </a:rPr>
                        <a:t>Contrato interinstitucional entre la alcaldía municipal de La Calera Cundinamarca y la empresa prestadora de servicios públicos ESPUCAL E.S.P. en la cual se contemplan las siguientes actividades dentro de los cuatro (4) centros poblados San Cayetano, El Triunfo, El Salitre y Márquez: </a:t>
                      </a:r>
                    </a:p>
                    <a:p>
                      <a:pPr algn="just" fontAlgn="base"/>
                      <a:endParaRPr lang="es-ES" sz="1800" b="0" i="0" kern="1200" dirty="0">
                        <a:solidFill>
                          <a:schemeClr val="dk1"/>
                        </a:solidFill>
                        <a:effectLst/>
                        <a:latin typeface="+mn-lt"/>
                        <a:ea typeface="+mn-ea"/>
                        <a:cs typeface="+mn-cs"/>
                      </a:endParaRPr>
                    </a:p>
                    <a:p>
                      <a:pPr marL="285750" indent="-285750" algn="just" fontAlgn="base">
                        <a:buFontTx/>
                        <a:buChar char="-"/>
                      </a:pPr>
                      <a:r>
                        <a:rPr lang="es-ES" sz="1800" b="0" i="0" kern="1200" dirty="0">
                          <a:solidFill>
                            <a:schemeClr val="dk1"/>
                          </a:solidFill>
                          <a:effectLst/>
                          <a:latin typeface="+mn-lt"/>
                          <a:ea typeface="+mn-ea"/>
                          <a:cs typeface="+mn-cs"/>
                        </a:rPr>
                        <a:t>Limpieza de la red de alcantarillado</a:t>
                      </a:r>
                    </a:p>
                    <a:p>
                      <a:pPr marL="285750" indent="-285750" algn="just" fontAlgn="base">
                        <a:buFontTx/>
                        <a:buChar char="-"/>
                      </a:pPr>
                      <a:r>
                        <a:rPr lang="es-ES" sz="1800" b="0" i="0" kern="1200" dirty="0">
                          <a:solidFill>
                            <a:schemeClr val="dk1"/>
                          </a:solidFill>
                          <a:effectLst/>
                          <a:latin typeface="+mn-lt"/>
                          <a:ea typeface="+mn-ea"/>
                          <a:cs typeface="+mn-cs"/>
                        </a:rPr>
                        <a:t>Mantenimiento y limpieza de pozos </a:t>
                      </a:r>
                    </a:p>
                    <a:p>
                      <a:pPr marL="285750" indent="-285750" algn="just" fontAlgn="base">
                        <a:buFontTx/>
                        <a:buChar char="-"/>
                      </a:pPr>
                      <a:r>
                        <a:rPr lang="es-ES" sz="1800" b="0" i="0" kern="1200" dirty="0">
                          <a:solidFill>
                            <a:schemeClr val="dk1"/>
                          </a:solidFill>
                          <a:effectLst/>
                          <a:latin typeface="+mn-lt"/>
                          <a:ea typeface="+mn-ea"/>
                          <a:cs typeface="+mn-cs"/>
                        </a:rPr>
                        <a:t>Caracterización de parámetros físico químicos de los vertimientos con laboratorios certificados como ASEBIOL</a:t>
                      </a:r>
                    </a:p>
                    <a:p>
                      <a:pPr marL="285750" indent="-285750" algn="just" fontAlgn="base">
                        <a:buFontTx/>
                        <a:buChar char="-"/>
                      </a:pPr>
                      <a:r>
                        <a:rPr lang="es-ES" sz="1800" b="0" i="0" kern="1200" dirty="0">
                          <a:solidFill>
                            <a:schemeClr val="dk1"/>
                          </a:solidFill>
                          <a:effectLst/>
                          <a:latin typeface="+mn-lt"/>
                          <a:ea typeface="+mn-ea"/>
                          <a:cs typeface="+mn-cs"/>
                        </a:rPr>
                        <a:t>Presentación de informes y balances de ejecución</a:t>
                      </a:r>
                    </a:p>
                  </a:txBody>
                  <a:tcPr/>
                </a:tc>
                <a:extLst>
                  <a:ext uri="{0D108BD9-81ED-4DB2-BD59-A6C34878D82A}">
                    <a16:rowId xmlns:a16="http://schemas.microsoft.com/office/drawing/2014/main" val="2637517885"/>
                  </a:ext>
                </a:extLst>
              </a:tr>
            </a:tbl>
          </a:graphicData>
        </a:graphic>
      </p:graphicFrame>
      <p:sp>
        <p:nvSpPr>
          <p:cNvPr id="14" name="3 CuadroTexto">
            <a:extLst>
              <a:ext uri="{FF2B5EF4-FFF2-40B4-BE49-F238E27FC236}">
                <a16:creationId xmlns:a16="http://schemas.microsoft.com/office/drawing/2014/main" id="{3C7B1912-4687-4189-AAE1-8AD745683474}"/>
              </a:ext>
            </a:extLst>
          </p:cNvPr>
          <p:cNvSpPr txBox="1"/>
          <p:nvPr/>
        </p:nvSpPr>
        <p:spPr>
          <a:xfrm>
            <a:off x="3435927" y="333324"/>
            <a:ext cx="4100946" cy="36933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i="1" dirty="0">
                <a:solidFill>
                  <a:schemeClr val="tx1"/>
                </a:solidFill>
                <a:latin typeface="Trebuchet MS" panose="020B0603020202020204" pitchFamily="34" charset="0"/>
              </a:rPr>
              <a:t>CONVENIOS</a:t>
            </a:r>
            <a:endParaRPr lang="es-CO" i="1" dirty="0">
              <a:solidFill>
                <a:schemeClr val="tx1"/>
              </a:solidFill>
              <a:latin typeface="Trebuchet MS" panose="020B0603020202020204" pitchFamily="34" charset="0"/>
            </a:endParaRPr>
          </a:p>
        </p:txBody>
      </p:sp>
      <p:pic>
        <p:nvPicPr>
          <p:cNvPr id="12" name="Imagen 11">
            <a:extLst>
              <a:ext uri="{FF2B5EF4-FFF2-40B4-BE49-F238E27FC236}">
                <a16:creationId xmlns:a16="http://schemas.microsoft.com/office/drawing/2014/main" id="{E788EE84-F6F0-F230-875D-3CCFC2655D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912"/>
          <a:stretch/>
        </p:blipFill>
        <p:spPr bwMode="auto">
          <a:xfrm>
            <a:off x="5831255" y="1439519"/>
            <a:ext cx="2381250" cy="1671955"/>
          </a:xfrm>
          <a:prstGeom prst="rect">
            <a:avLst/>
          </a:prstGeom>
          <a:noFill/>
          <a:ln>
            <a:solidFill>
              <a:schemeClr val="tx1"/>
            </a:solid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7C363640-F67E-6199-ABF6-3CAEEF592A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0340" y="1427054"/>
            <a:ext cx="1828800" cy="1551940"/>
          </a:xfrm>
          <a:prstGeom prst="rect">
            <a:avLst/>
          </a:prstGeom>
          <a:noFill/>
          <a:ln>
            <a:solidFill>
              <a:schemeClr val="tx1"/>
            </a:solidFill>
          </a:ln>
        </p:spPr>
      </p:pic>
      <p:pic>
        <p:nvPicPr>
          <p:cNvPr id="17" name="image49.jpg">
            <a:extLst>
              <a:ext uri="{FF2B5EF4-FFF2-40B4-BE49-F238E27FC236}">
                <a16:creationId xmlns:a16="http://schemas.microsoft.com/office/drawing/2014/main" id="{F1A6C6CB-BBBA-BB31-47E5-A1E570F1886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a:xfrm>
            <a:off x="5834138" y="3190452"/>
            <a:ext cx="2190750" cy="1198880"/>
          </a:xfrm>
          <a:prstGeom prst="rect">
            <a:avLst/>
          </a:prstGeom>
          <a:ln>
            <a:solidFill>
              <a:schemeClr val="tx1"/>
            </a:solidFill>
          </a:ln>
        </p:spPr>
      </p:pic>
      <p:pic>
        <p:nvPicPr>
          <p:cNvPr id="18" name="image19.jpg">
            <a:extLst>
              <a:ext uri="{FF2B5EF4-FFF2-40B4-BE49-F238E27FC236}">
                <a16:creationId xmlns:a16="http://schemas.microsoft.com/office/drawing/2014/main" id="{5235AECC-0355-FD21-2663-E16D1C38F14E}"/>
              </a:ext>
            </a:extLst>
          </p:cNvPr>
          <p:cNvPicPr/>
          <p:nvPr/>
        </p:nvPicPr>
        <p:blipFill>
          <a:blip r:embed="rId7"/>
          <a:srcRect/>
          <a:stretch>
            <a:fillRect/>
          </a:stretch>
        </p:blipFill>
        <p:spPr>
          <a:xfrm>
            <a:off x="8098691" y="3165502"/>
            <a:ext cx="2074545" cy="1162050"/>
          </a:xfrm>
          <a:prstGeom prst="rect">
            <a:avLst/>
          </a:prstGeom>
          <a:ln>
            <a:solidFill>
              <a:schemeClr val="tx1"/>
            </a:solidFill>
          </a:ln>
        </p:spPr>
      </p:pic>
      <p:pic>
        <p:nvPicPr>
          <p:cNvPr id="19" name="image11.png">
            <a:extLst>
              <a:ext uri="{FF2B5EF4-FFF2-40B4-BE49-F238E27FC236}">
                <a16:creationId xmlns:a16="http://schemas.microsoft.com/office/drawing/2014/main" id="{8962D041-AA8D-A644-47AA-E029B89C414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a:xfrm>
            <a:off x="5833646" y="4491991"/>
            <a:ext cx="2265045" cy="1274445"/>
          </a:xfrm>
          <a:prstGeom prst="rect">
            <a:avLst/>
          </a:prstGeom>
          <a:ln>
            <a:solidFill>
              <a:schemeClr val="tx1"/>
            </a:solidFill>
          </a:ln>
        </p:spPr>
      </p:pic>
      <p:pic>
        <p:nvPicPr>
          <p:cNvPr id="20" name="image21.png">
            <a:extLst>
              <a:ext uri="{FF2B5EF4-FFF2-40B4-BE49-F238E27FC236}">
                <a16:creationId xmlns:a16="http://schemas.microsoft.com/office/drawing/2014/main" id="{0251DCEF-5E05-AA54-A9FB-2502C6F76C5D}"/>
              </a:ext>
            </a:extLst>
          </p:cNvPr>
          <p:cNvPicPr/>
          <p:nvPr/>
        </p:nvPicPr>
        <p:blipFill>
          <a:blip r:embed="rId9" cstate="print">
            <a:extLst>
              <a:ext uri="{28A0092B-C50C-407E-A947-70E740481C1C}">
                <a14:useLocalDpi xmlns:a14="http://schemas.microsoft.com/office/drawing/2010/main" val="0"/>
              </a:ext>
            </a:extLst>
          </a:blip>
          <a:srcRect t="24473" b="27504"/>
          <a:stretch>
            <a:fillRect/>
          </a:stretch>
        </p:blipFill>
        <p:spPr>
          <a:xfrm>
            <a:off x="10283024" y="3909160"/>
            <a:ext cx="1779270" cy="1522095"/>
          </a:xfrm>
          <a:prstGeom prst="rect">
            <a:avLst/>
          </a:prstGeom>
          <a:ln>
            <a:solidFill>
              <a:schemeClr val="tx1"/>
            </a:solidFill>
          </a:ln>
        </p:spPr>
      </p:pic>
      <p:pic>
        <p:nvPicPr>
          <p:cNvPr id="21" name="image5.jpg">
            <a:extLst>
              <a:ext uri="{FF2B5EF4-FFF2-40B4-BE49-F238E27FC236}">
                <a16:creationId xmlns:a16="http://schemas.microsoft.com/office/drawing/2014/main" id="{96930C83-D764-D82E-0555-81778C708BA9}"/>
              </a:ext>
            </a:extLst>
          </p:cNvPr>
          <p:cNvPicPr/>
          <p:nvPr/>
        </p:nvPicPr>
        <p:blipFill>
          <a:blip r:embed="rId10"/>
          <a:srcRect/>
          <a:stretch>
            <a:fillRect/>
          </a:stretch>
        </p:blipFill>
        <p:spPr>
          <a:xfrm>
            <a:off x="8182165" y="4410604"/>
            <a:ext cx="2004060" cy="1362710"/>
          </a:xfrm>
          <a:prstGeom prst="rect">
            <a:avLst/>
          </a:prstGeom>
          <a:ln>
            <a:solidFill>
              <a:schemeClr val="tx1"/>
            </a:solidFill>
          </a:ln>
        </p:spPr>
      </p:pic>
      <p:pic>
        <p:nvPicPr>
          <p:cNvPr id="22" name="image16.jpg">
            <a:extLst>
              <a:ext uri="{FF2B5EF4-FFF2-40B4-BE49-F238E27FC236}">
                <a16:creationId xmlns:a16="http://schemas.microsoft.com/office/drawing/2014/main" id="{A16AAD31-D0E1-68B8-664C-2E43DF17852A}"/>
              </a:ext>
            </a:extLst>
          </p:cNvPr>
          <p:cNvPicPr/>
          <p:nvPr/>
        </p:nvPicPr>
        <p:blipFill>
          <a:blip r:embed="rId11"/>
          <a:srcRect/>
          <a:stretch>
            <a:fillRect/>
          </a:stretch>
        </p:blipFill>
        <p:spPr>
          <a:xfrm>
            <a:off x="10319969" y="1550420"/>
            <a:ext cx="1671817" cy="2189386"/>
          </a:xfrm>
          <a:prstGeom prst="rect">
            <a:avLst/>
          </a:prstGeom>
          <a:ln>
            <a:solidFill>
              <a:schemeClr val="tx1"/>
            </a:solidFill>
          </a:ln>
        </p:spPr>
      </p:pic>
    </p:spTree>
    <p:extLst>
      <p:ext uri="{BB962C8B-B14F-4D97-AF65-F5344CB8AC3E}">
        <p14:creationId xmlns:p14="http://schemas.microsoft.com/office/powerpoint/2010/main" val="281116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159985" y="0"/>
            <a:ext cx="12332067" cy="7452492"/>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4" name="3 CuadroTexto">
            <a:extLst>
              <a:ext uri="{FF2B5EF4-FFF2-40B4-BE49-F238E27FC236}">
                <a16:creationId xmlns:a16="http://schemas.microsoft.com/office/drawing/2014/main" id="{3C7B1912-4687-4189-AAE1-8AD745683474}"/>
              </a:ext>
            </a:extLst>
          </p:cNvPr>
          <p:cNvSpPr txBox="1"/>
          <p:nvPr/>
        </p:nvSpPr>
        <p:spPr>
          <a:xfrm>
            <a:off x="3435927" y="333324"/>
            <a:ext cx="4100946" cy="36933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i="1" dirty="0">
                <a:solidFill>
                  <a:schemeClr val="tx1"/>
                </a:solidFill>
                <a:latin typeface="Trebuchet MS" panose="020B0603020202020204" pitchFamily="34" charset="0"/>
              </a:rPr>
              <a:t>ALCANCES DEL PMAA</a:t>
            </a:r>
            <a:endParaRPr lang="es-CO" i="1" dirty="0">
              <a:solidFill>
                <a:schemeClr val="tx1"/>
              </a:solidFill>
              <a:latin typeface="Trebuchet MS" panose="020B0603020202020204" pitchFamily="34" charset="0"/>
            </a:endParaRPr>
          </a:p>
        </p:txBody>
      </p:sp>
      <p:graphicFrame>
        <p:nvGraphicFramePr>
          <p:cNvPr id="12" name="Tabla 11">
            <a:extLst>
              <a:ext uri="{FF2B5EF4-FFF2-40B4-BE49-F238E27FC236}">
                <a16:creationId xmlns:a16="http://schemas.microsoft.com/office/drawing/2014/main" id="{B0FBE890-15E9-94F3-BE9B-8A9DEA8E1991}"/>
              </a:ext>
            </a:extLst>
          </p:cNvPr>
          <p:cNvGraphicFramePr>
            <a:graphicFrameLocks noGrp="1"/>
          </p:cNvGraphicFramePr>
          <p:nvPr>
            <p:extLst>
              <p:ext uri="{D42A27DB-BD31-4B8C-83A1-F6EECF244321}">
                <p14:modId xmlns:p14="http://schemas.microsoft.com/office/powerpoint/2010/main" val="1002226778"/>
              </p:ext>
            </p:extLst>
          </p:nvPr>
        </p:nvGraphicFramePr>
        <p:xfrm>
          <a:off x="847998" y="1394729"/>
          <a:ext cx="3083214" cy="3108960"/>
        </p:xfrm>
        <a:graphic>
          <a:graphicData uri="http://schemas.openxmlformats.org/drawingml/2006/table">
            <a:tbl>
              <a:tblPr firstRow="1" bandRow="1">
                <a:tableStyleId>{10A1B5D5-9B99-4C35-A422-299274C87663}</a:tableStyleId>
              </a:tblPr>
              <a:tblGrid>
                <a:gridCol w="3083214">
                  <a:extLst>
                    <a:ext uri="{9D8B030D-6E8A-4147-A177-3AD203B41FA5}">
                      <a16:colId xmlns:a16="http://schemas.microsoft.com/office/drawing/2014/main" val="149895184"/>
                    </a:ext>
                  </a:extLst>
                </a:gridCol>
              </a:tblGrid>
              <a:tr h="2359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200" dirty="0">
                        <a:latin typeface="Trebuchet MS" panose="020B0603020202020204" pitchFamily="34" charset="0"/>
                      </a:endParaRPr>
                    </a:p>
                  </a:txBody>
                  <a:tcPr/>
                </a:tc>
                <a:extLst>
                  <a:ext uri="{0D108BD9-81ED-4DB2-BD59-A6C34878D82A}">
                    <a16:rowId xmlns:a16="http://schemas.microsoft.com/office/drawing/2014/main" val="176535731"/>
                  </a:ext>
                </a:extLst>
              </a:tr>
              <a:tr h="1460076">
                <a:tc>
                  <a:txBody>
                    <a:bodyPr/>
                    <a:lstStyle/>
                    <a:p>
                      <a:pPr algn="just" fontAlgn="base"/>
                      <a:r>
                        <a:rPr lang="es-ES" sz="2000" b="0" i="0" kern="1200" dirty="0">
                          <a:solidFill>
                            <a:schemeClr val="dk1"/>
                          </a:solidFill>
                          <a:effectLst/>
                          <a:latin typeface="+mn-lt"/>
                          <a:ea typeface="+mn-ea"/>
                          <a:cs typeface="+mn-cs"/>
                        </a:rPr>
                        <a:t>Dentro del alcance del actual PMAA, se brinda cobertura en la vereda El Rodeo sector La Popa y en la vereda Altamar desde el sector de los apartamentos del Pórtico y el ARD es conducida a la PTAR del municipio. </a:t>
                      </a:r>
                    </a:p>
                  </a:txBody>
                  <a:tcPr/>
                </a:tc>
                <a:extLst>
                  <a:ext uri="{0D108BD9-81ED-4DB2-BD59-A6C34878D82A}">
                    <a16:rowId xmlns:a16="http://schemas.microsoft.com/office/drawing/2014/main" val="2637517885"/>
                  </a:ext>
                </a:extLst>
              </a:tr>
            </a:tbl>
          </a:graphicData>
        </a:graphic>
      </p:graphicFrame>
      <p:sp>
        <p:nvSpPr>
          <p:cNvPr id="15" name="AutoShape 2">
            <a:extLst>
              <a:ext uri="{FF2B5EF4-FFF2-40B4-BE49-F238E27FC236}">
                <a16:creationId xmlns:a16="http://schemas.microsoft.com/office/drawing/2014/main" id="{A79746DE-48FF-3409-9C30-812CFFFC63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7" name="Imagen 16">
            <a:extLst>
              <a:ext uri="{FF2B5EF4-FFF2-40B4-BE49-F238E27FC236}">
                <a16:creationId xmlns:a16="http://schemas.microsoft.com/office/drawing/2014/main" id="{7A533B6A-F90C-D146-BD04-BD1882F92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411" y="1027541"/>
            <a:ext cx="4059759" cy="3108960"/>
          </a:xfrm>
          <a:prstGeom prst="rect">
            <a:avLst/>
          </a:prstGeom>
          <a:ln>
            <a:solidFill>
              <a:schemeClr val="tx1"/>
            </a:solidFill>
          </a:ln>
        </p:spPr>
      </p:pic>
      <p:pic>
        <p:nvPicPr>
          <p:cNvPr id="19" name="Imagen 18">
            <a:extLst>
              <a:ext uri="{FF2B5EF4-FFF2-40B4-BE49-F238E27FC236}">
                <a16:creationId xmlns:a16="http://schemas.microsoft.com/office/drawing/2014/main" id="{8DD14B39-5F9C-010F-CBBD-973F03778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561" y="2279435"/>
            <a:ext cx="3719441" cy="3199176"/>
          </a:xfrm>
          <a:prstGeom prst="rect">
            <a:avLst/>
          </a:prstGeom>
          <a:ln>
            <a:solidFill>
              <a:schemeClr val="tx1"/>
            </a:solidFill>
          </a:ln>
        </p:spPr>
      </p:pic>
      <p:sp>
        <p:nvSpPr>
          <p:cNvPr id="20" name="Rectángulo 19">
            <a:extLst>
              <a:ext uri="{FF2B5EF4-FFF2-40B4-BE49-F238E27FC236}">
                <a16:creationId xmlns:a16="http://schemas.microsoft.com/office/drawing/2014/main" id="{060F1DB7-7056-E8AD-CEBC-5799326847B3}"/>
              </a:ext>
            </a:extLst>
          </p:cNvPr>
          <p:cNvSpPr/>
          <p:nvPr/>
        </p:nvSpPr>
        <p:spPr>
          <a:xfrm>
            <a:off x="4378411" y="4136501"/>
            <a:ext cx="3226232" cy="3671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Rodeo sector La Popa</a:t>
            </a:r>
            <a:endParaRPr lang="es-CO" dirty="0">
              <a:solidFill>
                <a:schemeClr val="tx1"/>
              </a:solidFill>
            </a:endParaRPr>
          </a:p>
        </p:txBody>
      </p:sp>
      <p:sp>
        <p:nvSpPr>
          <p:cNvPr id="21" name="Rectángulo 20">
            <a:extLst>
              <a:ext uri="{FF2B5EF4-FFF2-40B4-BE49-F238E27FC236}">
                <a16:creationId xmlns:a16="http://schemas.microsoft.com/office/drawing/2014/main" id="{3BA6AE34-7755-5A1B-83F2-A7948C8BFA51}"/>
              </a:ext>
            </a:extLst>
          </p:cNvPr>
          <p:cNvSpPr/>
          <p:nvPr/>
        </p:nvSpPr>
        <p:spPr>
          <a:xfrm>
            <a:off x="7624561" y="5447417"/>
            <a:ext cx="3719440" cy="3671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Sectores de la vereda Altamar</a:t>
            </a:r>
            <a:endParaRPr lang="es-CO" dirty="0">
              <a:solidFill>
                <a:schemeClr val="tx1"/>
              </a:solidFill>
            </a:endParaRPr>
          </a:p>
        </p:txBody>
      </p:sp>
    </p:spTree>
    <p:extLst>
      <p:ext uri="{BB962C8B-B14F-4D97-AF65-F5344CB8AC3E}">
        <p14:creationId xmlns:p14="http://schemas.microsoft.com/office/powerpoint/2010/main" val="279070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8" b="1653"/>
          <a:stretch/>
        </p:blipFill>
        <p:spPr>
          <a:xfrm>
            <a:off x="0" y="0"/>
            <a:ext cx="12192000" cy="6950728"/>
          </a:xfrm>
          <a:prstGeom prst="rect">
            <a:avLst/>
          </a:prstGeom>
        </p:spPr>
      </p:pic>
      <p:sp>
        <p:nvSpPr>
          <p:cNvPr id="5" name="Rectángulo 4"/>
          <p:cNvSpPr/>
          <p:nvPr/>
        </p:nvSpPr>
        <p:spPr>
          <a:xfrm>
            <a:off x="0" y="6074428"/>
            <a:ext cx="12192000" cy="876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ángulo 10"/>
          <p:cNvSpPr/>
          <p:nvPr/>
        </p:nvSpPr>
        <p:spPr>
          <a:xfrm>
            <a:off x="-83273" y="-213981"/>
            <a:ext cx="12632866" cy="7138460"/>
          </a:xfrm>
          <a:prstGeom prst="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090954" y="144578"/>
            <a:ext cx="1715588" cy="69668"/>
          </a:xfrm>
          <a:prstGeom prst="rect">
            <a:avLst/>
          </a:prstGeom>
          <a:solidFill>
            <a:srgbClr val="CD2424"/>
          </a:solidFill>
          <a:ln>
            <a:solidFill>
              <a:srgbClr val="CD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324" y="-337729"/>
            <a:ext cx="2122714" cy="2122714"/>
          </a:xfrm>
          <a:prstGeom prst="rect">
            <a:avLst/>
          </a:prstGeom>
        </p:spPr>
      </p:pic>
      <p:sp>
        <p:nvSpPr>
          <p:cNvPr id="7" name="Rectángulo 6"/>
          <p:cNvSpPr/>
          <p:nvPr/>
        </p:nvSpPr>
        <p:spPr>
          <a:xfrm>
            <a:off x="5375366" y="144578"/>
            <a:ext cx="1715588" cy="69668"/>
          </a:xfrm>
          <a:prstGeom prst="rect">
            <a:avLst/>
          </a:prstGeom>
          <a:solidFill>
            <a:srgbClr val="1157A0"/>
          </a:solidFill>
          <a:ln>
            <a:solidFill>
              <a:srgbClr val="115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8" name="Rectángulo 7"/>
          <p:cNvSpPr/>
          <p:nvPr/>
        </p:nvSpPr>
        <p:spPr>
          <a:xfrm>
            <a:off x="1944190" y="144578"/>
            <a:ext cx="1715588" cy="69668"/>
          </a:xfrm>
          <a:prstGeom prst="rect">
            <a:avLst/>
          </a:prstGeom>
          <a:solidFill>
            <a:srgbClr val="FFBA16"/>
          </a:solidFill>
          <a:ln>
            <a:solidFill>
              <a:srgbClr val="FFB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9" name="Rectángulo 8"/>
          <p:cNvSpPr/>
          <p:nvPr/>
        </p:nvSpPr>
        <p:spPr>
          <a:xfrm>
            <a:off x="228602" y="144578"/>
            <a:ext cx="1715588" cy="69668"/>
          </a:xfrm>
          <a:prstGeom prst="rect">
            <a:avLst/>
          </a:prstGeom>
          <a:solidFill>
            <a:srgbClr val="FFD60C"/>
          </a:solidFill>
          <a:ln>
            <a:solidFill>
              <a:srgbClr val="FFD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sp>
        <p:nvSpPr>
          <p:cNvPr id="10" name="Rectángulo 9"/>
          <p:cNvSpPr/>
          <p:nvPr/>
        </p:nvSpPr>
        <p:spPr>
          <a:xfrm>
            <a:off x="3659778" y="144578"/>
            <a:ext cx="1715588" cy="69668"/>
          </a:xfrm>
          <a:prstGeom prst="rect">
            <a:avLst/>
          </a:prstGeom>
          <a:solidFill>
            <a:srgbClr val="9CBB1D"/>
          </a:solidFill>
          <a:ln>
            <a:solidFill>
              <a:srgbClr val="9CB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D2424"/>
              </a:solidFill>
            </a:endParaRPr>
          </a:p>
        </p:txBody>
      </p:sp>
      <p:graphicFrame>
        <p:nvGraphicFramePr>
          <p:cNvPr id="13" name="Tabla 12">
            <a:extLst>
              <a:ext uri="{FF2B5EF4-FFF2-40B4-BE49-F238E27FC236}">
                <a16:creationId xmlns:a16="http://schemas.microsoft.com/office/drawing/2014/main" id="{EFB95D2C-7C94-4C27-8486-E8AA4C8ADA64}"/>
              </a:ext>
            </a:extLst>
          </p:cNvPr>
          <p:cNvGraphicFramePr>
            <a:graphicFrameLocks noGrp="1"/>
          </p:cNvGraphicFramePr>
          <p:nvPr>
            <p:extLst>
              <p:ext uri="{D42A27DB-BD31-4B8C-83A1-F6EECF244321}">
                <p14:modId xmlns:p14="http://schemas.microsoft.com/office/powerpoint/2010/main" val="599231280"/>
              </p:ext>
            </p:extLst>
          </p:nvPr>
        </p:nvGraphicFramePr>
        <p:xfrm>
          <a:off x="429319" y="4063687"/>
          <a:ext cx="6747210" cy="2072640"/>
        </p:xfrm>
        <a:graphic>
          <a:graphicData uri="http://schemas.openxmlformats.org/drawingml/2006/table">
            <a:tbl>
              <a:tblPr firstRow="1" bandRow="1">
                <a:tableStyleId>{10A1B5D5-9B99-4C35-A422-299274C87663}</a:tableStyleId>
              </a:tblPr>
              <a:tblGrid>
                <a:gridCol w="6747210">
                  <a:extLst>
                    <a:ext uri="{9D8B030D-6E8A-4147-A177-3AD203B41FA5}">
                      <a16:colId xmlns:a16="http://schemas.microsoft.com/office/drawing/2014/main" val="149895184"/>
                    </a:ext>
                  </a:extLst>
                </a:gridCol>
              </a:tblGrid>
              <a:tr h="127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1" dirty="0">
                          <a:latin typeface="Trebuchet MS" panose="020B0603020202020204" pitchFamily="34" charset="0"/>
                        </a:rPr>
                        <a:t>ESTUDIOS Y AVANCES</a:t>
                      </a:r>
                      <a:endParaRPr lang="es-CO" sz="1200" b="1" dirty="0">
                        <a:latin typeface="Trebuchet MS" panose="020B0603020202020204" pitchFamily="34" charset="0"/>
                      </a:endParaRPr>
                    </a:p>
                  </a:txBody>
                  <a:tcPr>
                    <a:solidFill>
                      <a:schemeClr val="accent1">
                        <a:lumMod val="75000"/>
                      </a:schemeClr>
                    </a:solidFill>
                  </a:tcPr>
                </a:tc>
                <a:extLst>
                  <a:ext uri="{0D108BD9-81ED-4DB2-BD59-A6C34878D82A}">
                    <a16:rowId xmlns:a16="http://schemas.microsoft.com/office/drawing/2014/main" val="176535731"/>
                  </a:ext>
                </a:extLst>
              </a:tr>
              <a:tr h="1002537">
                <a:tc>
                  <a:txBody>
                    <a:bodyPr/>
                    <a:lstStyle/>
                    <a:p>
                      <a:pPr marL="285750" indent="-285750" algn="just" fontAlgn="base">
                        <a:buFontTx/>
                        <a:buChar char="-"/>
                      </a:pPr>
                      <a:r>
                        <a:rPr lang="es-ES" sz="1600" b="0" i="0" kern="1200" dirty="0">
                          <a:solidFill>
                            <a:schemeClr val="dk1"/>
                          </a:solidFill>
                          <a:effectLst/>
                          <a:latin typeface="+mn-lt"/>
                          <a:ea typeface="+mn-ea"/>
                          <a:cs typeface="+mn-cs"/>
                        </a:rPr>
                        <a:t>Lanzamiento de convocatoria en Junio 2022</a:t>
                      </a:r>
                    </a:p>
                    <a:p>
                      <a:pPr marL="285750" indent="-285750" algn="just" fontAlgn="base">
                        <a:buFontTx/>
                        <a:buChar char="-"/>
                      </a:pPr>
                      <a:r>
                        <a:rPr lang="es-ES" sz="1600" b="0" i="0" kern="1200" dirty="0">
                          <a:solidFill>
                            <a:schemeClr val="dk1"/>
                          </a:solidFill>
                          <a:effectLst/>
                          <a:latin typeface="+mn-lt"/>
                          <a:ea typeface="+mn-ea"/>
                          <a:cs typeface="+mn-cs"/>
                        </a:rPr>
                        <a:t>Recepción de solicitudes en el mes de Julio del 2022.</a:t>
                      </a:r>
                    </a:p>
                    <a:p>
                      <a:pPr marL="285750" indent="-285750" algn="just" fontAlgn="base">
                        <a:buFontTx/>
                        <a:buChar char="-"/>
                      </a:pPr>
                      <a:r>
                        <a:rPr lang="es-ES" sz="1600" b="0" i="0" kern="1200" dirty="0">
                          <a:solidFill>
                            <a:schemeClr val="dk1"/>
                          </a:solidFill>
                          <a:effectLst/>
                          <a:latin typeface="+mn-lt"/>
                          <a:ea typeface="+mn-ea"/>
                          <a:cs typeface="+mn-cs"/>
                        </a:rPr>
                        <a:t>Estudios de posibles predios para la ubicación de la PTAR, establecimiento de condiciones geográficas, hidráulicas, presupuestales y poblacionales. </a:t>
                      </a:r>
                    </a:p>
                    <a:p>
                      <a:pPr marL="285750" indent="-285750" algn="just" fontAlgn="base">
                        <a:buFontTx/>
                        <a:buChar char="-"/>
                      </a:pPr>
                      <a:r>
                        <a:rPr lang="es-ES" sz="1600" b="0" i="0" kern="1200" dirty="0">
                          <a:solidFill>
                            <a:schemeClr val="dk1"/>
                          </a:solidFill>
                          <a:effectLst/>
                          <a:latin typeface="+mn-lt"/>
                          <a:ea typeface="+mn-ea"/>
                          <a:cs typeface="+mn-cs"/>
                        </a:rPr>
                        <a:t>Selección del consorcio y presentación en septiembre 2022</a:t>
                      </a:r>
                    </a:p>
                    <a:p>
                      <a:pPr marL="285750" indent="-285750" algn="just" fontAlgn="base">
                        <a:buFontTx/>
                        <a:buChar char="-"/>
                      </a:pPr>
                      <a:r>
                        <a:rPr lang="es-ES" sz="1600" b="0" i="0" kern="1200" dirty="0">
                          <a:solidFill>
                            <a:schemeClr val="dk1"/>
                          </a:solidFill>
                          <a:effectLst/>
                          <a:latin typeface="+mn-lt"/>
                          <a:ea typeface="+mn-ea"/>
                          <a:cs typeface="+mn-cs"/>
                        </a:rPr>
                        <a:t>Queda pendiente la realización del acta de inició, la realización de visitas y la presentación final de la propuesta. </a:t>
                      </a:r>
                    </a:p>
                  </a:txBody>
                  <a:tcPr/>
                </a:tc>
                <a:extLst>
                  <a:ext uri="{0D108BD9-81ED-4DB2-BD59-A6C34878D82A}">
                    <a16:rowId xmlns:a16="http://schemas.microsoft.com/office/drawing/2014/main" val="2637517885"/>
                  </a:ext>
                </a:extLst>
              </a:tr>
            </a:tbl>
          </a:graphicData>
        </a:graphic>
      </p:graphicFrame>
      <p:sp>
        <p:nvSpPr>
          <p:cNvPr id="18" name="3 CuadroTexto">
            <a:extLst>
              <a:ext uri="{FF2B5EF4-FFF2-40B4-BE49-F238E27FC236}">
                <a16:creationId xmlns:a16="http://schemas.microsoft.com/office/drawing/2014/main" id="{CBAA920B-ADC4-4D7B-8349-0371E6AF2399}"/>
              </a:ext>
            </a:extLst>
          </p:cNvPr>
          <p:cNvSpPr txBox="1"/>
          <p:nvPr/>
        </p:nvSpPr>
        <p:spPr>
          <a:xfrm>
            <a:off x="3689269" y="656873"/>
            <a:ext cx="4100946" cy="36933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CO" b="1" i="1" dirty="0">
                <a:solidFill>
                  <a:schemeClr val="tx1"/>
                </a:solidFill>
                <a:latin typeface="Trebuchet MS" panose="020B0603020202020204" pitchFamily="34" charset="0"/>
              </a:rPr>
              <a:t>AVANCES PSMV EL SALITRE  </a:t>
            </a:r>
            <a:endParaRPr lang="es-CO" i="1" dirty="0">
              <a:solidFill>
                <a:schemeClr val="tx1"/>
              </a:solidFill>
              <a:latin typeface="Trebuchet MS" panose="020B0603020202020204" pitchFamily="34" charset="0"/>
            </a:endParaRPr>
          </a:p>
        </p:txBody>
      </p:sp>
      <p:graphicFrame>
        <p:nvGraphicFramePr>
          <p:cNvPr id="20" name="Tabla 19">
            <a:extLst>
              <a:ext uri="{FF2B5EF4-FFF2-40B4-BE49-F238E27FC236}">
                <a16:creationId xmlns:a16="http://schemas.microsoft.com/office/drawing/2014/main" id="{F4F9B37D-C068-4D90-847A-37575C1F9FF6}"/>
              </a:ext>
            </a:extLst>
          </p:cNvPr>
          <p:cNvGraphicFramePr>
            <a:graphicFrameLocks noGrp="1"/>
          </p:cNvGraphicFramePr>
          <p:nvPr>
            <p:extLst>
              <p:ext uri="{D42A27DB-BD31-4B8C-83A1-F6EECF244321}">
                <p14:modId xmlns:p14="http://schemas.microsoft.com/office/powerpoint/2010/main" val="4289365191"/>
              </p:ext>
            </p:extLst>
          </p:nvPr>
        </p:nvGraphicFramePr>
        <p:xfrm>
          <a:off x="429318" y="2744205"/>
          <a:ext cx="6769379" cy="1241733"/>
        </p:xfrm>
        <a:graphic>
          <a:graphicData uri="http://schemas.openxmlformats.org/drawingml/2006/table">
            <a:tbl>
              <a:tblPr firstRow="1" bandRow="1">
                <a:tableStyleId>{10A1B5D5-9B99-4C35-A422-299274C87663}</a:tableStyleId>
              </a:tblPr>
              <a:tblGrid>
                <a:gridCol w="6769379">
                  <a:extLst>
                    <a:ext uri="{9D8B030D-6E8A-4147-A177-3AD203B41FA5}">
                      <a16:colId xmlns:a16="http://schemas.microsoft.com/office/drawing/2014/main" val="149895184"/>
                    </a:ext>
                  </a:extLst>
                </a:gridCol>
              </a:tblGrid>
              <a:tr h="147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1" dirty="0">
                          <a:latin typeface="Trebuchet MS" panose="020B0603020202020204" pitchFamily="34" charset="0"/>
                        </a:rPr>
                        <a:t>EMPRESA SELECCIONADA</a:t>
                      </a:r>
                      <a:endParaRPr lang="es-CO" sz="1200" dirty="0">
                        <a:latin typeface="Trebuchet MS" panose="020B0603020202020204" pitchFamily="34" charset="0"/>
                      </a:endParaRPr>
                    </a:p>
                  </a:txBody>
                  <a:tcPr>
                    <a:solidFill>
                      <a:schemeClr val="accent2">
                        <a:lumMod val="75000"/>
                      </a:schemeClr>
                    </a:solidFill>
                  </a:tcPr>
                </a:tc>
                <a:extLst>
                  <a:ext uri="{0D108BD9-81ED-4DB2-BD59-A6C34878D82A}">
                    <a16:rowId xmlns:a16="http://schemas.microsoft.com/office/drawing/2014/main" val="176535731"/>
                  </a:ext>
                </a:extLst>
              </a:tr>
              <a:tr h="967413">
                <a:tc>
                  <a:txBody>
                    <a:bodyPr/>
                    <a:lstStyle/>
                    <a:p>
                      <a:pPr algn="just" fontAlgn="base"/>
                      <a:r>
                        <a:rPr lang="es-ES" sz="1600" b="0" i="0" kern="1200" dirty="0">
                          <a:solidFill>
                            <a:schemeClr val="dk1"/>
                          </a:solidFill>
                          <a:effectLst/>
                          <a:latin typeface="+mn-lt"/>
                          <a:ea typeface="+mn-ea"/>
                          <a:cs typeface="+mn-cs"/>
                        </a:rPr>
                        <a:t>La empresa seleccionada fue </a:t>
                      </a:r>
                      <a:r>
                        <a:rPr lang="es-CO" sz="1600" b="1" dirty="0"/>
                        <a:t>CONSORCIO F&amp;C LA CALERA 22 </a:t>
                      </a:r>
                      <a:r>
                        <a:rPr lang="es-CO" sz="1600" b="0" dirty="0"/>
                        <a:t>conformados por las partes: Construcción y Consultoría Ambiental y Civil </a:t>
                      </a:r>
                      <a:r>
                        <a:rPr lang="es-CO" sz="1600" b="0" dirty="0" err="1"/>
                        <a:t>Concreambiente</a:t>
                      </a:r>
                      <a:r>
                        <a:rPr lang="es-CO" sz="1600" b="0" dirty="0"/>
                        <a:t> S.A.S y </a:t>
                      </a:r>
                      <a:r>
                        <a:rPr lang="es-CO" sz="1600" b="0" dirty="0" err="1"/>
                        <a:t>Rodriguez</a:t>
                      </a:r>
                      <a:r>
                        <a:rPr lang="es-CO" sz="1600" b="0" dirty="0"/>
                        <a:t> </a:t>
                      </a:r>
                      <a:r>
                        <a:rPr lang="es-CO" sz="1600" b="0" dirty="0" err="1"/>
                        <a:t>Anduquia</a:t>
                      </a:r>
                      <a:r>
                        <a:rPr lang="es-CO" sz="1600" b="0" dirty="0"/>
                        <a:t> Rolando Fabio.  </a:t>
                      </a:r>
                      <a:endParaRPr lang="es-CO" sz="1600" b="1" dirty="0"/>
                    </a:p>
                  </a:txBody>
                  <a:tcPr/>
                </a:tc>
                <a:extLst>
                  <a:ext uri="{0D108BD9-81ED-4DB2-BD59-A6C34878D82A}">
                    <a16:rowId xmlns:a16="http://schemas.microsoft.com/office/drawing/2014/main" val="2637517885"/>
                  </a:ext>
                </a:extLst>
              </a:tr>
            </a:tbl>
          </a:graphicData>
        </a:graphic>
      </p:graphicFrame>
      <p:graphicFrame>
        <p:nvGraphicFramePr>
          <p:cNvPr id="21" name="Tabla 20">
            <a:extLst>
              <a:ext uri="{FF2B5EF4-FFF2-40B4-BE49-F238E27FC236}">
                <a16:creationId xmlns:a16="http://schemas.microsoft.com/office/drawing/2014/main" id="{069A54C4-71EE-482B-A5BA-10090052BE79}"/>
              </a:ext>
            </a:extLst>
          </p:cNvPr>
          <p:cNvGraphicFramePr>
            <a:graphicFrameLocks noGrp="1"/>
          </p:cNvGraphicFramePr>
          <p:nvPr>
            <p:extLst>
              <p:ext uri="{D42A27DB-BD31-4B8C-83A1-F6EECF244321}">
                <p14:modId xmlns:p14="http://schemas.microsoft.com/office/powerpoint/2010/main" val="2959736834"/>
              </p:ext>
            </p:extLst>
          </p:nvPr>
        </p:nvGraphicFramePr>
        <p:xfrm>
          <a:off x="427418" y="1219639"/>
          <a:ext cx="6784927" cy="1463040"/>
        </p:xfrm>
        <a:graphic>
          <a:graphicData uri="http://schemas.openxmlformats.org/drawingml/2006/table">
            <a:tbl>
              <a:tblPr firstRow="1" bandRow="1">
                <a:tableStyleId>{10A1B5D5-9B99-4C35-A422-299274C87663}</a:tableStyleId>
              </a:tblPr>
              <a:tblGrid>
                <a:gridCol w="6784927">
                  <a:extLst>
                    <a:ext uri="{9D8B030D-6E8A-4147-A177-3AD203B41FA5}">
                      <a16:colId xmlns:a16="http://schemas.microsoft.com/office/drawing/2014/main" val="149895184"/>
                    </a:ext>
                  </a:extLst>
                </a:gridCol>
              </a:tblGrid>
              <a:tr h="206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1" dirty="0">
                          <a:latin typeface="Trebuchet MS" panose="020B0603020202020204" pitchFamily="34" charset="0"/>
                        </a:rPr>
                        <a:t>REALIZACIÓN DE CONVOCATORIAS</a:t>
                      </a:r>
                      <a:endParaRPr lang="es-CO" sz="1200" dirty="0">
                        <a:latin typeface="Trebuchet MS" panose="020B0603020202020204" pitchFamily="34" charset="0"/>
                      </a:endParaRPr>
                    </a:p>
                  </a:txBody>
                  <a:tcPr/>
                </a:tc>
                <a:extLst>
                  <a:ext uri="{0D108BD9-81ED-4DB2-BD59-A6C34878D82A}">
                    <a16:rowId xmlns:a16="http://schemas.microsoft.com/office/drawing/2014/main" val="176535731"/>
                  </a:ext>
                </a:extLst>
              </a:tr>
              <a:tr h="1035040">
                <a:tc>
                  <a:txBody>
                    <a:bodyPr/>
                    <a:lstStyle/>
                    <a:p>
                      <a:pPr algn="just" fontAlgn="base"/>
                      <a:r>
                        <a:rPr lang="es-ES" sz="1600" dirty="0"/>
                        <a:t>Concurso de méritos abierto </a:t>
                      </a:r>
                      <a:r>
                        <a:rPr lang="es-ES" sz="1600" dirty="0" err="1"/>
                        <a:t>N°</a:t>
                      </a:r>
                      <a:r>
                        <a:rPr lang="es-ES" sz="1600" dirty="0"/>
                        <a:t> CM-002-2022 el cual tiene como objeto la </a:t>
                      </a:r>
                      <a:r>
                        <a:rPr lang="es-ES" sz="1400" dirty="0"/>
                        <a:t>“CONSULTORÍA PARA REALIZAR LA CARACTERIZACIÓN DEL VERTIMIENTO Y LA MODELACIÓN DEL IMPACTO DEL VERTIMIENTO SOBRE EL AGUA DEL RÍO TEUSACA EN TRAMO ALEDAÑO A LA PTAR DE LA VEREDA EL SALITRE DEL MUNICIPIO DE LA CALERA CUNDINAMARCA”. </a:t>
                      </a:r>
                      <a:endParaRPr lang="es-E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637517885"/>
                  </a:ext>
                </a:extLst>
              </a:tr>
            </a:tbl>
          </a:graphicData>
        </a:graphic>
      </p:graphicFrame>
      <p:pic>
        <p:nvPicPr>
          <p:cNvPr id="12" name="Imagen 11">
            <a:extLst>
              <a:ext uri="{FF2B5EF4-FFF2-40B4-BE49-F238E27FC236}">
                <a16:creationId xmlns:a16="http://schemas.microsoft.com/office/drawing/2014/main" id="{05838465-C975-602B-3535-2702CDA9588B}"/>
              </a:ext>
            </a:extLst>
          </p:cNvPr>
          <p:cNvPicPr>
            <a:picLocks noChangeAspect="1"/>
          </p:cNvPicPr>
          <p:nvPr/>
        </p:nvPicPr>
        <p:blipFill>
          <a:blip r:embed="rId4"/>
          <a:stretch>
            <a:fillRect/>
          </a:stretch>
        </p:blipFill>
        <p:spPr>
          <a:xfrm>
            <a:off x="8128339" y="1292484"/>
            <a:ext cx="3555148" cy="5322204"/>
          </a:xfrm>
          <a:prstGeom prst="rect">
            <a:avLst/>
          </a:prstGeom>
        </p:spPr>
      </p:pic>
    </p:spTree>
    <p:extLst>
      <p:ext uri="{BB962C8B-B14F-4D97-AF65-F5344CB8AC3E}">
        <p14:creationId xmlns:p14="http://schemas.microsoft.com/office/powerpoint/2010/main" val="36591906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3232</TotalTime>
  <Words>770</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German Paez</dc:creator>
  <cp:lastModifiedBy>Angie Carolina Parroquiano Angarita</cp:lastModifiedBy>
  <cp:revision>130</cp:revision>
  <dcterms:created xsi:type="dcterms:W3CDTF">2022-02-10T14:45:29Z</dcterms:created>
  <dcterms:modified xsi:type="dcterms:W3CDTF">2022-10-11T16:27:35Z</dcterms:modified>
</cp:coreProperties>
</file>