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3"/>
  </p:notesMasterIdLst>
  <p:sldIdLst>
    <p:sldId id="256" r:id="rId2"/>
    <p:sldId id="258" r:id="rId3"/>
    <p:sldId id="263" r:id="rId4"/>
    <p:sldId id="264" r:id="rId5"/>
    <p:sldId id="265" r:id="rId6"/>
    <p:sldId id="266" r:id="rId7"/>
    <p:sldId id="267" r:id="rId8"/>
    <p:sldId id="291" r:id="rId9"/>
    <p:sldId id="270" r:id="rId10"/>
    <p:sldId id="271" r:id="rId11"/>
    <p:sldId id="272" r:id="rId12"/>
    <p:sldId id="273" r:id="rId13"/>
    <p:sldId id="292" r:id="rId14"/>
    <p:sldId id="293" r:id="rId15"/>
    <p:sldId id="294" r:id="rId16"/>
    <p:sldId id="262" r:id="rId17"/>
    <p:sldId id="277" r:id="rId18"/>
    <p:sldId id="278" r:id="rId19"/>
    <p:sldId id="279" r:id="rId20"/>
    <p:sldId id="280" r:id="rId21"/>
    <p:sldId id="281" r:id="rId22"/>
    <p:sldId id="282" r:id="rId23"/>
    <p:sldId id="283" r:id="rId24"/>
    <p:sldId id="284" r:id="rId25"/>
    <p:sldId id="285" r:id="rId26"/>
    <p:sldId id="286" r:id="rId27"/>
    <p:sldId id="287" r:id="rId28"/>
    <p:sldId id="288" r:id="rId29"/>
    <p:sldId id="289" r:id="rId30"/>
    <p:sldId id="290" r:id="rId31"/>
    <p:sldId id="257" r:id="rId32"/>
  </p:sldIdLst>
  <p:sldSz cx="9144000" cy="6858000" type="screen4x3"/>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1203" autoAdjust="0"/>
  </p:normalViewPr>
  <p:slideViewPr>
    <p:cSldViewPr snapToGrid="0">
      <p:cViewPr varScale="1">
        <p:scale>
          <a:sx n="68" d="100"/>
          <a:sy n="68" d="100"/>
        </p:scale>
        <p:origin x="142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E4B7B4-88BD-4248-95F2-36D7A7B9FDAE}" type="datetimeFigureOut">
              <a:rPr lang="es-CO" smtClean="0"/>
              <a:t>22/07/2020</a:t>
            </a:fld>
            <a:endParaRPr lang="es-CO"/>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C88E33-DD57-4E3A-99B5-31366A52AF60}" type="slidenum">
              <a:rPr lang="es-CO" smtClean="0"/>
              <a:t>‹Nº›</a:t>
            </a:fld>
            <a:endParaRPr lang="es-CO"/>
          </a:p>
        </p:txBody>
      </p:sp>
    </p:spTree>
    <p:extLst>
      <p:ext uri="{BB962C8B-B14F-4D97-AF65-F5344CB8AC3E}">
        <p14:creationId xmlns:p14="http://schemas.microsoft.com/office/powerpoint/2010/main" val="19928612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CDD7CC46-4F5A-4D52-9531-703D98DA3744}" type="slidenum">
              <a:rPr lang="es-CO" smtClean="0"/>
              <a:t>4</a:t>
            </a:fld>
            <a:endParaRPr lang="es-CO"/>
          </a:p>
        </p:txBody>
      </p:sp>
    </p:spTree>
    <p:extLst>
      <p:ext uri="{BB962C8B-B14F-4D97-AF65-F5344CB8AC3E}">
        <p14:creationId xmlns:p14="http://schemas.microsoft.com/office/powerpoint/2010/main" val="20746582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Shape 175"/>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
        <p:nvSpPr>
          <p:cNvPr id="176" name="Shape 176"/>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37691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Shape 19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00" name="Shape 20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020457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827C88EF-E471-428F-B916-40C34A0D0B1C}" type="slidenum">
              <a:rPr lang="es-CO" smtClean="0"/>
              <a:t>9</a:t>
            </a:fld>
            <a:endParaRPr lang="es-CO"/>
          </a:p>
        </p:txBody>
      </p:sp>
    </p:spTree>
    <p:extLst>
      <p:ext uri="{BB962C8B-B14F-4D97-AF65-F5344CB8AC3E}">
        <p14:creationId xmlns:p14="http://schemas.microsoft.com/office/powerpoint/2010/main" val="36513516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8BC88E33-DD57-4E3A-99B5-31366A52AF60}" type="slidenum">
              <a:rPr lang="es-CO" smtClean="0"/>
              <a:t>24</a:t>
            </a:fld>
            <a:endParaRPr lang="es-CO"/>
          </a:p>
        </p:txBody>
      </p:sp>
    </p:spTree>
    <p:extLst>
      <p:ext uri="{BB962C8B-B14F-4D97-AF65-F5344CB8AC3E}">
        <p14:creationId xmlns:p14="http://schemas.microsoft.com/office/powerpoint/2010/main" val="33681569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editar el estilo de subtítulo del patrón</a:t>
            </a:r>
            <a:endParaRPr lang="en-US" dirty="0"/>
          </a:p>
        </p:txBody>
      </p:sp>
      <p:sp>
        <p:nvSpPr>
          <p:cNvPr id="4" name="Date Placeholder 3"/>
          <p:cNvSpPr>
            <a:spLocks noGrp="1"/>
          </p:cNvSpPr>
          <p:nvPr>
            <p:ph type="dt" sz="half" idx="10"/>
          </p:nvPr>
        </p:nvSpPr>
        <p:spPr/>
        <p:txBody>
          <a:bodyPr/>
          <a:lstStyle/>
          <a:p>
            <a:fld id="{8AD318E0-982D-42E9-A203-BF16913FEF23}" type="datetimeFigureOut">
              <a:rPr lang="es-CO" smtClean="0"/>
              <a:t>22/07/2020</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928A1C6F-C6F1-4C04-A31D-E9A184E316B8}" type="slidenum">
              <a:rPr lang="es-CO" smtClean="0"/>
              <a:t>‹Nº›</a:t>
            </a:fld>
            <a:endParaRPr lang="es-CO"/>
          </a:p>
        </p:txBody>
      </p:sp>
    </p:spTree>
    <p:extLst>
      <p:ext uri="{BB962C8B-B14F-4D97-AF65-F5344CB8AC3E}">
        <p14:creationId xmlns:p14="http://schemas.microsoft.com/office/powerpoint/2010/main" val="13745501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8AD318E0-982D-42E9-A203-BF16913FEF23}" type="datetimeFigureOut">
              <a:rPr lang="es-CO" smtClean="0"/>
              <a:t>22/07/2020</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928A1C6F-C6F1-4C04-A31D-E9A184E316B8}" type="slidenum">
              <a:rPr lang="es-CO" smtClean="0"/>
              <a:t>‹Nº›</a:t>
            </a:fld>
            <a:endParaRPr lang="es-CO"/>
          </a:p>
        </p:txBody>
      </p:sp>
    </p:spTree>
    <p:extLst>
      <p:ext uri="{BB962C8B-B14F-4D97-AF65-F5344CB8AC3E}">
        <p14:creationId xmlns:p14="http://schemas.microsoft.com/office/powerpoint/2010/main" val="11411279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8AD318E0-982D-42E9-A203-BF16913FEF23}" type="datetimeFigureOut">
              <a:rPr lang="es-CO" smtClean="0"/>
              <a:t>22/07/2020</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928A1C6F-C6F1-4C04-A31D-E9A184E316B8}" type="slidenum">
              <a:rPr lang="es-CO" smtClean="0"/>
              <a:t>‹Nº›</a:t>
            </a:fld>
            <a:endParaRPr lang="es-CO"/>
          </a:p>
        </p:txBody>
      </p:sp>
    </p:spTree>
    <p:extLst>
      <p:ext uri="{BB962C8B-B14F-4D97-AF65-F5344CB8AC3E}">
        <p14:creationId xmlns:p14="http://schemas.microsoft.com/office/powerpoint/2010/main" val="31481164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8AD318E0-982D-42E9-A203-BF16913FEF23}" type="datetimeFigureOut">
              <a:rPr lang="es-CO" smtClean="0"/>
              <a:t>22/07/2020</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928A1C6F-C6F1-4C04-A31D-E9A184E316B8}" type="slidenum">
              <a:rPr lang="es-CO" smtClean="0"/>
              <a:t>‹Nº›</a:t>
            </a:fld>
            <a:endParaRPr lang="es-CO"/>
          </a:p>
        </p:txBody>
      </p:sp>
    </p:spTree>
    <p:extLst>
      <p:ext uri="{BB962C8B-B14F-4D97-AF65-F5344CB8AC3E}">
        <p14:creationId xmlns:p14="http://schemas.microsoft.com/office/powerpoint/2010/main" val="8120856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8AD318E0-982D-42E9-A203-BF16913FEF23}" type="datetimeFigureOut">
              <a:rPr lang="es-CO" smtClean="0"/>
              <a:t>22/07/2020</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928A1C6F-C6F1-4C04-A31D-E9A184E316B8}" type="slidenum">
              <a:rPr lang="es-CO" smtClean="0"/>
              <a:t>‹Nº›</a:t>
            </a:fld>
            <a:endParaRPr lang="es-CO"/>
          </a:p>
        </p:txBody>
      </p:sp>
    </p:spTree>
    <p:extLst>
      <p:ext uri="{BB962C8B-B14F-4D97-AF65-F5344CB8AC3E}">
        <p14:creationId xmlns:p14="http://schemas.microsoft.com/office/powerpoint/2010/main" val="27602970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8AD318E0-982D-42E9-A203-BF16913FEF23}" type="datetimeFigureOut">
              <a:rPr lang="es-CO" smtClean="0"/>
              <a:t>22/07/2020</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928A1C6F-C6F1-4C04-A31D-E9A184E316B8}" type="slidenum">
              <a:rPr lang="es-CO" smtClean="0"/>
              <a:t>‹Nº›</a:t>
            </a:fld>
            <a:endParaRPr lang="es-CO"/>
          </a:p>
        </p:txBody>
      </p:sp>
    </p:spTree>
    <p:extLst>
      <p:ext uri="{BB962C8B-B14F-4D97-AF65-F5344CB8AC3E}">
        <p14:creationId xmlns:p14="http://schemas.microsoft.com/office/powerpoint/2010/main" val="17469947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8AD318E0-982D-42E9-A203-BF16913FEF23}" type="datetimeFigureOut">
              <a:rPr lang="es-CO" smtClean="0"/>
              <a:t>22/07/2020</a:t>
            </a:fld>
            <a:endParaRPr lang="es-CO"/>
          </a:p>
        </p:txBody>
      </p:sp>
      <p:sp>
        <p:nvSpPr>
          <p:cNvPr id="8" name="Footer Placeholder 7"/>
          <p:cNvSpPr>
            <a:spLocks noGrp="1"/>
          </p:cNvSpPr>
          <p:nvPr>
            <p:ph type="ftr" sz="quarter" idx="11"/>
          </p:nvPr>
        </p:nvSpPr>
        <p:spPr/>
        <p:txBody>
          <a:bodyPr/>
          <a:lstStyle/>
          <a:p>
            <a:endParaRPr lang="es-CO"/>
          </a:p>
        </p:txBody>
      </p:sp>
      <p:sp>
        <p:nvSpPr>
          <p:cNvPr id="9" name="Slide Number Placeholder 8"/>
          <p:cNvSpPr>
            <a:spLocks noGrp="1"/>
          </p:cNvSpPr>
          <p:nvPr>
            <p:ph type="sldNum" sz="quarter" idx="12"/>
          </p:nvPr>
        </p:nvSpPr>
        <p:spPr/>
        <p:txBody>
          <a:bodyPr/>
          <a:lstStyle/>
          <a:p>
            <a:fld id="{928A1C6F-C6F1-4C04-A31D-E9A184E316B8}" type="slidenum">
              <a:rPr lang="es-CO" smtClean="0"/>
              <a:t>‹Nº›</a:t>
            </a:fld>
            <a:endParaRPr lang="es-CO"/>
          </a:p>
        </p:txBody>
      </p:sp>
    </p:spTree>
    <p:extLst>
      <p:ext uri="{BB962C8B-B14F-4D97-AF65-F5344CB8AC3E}">
        <p14:creationId xmlns:p14="http://schemas.microsoft.com/office/powerpoint/2010/main" val="33779056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8AD318E0-982D-42E9-A203-BF16913FEF23}" type="datetimeFigureOut">
              <a:rPr lang="es-CO" smtClean="0"/>
              <a:t>22/07/2020</a:t>
            </a:fld>
            <a:endParaRPr lang="es-CO"/>
          </a:p>
        </p:txBody>
      </p:sp>
      <p:sp>
        <p:nvSpPr>
          <p:cNvPr id="4" name="Footer Placeholder 3"/>
          <p:cNvSpPr>
            <a:spLocks noGrp="1"/>
          </p:cNvSpPr>
          <p:nvPr>
            <p:ph type="ftr" sz="quarter" idx="11"/>
          </p:nvPr>
        </p:nvSpPr>
        <p:spPr/>
        <p:txBody>
          <a:bodyPr/>
          <a:lstStyle/>
          <a:p>
            <a:endParaRPr lang="es-CO"/>
          </a:p>
        </p:txBody>
      </p:sp>
      <p:sp>
        <p:nvSpPr>
          <p:cNvPr id="5" name="Slide Number Placeholder 4"/>
          <p:cNvSpPr>
            <a:spLocks noGrp="1"/>
          </p:cNvSpPr>
          <p:nvPr>
            <p:ph type="sldNum" sz="quarter" idx="12"/>
          </p:nvPr>
        </p:nvSpPr>
        <p:spPr/>
        <p:txBody>
          <a:bodyPr/>
          <a:lstStyle/>
          <a:p>
            <a:fld id="{928A1C6F-C6F1-4C04-A31D-E9A184E316B8}" type="slidenum">
              <a:rPr lang="es-CO" smtClean="0"/>
              <a:t>‹Nº›</a:t>
            </a:fld>
            <a:endParaRPr lang="es-CO"/>
          </a:p>
        </p:txBody>
      </p:sp>
    </p:spTree>
    <p:extLst>
      <p:ext uri="{BB962C8B-B14F-4D97-AF65-F5344CB8AC3E}">
        <p14:creationId xmlns:p14="http://schemas.microsoft.com/office/powerpoint/2010/main" val="18808180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D318E0-982D-42E9-A203-BF16913FEF23}" type="datetimeFigureOut">
              <a:rPr lang="es-CO" smtClean="0"/>
              <a:t>22/07/2020</a:t>
            </a:fld>
            <a:endParaRPr lang="es-CO"/>
          </a:p>
        </p:txBody>
      </p:sp>
      <p:sp>
        <p:nvSpPr>
          <p:cNvPr id="3" name="Footer Placeholder 2"/>
          <p:cNvSpPr>
            <a:spLocks noGrp="1"/>
          </p:cNvSpPr>
          <p:nvPr>
            <p:ph type="ftr" sz="quarter" idx="11"/>
          </p:nvPr>
        </p:nvSpPr>
        <p:spPr/>
        <p:txBody>
          <a:bodyPr/>
          <a:lstStyle/>
          <a:p>
            <a:endParaRPr lang="es-CO"/>
          </a:p>
        </p:txBody>
      </p:sp>
      <p:sp>
        <p:nvSpPr>
          <p:cNvPr id="4" name="Slide Number Placeholder 3"/>
          <p:cNvSpPr>
            <a:spLocks noGrp="1"/>
          </p:cNvSpPr>
          <p:nvPr>
            <p:ph type="sldNum" sz="quarter" idx="12"/>
          </p:nvPr>
        </p:nvSpPr>
        <p:spPr/>
        <p:txBody>
          <a:bodyPr/>
          <a:lstStyle/>
          <a:p>
            <a:fld id="{928A1C6F-C6F1-4C04-A31D-E9A184E316B8}" type="slidenum">
              <a:rPr lang="es-CO" smtClean="0"/>
              <a:t>‹Nº›</a:t>
            </a:fld>
            <a:endParaRPr lang="es-CO"/>
          </a:p>
        </p:txBody>
      </p:sp>
    </p:spTree>
    <p:extLst>
      <p:ext uri="{BB962C8B-B14F-4D97-AF65-F5344CB8AC3E}">
        <p14:creationId xmlns:p14="http://schemas.microsoft.com/office/powerpoint/2010/main" val="23239098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8AD318E0-982D-42E9-A203-BF16913FEF23}" type="datetimeFigureOut">
              <a:rPr lang="es-CO" smtClean="0"/>
              <a:t>22/07/2020</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928A1C6F-C6F1-4C04-A31D-E9A184E316B8}" type="slidenum">
              <a:rPr lang="es-CO" smtClean="0"/>
              <a:t>‹Nº›</a:t>
            </a:fld>
            <a:endParaRPr lang="es-CO"/>
          </a:p>
        </p:txBody>
      </p:sp>
    </p:spTree>
    <p:extLst>
      <p:ext uri="{BB962C8B-B14F-4D97-AF65-F5344CB8AC3E}">
        <p14:creationId xmlns:p14="http://schemas.microsoft.com/office/powerpoint/2010/main" val="12411482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8AD318E0-982D-42E9-A203-BF16913FEF23}" type="datetimeFigureOut">
              <a:rPr lang="es-CO" smtClean="0"/>
              <a:t>22/07/2020</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928A1C6F-C6F1-4C04-A31D-E9A184E316B8}" type="slidenum">
              <a:rPr lang="es-CO" smtClean="0"/>
              <a:t>‹Nº›</a:t>
            </a:fld>
            <a:endParaRPr lang="es-CO"/>
          </a:p>
        </p:txBody>
      </p:sp>
    </p:spTree>
    <p:extLst>
      <p:ext uri="{BB962C8B-B14F-4D97-AF65-F5344CB8AC3E}">
        <p14:creationId xmlns:p14="http://schemas.microsoft.com/office/powerpoint/2010/main" val="11123423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D318E0-982D-42E9-A203-BF16913FEF23}" type="datetimeFigureOut">
              <a:rPr lang="es-CO" smtClean="0"/>
              <a:t>22/07/2020</a:t>
            </a:fld>
            <a:endParaRPr lang="es-CO"/>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8A1C6F-C6F1-4C04-A31D-E9A184E316B8}" type="slidenum">
              <a:rPr lang="es-CO" smtClean="0"/>
              <a:t>‹Nº›</a:t>
            </a:fld>
            <a:endParaRPr lang="es-CO"/>
          </a:p>
        </p:txBody>
      </p:sp>
    </p:spTree>
    <p:extLst>
      <p:ext uri="{BB962C8B-B14F-4D97-AF65-F5344CB8AC3E}">
        <p14:creationId xmlns:p14="http://schemas.microsoft.com/office/powerpoint/2010/main" val="25406030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1.xml"/><Relationship Id="rId4" Type="http://schemas.openxmlformats.org/officeDocument/2006/relationships/hyperlink" Target="http://www.car.gov.co/informacionportemas/cambioclimatico"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hyperlink" Target="http://www.ghgprotocol.org/files/ghgp/tools/Global-Warming-Potential-Values.pdf" TargetMode="External"/><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hyperlink" Target="http://www.car.gov.co/" TargetMode="External"/><Relationship Id="rId2" Type="http://schemas.openxmlformats.org/officeDocument/2006/relationships/image" Target="../media/image50.png"/><Relationship Id="rId1" Type="http://schemas.openxmlformats.org/officeDocument/2006/relationships/slideLayout" Target="../slideLayouts/slideLayout1.xml"/><Relationship Id="rId5" Type="http://schemas.openxmlformats.org/officeDocument/2006/relationships/hyperlink" Target="https://www.car.gov.co/uploads/files/5e9de7f444eeb.docx" TargetMode="External"/><Relationship Id="rId4" Type="http://schemas.openxmlformats.org/officeDocument/2006/relationships/hyperlink" Target="https://www.car.gov.co/uploads/files/5e9de7a8b643c.xlsx"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xml"/><Relationship Id="rId5" Type="http://schemas.openxmlformats.org/officeDocument/2006/relationships/image" Target="../media/image54.png"/><Relationship Id="rId4" Type="http://schemas.openxmlformats.org/officeDocument/2006/relationships/image" Target="../media/image53.jpeg"/></Relationships>
</file>

<file path=ppt/slides/_rels/slide31.xml.rels><?xml version="1.0" encoding="UTF-8" standalone="yes"?>
<Relationships xmlns="http://schemas.openxmlformats.org/package/2006/relationships"><Relationship Id="rId3" Type="http://schemas.openxmlformats.org/officeDocument/2006/relationships/hyperlink" Target="mailto:mbaezc@car.gov.co" TargetMode="External"/><Relationship Id="rId2" Type="http://schemas.openxmlformats.org/officeDocument/2006/relationships/image" Target="../media/image55.jpg"/><Relationship Id="rId1" Type="http://schemas.openxmlformats.org/officeDocument/2006/relationships/slideLayout" Target="../slideLayouts/slideLayout2.xml"/><Relationship Id="rId4" Type="http://schemas.openxmlformats.org/officeDocument/2006/relationships/hyperlink" Target="mailto:cmosquerarr@car.gov.co"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jpg"/><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44616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bwMode="auto">
          <a:xfrm>
            <a:off x="1540984" y="240694"/>
            <a:ext cx="6062032" cy="534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s-CO" sz="3200" b="1" dirty="0">
                <a:solidFill>
                  <a:schemeClr val="accent1">
                    <a:lumMod val="75000"/>
                  </a:schemeClr>
                </a:solidFill>
                <a:effectLst>
                  <a:outerShdw blurRad="38100" dist="38100" dir="2700000" algn="tl">
                    <a:srgbClr val="000000">
                      <a:alpha val="43137"/>
                    </a:srgbClr>
                  </a:outerShdw>
                </a:effectLst>
                <a:latin typeface="Arial Narrow" panose="020B0606020202030204" pitchFamily="34" charset="0"/>
              </a:rPr>
              <a:t>MITIGACIÓN AL CAMBIO CLIMÁTICO</a:t>
            </a:r>
          </a:p>
        </p:txBody>
      </p:sp>
      <p:sp>
        <p:nvSpPr>
          <p:cNvPr id="5" name="CuadroTexto 4"/>
          <p:cNvSpPr txBox="1"/>
          <p:nvPr/>
        </p:nvSpPr>
        <p:spPr>
          <a:xfrm>
            <a:off x="2792096" y="922640"/>
            <a:ext cx="3559808" cy="400110"/>
          </a:xfrm>
          <a:prstGeom prst="rect">
            <a:avLst/>
          </a:prstGeom>
          <a:noFill/>
        </p:spPr>
        <p:txBody>
          <a:bodyPr wrap="square" rtlCol="0">
            <a:spAutoFit/>
          </a:bodyPr>
          <a:lstStyle/>
          <a:p>
            <a:r>
              <a:rPr lang="es-CO" sz="2000" b="1" dirty="0">
                <a:latin typeface="Arial Narrow" panose="020B0606020202030204" pitchFamily="34" charset="0"/>
              </a:rPr>
              <a:t>REFERENTES ORDEN NACIONAL </a:t>
            </a:r>
          </a:p>
        </p:txBody>
      </p:sp>
      <p:pic>
        <p:nvPicPr>
          <p:cNvPr id="15" name="Imagen 14"/>
          <p:cNvPicPr>
            <a:picLocks noChangeAspect="1"/>
          </p:cNvPicPr>
          <p:nvPr/>
        </p:nvPicPr>
        <p:blipFill rotWithShape="1">
          <a:blip r:embed="rId2"/>
          <a:srcRect l="26966" t="21636" r="47047" b="23737"/>
          <a:stretch/>
        </p:blipFill>
        <p:spPr>
          <a:xfrm>
            <a:off x="183572" y="3468069"/>
            <a:ext cx="2382208" cy="2354914"/>
          </a:xfrm>
          <a:prstGeom prst="rect">
            <a:avLst/>
          </a:prstGeom>
        </p:spPr>
      </p:pic>
      <p:pic>
        <p:nvPicPr>
          <p:cNvPr id="12" name="Imagen 11">
            <a:extLst>
              <a:ext uri="{FF2B5EF4-FFF2-40B4-BE49-F238E27FC236}">
                <a16:creationId xmlns="" xmlns:a16="http://schemas.microsoft.com/office/drawing/2014/main" id="{FE809A04-0839-4AED-8D36-9A11CBC01D23}"/>
              </a:ext>
            </a:extLst>
          </p:cNvPr>
          <p:cNvPicPr>
            <a:picLocks noChangeAspect="1"/>
          </p:cNvPicPr>
          <p:nvPr/>
        </p:nvPicPr>
        <p:blipFill rotWithShape="1">
          <a:blip r:embed="rId3"/>
          <a:srcRect l="22241" t="19535" r="47637" b="9032"/>
          <a:stretch/>
        </p:blipFill>
        <p:spPr>
          <a:xfrm>
            <a:off x="2585059" y="1296992"/>
            <a:ext cx="2602329" cy="4525991"/>
          </a:xfrm>
          <a:prstGeom prst="rect">
            <a:avLst/>
          </a:prstGeom>
        </p:spPr>
      </p:pic>
      <p:pic>
        <p:nvPicPr>
          <p:cNvPr id="10" name="Picture 2">
            <a:extLst>
              <a:ext uri="{FF2B5EF4-FFF2-40B4-BE49-F238E27FC236}">
                <a16:creationId xmlns="" xmlns:a16="http://schemas.microsoft.com/office/drawing/2014/main" id="{31A1545A-F390-48C9-954C-F77EC8A773CE}"/>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3608" t="18555" r="5016" b="21947"/>
          <a:stretch/>
        </p:blipFill>
        <p:spPr bwMode="auto">
          <a:xfrm>
            <a:off x="5300547" y="1296992"/>
            <a:ext cx="3843453" cy="45259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Imagen 2"/>
          <p:cNvPicPr>
            <a:picLocks noChangeAspect="1"/>
          </p:cNvPicPr>
          <p:nvPr/>
        </p:nvPicPr>
        <p:blipFill>
          <a:blip r:embed="rId5"/>
          <a:stretch>
            <a:fillRect/>
          </a:stretch>
        </p:blipFill>
        <p:spPr>
          <a:xfrm>
            <a:off x="139730" y="1265356"/>
            <a:ext cx="2426049" cy="2202713"/>
          </a:xfrm>
          <a:prstGeom prst="rect">
            <a:avLst/>
          </a:prstGeom>
        </p:spPr>
      </p:pic>
    </p:spTree>
    <p:extLst>
      <p:ext uri="{BB962C8B-B14F-4D97-AF65-F5344CB8AC3E}">
        <p14:creationId xmlns:p14="http://schemas.microsoft.com/office/powerpoint/2010/main" val="20811471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15000" t="15875" r="10800" b="7474"/>
          <a:stretch/>
        </p:blipFill>
        <p:spPr>
          <a:xfrm>
            <a:off x="12549" y="0"/>
            <a:ext cx="9131451" cy="6858000"/>
          </a:xfrm>
          <a:prstGeom prst="rect">
            <a:avLst/>
          </a:prstGeom>
        </p:spPr>
      </p:pic>
    </p:spTree>
    <p:extLst>
      <p:ext uri="{BB962C8B-B14F-4D97-AF65-F5344CB8AC3E}">
        <p14:creationId xmlns:p14="http://schemas.microsoft.com/office/powerpoint/2010/main" val="40780079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07E08398-BC2C-45E8-A22C-0C77516C6385}"/>
              </a:ext>
            </a:extLst>
          </p:cNvPr>
          <p:cNvPicPr>
            <a:picLocks noChangeAspect="1"/>
          </p:cNvPicPr>
          <p:nvPr/>
        </p:nvPicPr>
        <p:blipFill rotWithShape="1">
          <a:blip r:embed="rId2"/>
          <a:srcRect r="4167"/>
          <a:stretch/>
        </p:blipFill>
        <p:spPr>
          <a:xfrm>
            <a:off x="163909" y="1012975"/>
            <a:ext cx="8847458" cy="2349983"/>
          </a:xfrm>
          <a:prstGeom prst="rect">
            <a:avLst/>
          </a:prstGeom>
        </p:spPr>
      </p:pic>
      <p:sp>
        <p:nvSpPr>
          <p:cNvPr id="5" name="Rectángulo 4">
            <a:extLst>
              <a:ext uri="{FF2B5EF4-FFF2-40B4-BE49-F238E27FC236}">
                <a16:creationId xmlns="" xmlns:a16="http://schemas.microsoft.com/office/drawing/2014/main" id="{883235ED-AFD3-421E-B040-319E9086BCB2}"/>
              </a:ext>
            </a:extLst>
          </p:cNvPr>
          <p:cNvSpPr/>
          <p:nvPr/>
        </p:nvSpPr>
        <p:spPr>
          <a:xfrm>
            <a:off x="280610" y="366644"/>
            <a:ext cx="8205663" cy="646331"/>
          </a:xfrm>
          <a:prstGeom prst="rect">
            <a:avLst/>
          </a:prstGeom>
        </p:spPr>
        <p:txBody>
          <a:bodyPr wrap="square">
            <a:spAutoFit/>
          </a:bodyPr>
          <a:lstStyle/>
          <a:p>
            <a:pPr algn="ctr"/>
            <a:r>
              <a:rPr lang="es-CO" sz="3600" b="1" dirty="0"/>
              <a:t>RIESGO POR CAMBIO CLIMÁTICO</a:t>
            </a:r>
          </a:p>
        </p:txBody>
      </p:sp>
      <p:pic>
        <p:nvPicPr>
          <p:cNvPr id="6" name="Imagen 5">
            <a:extLst>
              <a:ext uri="{FF2B5EF4-FFF2-40B4-BE49-F238E27FC236}">
                <a16:creationId xmlns="" xmlns:a16="http://schemas.microsoft.com/office/drawing/2014/main" id="{B30629FA-417E-435E-AEAC-C2FFF2BE223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63910" y="3498986"/>
            <a:ext cx="8847458" cy="1937053"/>
          </a:xfrm>
          <a:prstGeom prst="rect">
            <a:avLst/>
          </a:prstGeom>
        </p:spPr>
      </p:pic>
    </p:spTree>
    <p:extLst>
      <p:ext uri="{BB962C8B-B14F-4D97-AF65-F5344CB8AC3E}">
        <p14:creationId xmlns:p14="http://schemas.microsoft.com/office/powerpoint/2010/main" val="305635454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bwMode="auto">
          <a:xfrm>
            <a:off x="50104" y="354161"/>
            <a:ext cx="9043792" cy="778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s-CO" sz="2800" b="1" dirty="0">
                <a:solidFill>
                  <a:schemeClr val="accent1">
                    <a:lumMod val="75000"/>
                  </a:schemeClr>
                </a:solidFill>
                <a:effectLst>
                  <a:outerShdw blurRad="38100" dist="38100" dir="2700000" algn="tl">
                    <a:srgbClr val="000000">
                      <a:alpha val="43137"/>
                    </a:srgbClr>
                  </a:outerShdw>
                </a:effectLst>
                <a:latin typeface="Arial Narrow" panose="020B0606020202030204" pitchFamily="34" charset="0"/>
              </a:rPr>
              <a:t>INCLUSIÓN CAMBIO CLIMÁTICO EN INSTRUMENTOS DE PLANIFICACIÓN</a:t>
            </a:r>
          </a:p>
        </p:txBody>
      </p:sp>
      <p:sp>
        <p:nvSpPr>
          <p:cNvPr id="5" name="CuadroTexto 4"/>
          <p:cNvSpPr txBox="1"/>
          <p:nvPr/>
        </p:nvSpPr>
        <p:spPr>
          <a:xfrm>
            <a:off x="58399" y="1440793"/>
            <a:ext cx="2197290" cy="646331"/>
          </a:xfrm>
          <a:prstGeom prst="rect">
            <a:avLst/>
          </a:prstGeom>
          <a:noFill/>
        </p:spPr>
        <p:txBody>
          <a:bodyPr wrap="square" rtlCol="0">
            <a:spAutoFit/>
          </a:bodyPr>
          <a:lstStyle/>
          <a:p>
            <a:pPr marL="285750" indent="-285750" algn="ctr">
              <a:buFont typeface="Arial" panose="020B0604020202020204" pitchFamily="34" charset="0"/>
              <a:buChar char="•"/>
            </a:pPr>
            <a:r>
              <a:rPr lang="es-CO" b="1" dirty="0">
                <a:latin typeface="Arial Narrow" panose="020B0606020202030204" pitchFamily="34" charset="0"/>
              </a:rPr>
              <a:t>REFERENTES ORDEN REGIONAL</a:t>
            </a:r>
          </a:p>
        </p:txBody>
      </p:sp>
      <p:pic>
        <p:nvPicPr>
          <p:cNvPr id="9" name="Imagen 8"/>
          <p:cNvPicPr>
            <a:picLocks noChangeAspect="1"/>
          </p:cNvPicPr>
          <p:nvPr/>
        </p:nvPicPr>
        <p:blipFill rotWithShape="1">
          <a:blip r:embed="rId2">
            <a:clrChange>
              <a:clrFrom>
                <a:srgbClr val="FFFFFF"/>
              </a:clrFrom>
              <a:clrTo>
                <a:srgbClr val="FFFFFF">
                  <a:alpha val="0"/>
                </a:srgbClr>
              </a:clrTo>
            </a:clrChange>
          </a:blip>
          <a:srcRect l="4500" t="20242" r="1352" b="13775"/>
          <a:stretch/>
        </p:blipFill>
        <p:spPr>
          <a:xfrm>
            <a:off x="2486386" y="947327"/>
            <a:ext cx="6505391" cy="5260290"/>
          </a:xfrm>
          <a:prstGeom prst="rect">
            <a:avLst/>
          </a:prstGeom>
        </p:spPr>
      </p:pic>
      <p:pic>
        <p:nvPicPr>
          <p:cNvPr id="2" name="Imagen 1"/>
          <p:cNvPicPr>
            <a:picLocks noChangeAspect="1"/>
          </p:cNvPicPr>
          <p:nvPr/>
        </p:nvPicPr>
        <p:blipFill rotWithShape="1">
          <a:blip r:embed="rId3" cstate="print">
            <a:extLst>
              <a:ext uri="{28A0092B-C50C-407E-A947-70E740481C1C}">
                <a14:useLocalDpi xmlns:a14="http://schemas.microsoft.com/office/drawing/2010/main" val="0"/>
              </a:ext>
            </a:extLst>
          </a:blip>
          <a:srcRect l="3800" t="13250" r="9400" b="18500"/>
          <a:stretch/>
        </p:blipFill>
        <p:spPr>
          <a:xfrm rot="16200000">
            <a:off x="-312794" y="2586358"/>
            <a:ext cx="3178667" cy="2436281"/>
          </a:xfrm>
          <a:prstGeom prst="rect">
            <a:avLst/>
          </a:prstGeom>
        </p:spPr>
      </p:pic>
      <p:sp>
        <p:nvSpPr>
          <p:cNvPr id="10" name="CuadroTexto 9"/>
          <p:cNvSpPr txBox="1"/>
          <p:nvPr/>
        </p:nvSpPr>
        <p:spPr>
          <a:xfrm>
            <a:off x="3733622" y="6057576"/>
            <a:ext cx="4010918" cy="300082"/>
          </a:xfrm>
          <a:prstGeom prst="rect">
            <a:avLst/>
          </a:prstGeom>
          <a:noFill/>
        </p:spPr>
        <p:txBody>
          <a:bodyPr wrap="square" rtlCol="0">
            <a:spAutoFit/>
          </a:bodyPr>
          <a:lstStyle/>
          <a:p>
            <a:pPr algn="ctr"/>
            <a:r>
              <a:rPr lang="es-MX" sz="1350" dirty="0">
                <a:solidFill>
                  <a:srgbClr val="FF0000"/>
                </a:solidFill>
                <a:latin typeface="Arial Narrow" panose="020B0606020202030204" pitchFamily="34" charset="0"/>
                <a:hlinkClick r:id="rId4">
                  <a:extLst>
                    <a:ext uri="{A12FA001-AC4F-418D-AE19-62706E023703}">
                      <ahyp:hlinkClr xmlns:ahyp="http://schemas.microsoft.com/office/drawing/2018/hyperlinkcolor" xmlns="" val="tx"/>
                    </a:ext>
                  </a:extLst>
                </a:hlinkClick>
              </a:rPr>
              <a:t>www.car.gov.co/informacion por temas/cambio </a:t>
            </a:r>
            <a:r>
              <a:rPr lang="es-MX" sz="1350" dirty="0" err="1">
                <a:solidFill>
                  <a:srgbClr val="FF0000"/>
                </a:solidFill>
                <a:latin typeface="Arial Narrow" panose="020B0606020202030204" pitchFamily="34" charset="0"/>
                <a:hlinkClick r:id="rId4">
                  <a:extLst>
                    <a:ext uri="{A12FA001-AC4F-418D-AE19-62706E023703}">
                      <ahyp:hlinkClr xmlns:ahyp="http://schemas.microsoft.com/office/drawing/2018/hyperlinkcolor" xmlns="" val="tx"/>
                    </a:ext>
                  </a:extLst>
                </a:hlinkClick>
              </a:rPr>
              <a:t>climatico</a:t>
            </a:r>
            <a:endParaRPr lang="es-MX" sz="1350" dirty="0">
              <a:solidFill>
                <a:srgbClr val="FF0000"/>
              </a:solidFill>
              <a:latin typeface="Arial Narrow" panose="020B0606020202030204" pitchFamily="34" charset="0"/>
            </a:endParaRPr>
          </a:p>
        </p:txBody>
      </p:sp>
      <p:sp>
        <p:nvSpPr>
          <p:cNvPr id="8" name="CuadroTexto 7"/>
          <p:cNvSpPr txBox="1"/>
          <p:nvPr/>
        </p:nvSpPr>
        <p:spPr>
          <a:xfrm>
            <a:off x="6816081" y="3557425"/>
            <a:ext cx="691215" cy="200055"/>
          </a:xfrm>
          <a:prstGeom prst="rect">
            <a:avLst/>
          </a:prstGeom>
          <a:noFill/>
        </p:spPr>
        <p:txBody>
          <a:bodyPr wrap="none" rtlCol="0">
            <a:spAutoFit/>
          </a:bodyPr>
          <a:lstStyle/>
          <a:p>
            <a:r>
              <a:rPr lang="es-CO" sz="700" b="1" dirty="0" smtClean="0">
                <a:solidFill>
                  <a:schemeClr val="tx1">
                    <a:lumMod val="75000"/>
                    <a:lumOff val="25000"/>
                  </a:schemeClr>
                </a:solidFill>
                <a:latin typeface="Arial Narrow" panose="020B0606020202030204" pitchFamily="34" charset="0"/>
                <a:cs typeface="Arial" panose="020B0604020202020204" pitchFamily="34" charset="0"/>
              </a:rPr>
              <a:t>Ley 1931-2018</a:t>
            </a:r>
            <a:endParaRPr lang="es-CO" sz="700" b="1" dirty="0">
              <a:solidFill>
                <a:schemeClr val="tx1">
                  <a:lumMod val="75000"/>
                  <a:lumOff val="25000"/>
                </a:schemeClr>
              </a:solidFill>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15292465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5BAF81DC-90CF-4CFE-856E-552183ADAED2}"/>
              </a:ext>
            </a:extLst>
          </p:cNvPr>
          <p:cNvPicPr>
            <a:picLocks noChangeAspect="1"/>
          </p:cNvPicPr>
          <p:nvPr/>
        </p:nvPicPr>
        <p:blipFill rotWithShape="1">
          <a:blip r:embed="rId2">
            <a:clrChange>
              <a:clrFrom>
                <a:srgbClr val="FFFFFF"/>
              </a:clrFrom>
              <a:clrTo>
                <a:srgbClr val="FFFFFF">
                  <a:alpha val="0"/>
                </a:srgbClr>
              </a:clrTo>
            </a:clrChange>
          </a:blip>
          <a:srcRect l="5200" t="11168" r="23400" b="7319"/>
          <a:stretch/>
        </p:blipFill>
        <p:spPr>
          <a:xfrm>
            <a:off x="980140" y="769430"/>
            <a:ext cx="8279766" cy="5373793"/>
          </a:xfrm>
          <a:prstGeom prst="rect">
            <a:avLst/>
          </a:prstGeom>
          <a:ln>
            <a:noFill/>
          </a:ln>
        </p:spPr>
      </p:pic>
      <p:pic>
        <p:nvPicPr>
          <p:cNvPr id="6" name="Imagen 5">
            <a:extLst>
              <a:ext uri="{FF2B5EF4-FFF2-40B4-BE49-F238E27FC236}">
                <a16:creationId xmlns:a16="http://schemas.microsoft.com/office/drawing/2014/main" xmlns="" id="{9813F43D-098D-4322-A457-05C67F00F270}"/>
              </a:ext>
            </a:extLst>
          </p:cNvPr>
          <p:cNvPicPr>
            <a:picLocks noChangeAspect="1"/>
          </p:cNvPicPr>
          <p:nvPr/>
        </p:nvPicPr>
        <p:blipFill rotWithShape="1">
          <a:blip r:embed="rId3"/>
          <a:srcRect l="6601" t="13775" r="86749" b="5965"/>
          <a:stretch/>
        </p:blipFill>
        <p:spPr>
          <a:xfrm>
            <a:off x="273027" y="949734"/>
            <a:ext cx="577421" cy="4613939"/>
          </a:xfrm>
          <a:prstGeom prst="rect">
            <a:avLst/>
          </a:prstGeom>
        </p:spPr>
      </p:pic>
      <p:sp>
        <p:nvSpPr>
          <p:cNvPr id="7" name="CuadroTexto 6">
            <a:extLst>
              <a:ext uri="{FF2B5EF4-FFF2-40B4-BE49-F238E27FC236}">
                <a16:creationId xmlns:a16="http://schemas.microsoft.com/office/drawing/2014/main" xmlns="" id="{4875FBC9-A7A8-4609-8391-645C97A305EB}"/>
              </a:ext>
            </a:extLst>
          </p:cNvPr>
          <p:cNvSpPr txBox="1"/>
          <p:nvPr/>
        </p:nvSpPr>
        <p:spPr>
          <a:xfrm>
            <a:off x="529705" y="215432"/>
            <a:ext cx="8190963" cy="553998"/>
          </a:xfrm>
          <a:prstGeom prst="rect">
            <a:avLst/>
          </a:prstGeom>
          <a:noFill/>
          <a:ln>
            <a:noFill/>
          </a:ln>
        </p:spPr>
        <p:txBody>
          <a:bodyPr wrap="square" rtlCol="0">
            <a:spAutoFit/>
          </a:bodyPr>
          <a:lstStyle/>
          <a:p>
            <a:pPr algn="ctr"/>
            <a:r>
              <a:rPr lang="es-MX" sz="3000" b="1" dirty="0">
                <a:solidFill>
                  <a:schemeClr val="accent1">
                    <a:lumMod val="50000"/>
                  </a:schemeClr>
                </a:solidFill>
                <a:effectLst>
                  <a:outerShdw blurRad="38100" dist="38100" dir="2700000" algn="tl">
                    <a:srgbClr val="000000">
                      <a:alpha val="43137"/>
                    </a:srgbClr>
                  </a:outerShdw>
                </a:effectLst>
                <a:latin typeface="Arial Narrow" panose="020B0606020202030204" pitchFamily="34" charset="0"/>
              </a:rPr>
              <a:t>4. Cambio climático en </a:t>
            </a:r>
            <a:r>
              <a:rPr lang="es-MX" sz="3000" b="1" dirty="0" smtClean="0">
                <a:solidFill>
                  <a:schemeClr val="accent1">
                    <a:lumMod val="50000"/>
                  </a:schemeClr>
                </a:solidFill>
                <a:effectLst>
                  <a:outerShdw blurRad="38100" dist="38100" dir="2700000" algn="tl">
                    <a:srgbClr val="000000">
                      <a:alpha val="43137"/>
                    </a:srgbClr>
                  </a:outerShdw>
                </a:effectLst>
                <a:latin typeface="Arial Narrow" panose="020B0606020202030204" pitchFamily="34" charset="0"/>
              </a:rPr>
              <a:t>Instrumentos </a:t>
            </a:r>
            <a:r>
              <a:rPr lang="es-MX" sz="3000" b="1" dirty="0">
                <a:solidFill>
                  <a:schemeClr val="accent1">
                    <a:lumMod val="50000"/>
                  </a:schemeClr>
                </a:solidFill>
                <a:effectLst>
                  <a:outerShdw blurRad="38100" dist="38100" dir="2700000" algn="tl">
                    <a:srgbClr val="000000">
                      <a:alpha val="43137"/>
                    </a:srgbClr>
                  </a:outerShdw>
                </a:effectLst>
                <a:latin typeface="Arial Narrow" panose="020B0606020202030204" pitchFamily="34" charset="0"/>
              </a:rPr>
              <a:t>de Planificación</a:t>
            </a:r>
          </a:p>
        </p:txBody>
      </p:sp>
    </p:spTree>
    <p:extLst>
      <p:ext uri="{BB962C8B-B14F-4D97-AF65-F5344CB8AC3E}">
        <p14:creationId xmlns:p14="http://schemas.microsoft.com/office/powerpoint/2010/main" val="30100494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xmlns="" id="{101BE476-8A2D-4B86-8DEC-3A03A70A6242}"/>
              </a:ext>
            </a:extLst>
          </p:cNvPr>
          <p:cNvPicPr>
            <a:picLocks noChangeAspect="1"/>
          </p:cNvPicPr>
          <p:nvPr/>
        </p:nvPicPr>
        <p:blipFill rotWithShape="1">
          <a:blip r:embed="rId2">
            <a:clrChange>
              <a:clrFrom>
                <a:srgbClr val="FFFFFF"/>
              </a:clrFrom>
              <a:clrTo>
                <a:srgbClr val="FFFFFF">
                  <a:alpha val="0"/>
                </a:srgbClr>
              </a:clrTo>
            </a:clrChange>
          </a:blip>
          <a:srcRect l="31406" t="11151" r="1351" b="8001"/>
          <a:stretch/>
        </p:blipFill>
        <p:spPr>
          <a:xfrm>
            <a:off x="1365718" y="266502"/>
            <a:ext cx="7692435" cy="5418799"/>
          </a:xfrm>
          <a:prstGeom prst="rect">
            <a:avLst/>
          </a:prstGeom>
        </p:spPr>
      </p:pic>
      <p:pic>
        <p:nvPicPr>
          <p:cNvPr id="3" name="Imagen 2">
            <a:extLst>
              <a:ext uri="{FF2B5EF4-FFF2-40B4-BE49-F238E27FC236}">
                <a16:creationId xmlns:a16="http://schemas.microsoft.com/office/drawing/2014/main" xmlns="" id="{D061BCA0-73C1-4BB8-8030-33CEB741C79D}"/>
              </a:ext>
            </a:extLst>
          </p:cNvPr>
          <p:cNvPicPr>
            <a:picLocks noChangeAspect="1"/>
          </p:cNvPicPr>
          <p:nvPr/>
        </p:nvPicPr>
        <p:blipFill rotWithShape="1">
          <a:blip r:embed="rId2"/>
          <a:srcRect l="24100" t="11151" r="69718" b="8001"/>
          <a:stretch/>
        </p:blipFill>
        <p:spPr>
          <a:xfrm>
            <a:off x="648809" y="266502"/>
            <a:ext cx="613878" cy="5227057"/>
          </a:xfrm>
          <a:prstGeom prst="rect">
            <a:avLst/>
          </a:prstGeom>
        </p:spPr>
      </p:pic>
      <p:sp>
        <p:nvSpPr>
          <p:cNvPr id="4" name="CuadroTexto 3"/>
          <p:cNvSpPr txBox="1"/>
          <p:nvPr/>
        </p:nvSpPr>
        <p:spPr>
          <a:xfrm>
            <a:off x="3235570" y="2518121"/>
            <a:ext cx="1043876" cy="276999"/>
          </a:xfrm>
          <a:prstGeom prst="rect">
            <a:avLst/>
          </a:prstGeom>
          <a:noFill/>
        </p:spPr>
        <p:txBody>
          <a:bodyPr wrap="none" rtlCol="0">
            <a:spAutoFit/>
          </a:bodyPr>
          <a:lstStyle/>
          <a:p>
            <a:r>
              <a:rPr lang="es-CO" sz="1200" b="1" dirty="0" smtClean="0">
                <a:solidFill>
                  <a:schemeClr val="tx1">
                    <a:lumMod val="75000"/>
                    <a:lumOff val="25000"/>
                  </a:schemeClr>
                </a:solidFill>
                <a:latin typeface="Arial Narrow" panose="020B0606020202030204" pitchFamily="34" charset="0"/>
                <a:cs typeface="Arial" panose="020B0604020202020204" pitchFamily="34" charset="0"/>
              </a:rPr>
              <a:t>Ley 1931-2018</a:t>
            </a:r>
            <a:endParaRPr lang="es-CO" sz="1200" b="1" dirty="0">
              <a:solidFill>
                <a:schemeClr val="tx1">
                  <a:lumMod val="75000"/>
                  <a:lumOff val="25000"/>
                </a:schemeClr>
              </a:solidFill>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34587847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ítulo 1"/>
          <p:cNvSpPr>
            <a:spLocks noGrp="1"/>
          </p:cNvSpPr>
          <p:nvPr>
            <p:ph type="title"/>
          </p:nvPr>
        </p:nvSpPr>
        <p:spPr>
          <a:xfrm>
            <a:off x="4944877" y="1819835"/>
            <a:ext cx="3840536" cy="2985246"/>
          </a:xfrm>
        </p:spPr>
        <p:txBody>
          <a:bodyPr>
            <a:normAutofit/>
          </a:bodyPr>
          <a:lstStyle/>
          <a:p>
            <a:pPr algn="ctr">
              <a:lnSpc>
                <a:spcPct val="100000"/>
              </a:lnSpc>
            </a:pPr>
            <a:r>
              <a:rPr lang="es-CO" b="1" dirty="0" smtClean="0">
                <a:solidFill>
                  <a:schemeClr val="bg1"/>
                </a:solidFill>
                <a:latin typeface="Arial Narrow" panose="020B0606020202030204" pitchFamily="34" charset="0"/>
              </a:rPr>
              <a:t>HUELLA DE CARBONO MUNICIPAL</a:t>
            </a:r>
            <a:r>
              <a:rPr lang="es-CO" sz="3900" b="0" dirty="0" smtClean="0">
                <a:solidFill>
                  <a:schemeClr val="bg1"/>
                </a:solidFill>
                <a:latin typeface="Arial Narrow" panose="020B0606020202030204" pitchFamily="34" charset="0"/>
              </a:rPr>
              <a:t/>
            </a:r>
            <a:br>
              <a:rPr lang="es-CO" sz="3900" b="0" dirty="0" smtClean="0">
                <a:solidFill>
                  <a:schemeClr val="bg1"/>
                </a:solidFill>
                <a:latin typeface="Arial Narrow" panose="020B0606020202030204" pitchFamily="34" charset="0"/>
              </a:rPr>
            </a:br>
            <a:r>
              <a:rPr lang="es-CO" sz="1500" dirty="0" smtClean="0">
                <a:solidFill>
                  <a:schemeClr val="bg1"/>
                </a:solidFill>
                <a:latin typeface="Arial Narrow" panose="020B0606020202030204" pitchFamily="34" charset="0"/>
              </a:rPr>
              <a:t/>
            </a:r>
            <a:br>
              <a:rPr lang="es-CO" sz="1500" dirty="0" smtClean="0">
                <a:solidFill>
                  <a:schemeClr val="bg1"/>
                </a:solidFill>
                <a:latin typeface="Arial Narrow" panose="020B0606020202030204" pitchFamily="34" charset="0"/>
              </a:rPr>
            </a:br>
            <a:r>
              <a:rPr lang="es-CO" sz="2000" dirty="0" smtClean="0">
                <a:solidFill>
                  <a:schemeClr val="bg1"/>
                </a:solidFill>
                <a:latin typeface="Arial Narrow" panose="020B0606020202030204" pitchFamily="34" charset="0"/>
              </a:rPr>
              <a:t>Bogotá, D.C</a:t>
            </a:r>
            <a:r>
              <a:rPr lang="es-CO" sz="2000" smtClean="0">
                <a:solidFill>
                  <a:schemeClr val="bg1"/>
                </a:solidFill>
                <a:latin typeface="Arial Narrow" panose="020B0606020202030204" pitchFamily="34" charset="0"/>
              </a:rPr>
              <a:t>., 2020</a:t>
            </a:r>
            <a:endParaRPr lang="es-CO" sz="2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198779679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150815"/>
            <a:ext cx="7772400" cy="619256"/>
          </a:xfrm>
        </p:spPr>
        <p:txBody>
          <a:bodyPr>
            <a:normAutofit/>
          </a:bodyPr>
          <a:lstStyle/>
          <a:p>
            <a:r>
              <a:rPr lang="es-CO" sz="3500" b="1" dirty="0">
                <a:solidFill>
                  <a:schemeClr val="accent1">
                    <a:lumMod val="75000"/>
                  </a:schemeClr>
                </a:solidFill>
                <a:effectLst>
                  <a:outerShdw blurRad="38100" dist="38100" dir="2700000" algn="tl">
                    <a:srgbClr val="000000">
                      <a:alpha val="43137"/>
                    </a:srgbClr>
                  </a:outerShdw>
                </a:effectLst>
                <a:latin typeface="Arial Narrow" panose="020B0606020202030204" pitchFamily="34" charset="0"/>
              </a:rPr>
              <a:t>GASES EFECTO INVERNADERO</a:t>
            </a:r>
          </a:p>
        </p:txBody>
      </p:sp>
      <p:sp>
        <p:nvSpPr>
          <p:cNvPr id="4" name="Rectángulo 3"/>
          <p:cNvSpPr/>
          <p:nvPr/>
        </p:nvSpPr>
        <p:spPr>
          <a:xfrm>
            <a:off x="391886" y="792039"/>
            <a:ext cx="8621094" cy="615553"/>
          </a:xfrm>
          <a:prstGeom prst="rect">
            <a:avLst/>
          </a:prstGeom>
        </p:spPr>
        <p:txBody>
          <a:bodyPr wrap="square">
            <a:spAutoFit/>
          </a:bodyPr>
          <a:lstStyle/>
          <a:p>
            <a:pPr algn="just"/>
            <a:r>
              <a:rPr lang="es-CO" sz="1700" dirty="0">
                <a:latin typeface="Arial Narrow" panose="020B0606020202030204" pitchFamily="34" charset="0"/>
              </a:rPr>
              <a:t>El Efecto Invernadero es un proceso natural por el cual los gases en la atmosfera atrapan la radiación que la tierra emite al espacio al calentarse su superficie por la radiación solar.</a:t>
            </a:r>
          </a:p>
        </p:txBody>
      </p:sp>
      <p:sp>
        <p:nvSpPr>
          <p:cNvPr id="5" name="Rectángulo 4"/>
          <p:cNvSpPr/>
          <p:nvPr/>
        </p:nvSpPr>
        <p:spPr>
          <a:xfrm>
            <a:off x="1480598" y="1538025"/>
            <a:ext cx="6977601" cy="353943"/>
          </a:xfrm>
          <a:prstGeom prst="rect">
            <a:avLst/>
          </a:prstGeom>
        </p:spPr>
        <p:txBody>
          <a:bodyPr wrap="square">
            <a:spAutoFit/>
          </a:bodyPr>
          <a:lstStyle/>
          <a:p>
            <a:pPr algn="ctr"/>
            <a:r>
              <a:rPr lang="es-CO" sz="1700" dirty="0">
                <a:latin typeface="Arial Narrow" panose="020B0606020202030204" pitchFamily="34" charset="0"/>
              </a:rPr>
              <a:t>Los principales GEI están definidos en el Protocolo de Kioto y son usados en:</a:t>
            </a:r>
          </a:p>
        </p:txBody>
      </p:sp>
      <p:sp>
        <p:nvSpPr>
          <p:cNvPr id="7" name="Rectángulo 6"/>
          <p:cNvSpPr/>
          <p:nvPr/>
        </p:nvSpPr>
        <p:spPr>
          <a:xfrm>
            <a:off x="257080" y="2220023"/>
            <a:ext cx="2686596" cy="150687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CO" dirty="0">
                <a:latin typeface="Arial Narrow" panose="020B0606020202030204" pitchFamily="34" charset="0"/>
              </a:rPr>
              <a:t>Combustibles fósiles para el transporte e industria.</a:t>
            </a:r>
          </a:p>
        </p:txBody>
      </p:sp>
      <p:sp>
        <p:nvSpPr>
          <p:cNvPr id="6" name="Rectángulo 5"/>
          <p:cNvSpPr/>
          <p:nvPr/>
        </p:nvSpPr>
        <p:spPr>
          <a:xfrm>
            <a:off x="487799" y="1971595"/>
            <a:ext cx="2156117" cy="366439"/>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s-CO" dirty="0" smtClean="0">
                <a:latin typeface="Arial Narrow" panose="020B0606020202030204" pitchFamily="34" charset="0"/>
              </a:rPr>
              <a:t>1. CO</a:t>
            </a:r>
            <a:r>
              <a:rPr lang="es-CO" sz="1200" dirty="0" smtClean="0">
                <a:latin typeface="Arial Narrow" panose="020B0606020202030204" pitchFamily="34" charset="0"/>
              </a:rPr>
              <a:t>2</a:t>
            </a:r>
            <a:endParaRPr lang="es-CO" sz="1400" dirty="0">
              <a:latin typeface="Arial Narrow" panose="020B0606020202030204" pitchFamily="34" charset="0"/>
            </a:endParaRPr>
          </a:p>
        </p:txBody>
      </p:sp>
      <p:sp>
        <p:nvSpPr>
          <p:cNvPr id="16" name="Rectángulo 15"/>
          <p:cNvSpPr/>
          <p:nvPr/>
        </p:nvSpPr>
        <p:spPr>
          <a:xfrm>
            <a:off x="6301973" y="2259036"/>
            <a:ext cx="2686596" cy="1465229"/>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CO" dirty="0">
                <a:latin typeface="Arial Narrow" panose="020B0606020202030204" pitchFamily="34" charset="0"/>
              </a:rPr>
              <a:t>Fertilizantes agrícolas </a:t>
            </a:r>
          </a:p>
          <a:p>
            <a:pPr algn="ctr"/>
            <a:r>
              <a:rPr lang="es-CO" dirty="0">
                <a:latin typeface="Arial Narrow" panose="020B0606020202030204" pitchFamily="34" charset="0"/>
              </a:rPr>
              <a:t>Combustión de combustibles fósiles</a:t>
            </a:r>
          </a:p>
          <a:p>
            <a:pPr algn="ctr"/>
            <a:r>
              <a:rPr lang="es-CO" dirty="0">
                <a:latin typeface="Arial Narrow" panose="020B0606020202030204" pitchFamily="34" charset="0"/>
              </a:rPr>
              <a:t>Procesos industriales </a:t>
            </a:r>
          </a:p>
        </p:txBody>
      </p:sp>
      <p:sp>
        <p:nvSpPr>
          <p:cNvPr id="17" name="Rectángulo 16"/>
          <p:cNvSpPr/>
          <p:nvPr/>
        </p:nvSpPr>
        <p:spPr>
          <a:xfrm>
            <a:off x="6532692" y="1981909"/>
            <a:ext cx="2156117" cy="366439"/>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s-CO" dirty="0" smtClean="0">
                <a:latin typeface="Arial Narrow" panose="020B0606020202030204" pitchFamily="34" charset="0"/>
              </a:rPr>
              <a:t>3. N</a:t>
            </a:r>
            <a:r>
              <a:rPr lang="es-CO" sz="1200" dirty="0" smtClean="0">
                <a:latin typeface="Arial Narrow" panose="020B0606020202030204" pitchFamily="34" charset="0"/>
              </a:rPr>
              <a:t>2</a:t>
            </a:r>
            <a:r>
              <a:rPr lang="es-CO" dirty="0" smtClean="0">
                <a:latin typeface="Arial Narrow" panose="020B0606020202030204" pitchFamily="34" charset="0"/>
              </a:rPr>
              <a:t>O</a:t>
            </a:r>
            <a:endParaRPr lang="es-CO" dirty="0">
              <a:latin typeface="Arial Narrow" panose="020B0606020202030204" pitchFamily="34" charset="0"/>
            </a:endParaRPr>
          </a:p>
        </p:txBody>
      </p:sp>
      <p:sp>
        <p:nvSpPr>
          <p:cNvPr id="18" name="Rectángulo 17"/>
          <p:cNvSpPr/>
          <p:nvPr/>
        </p:nvSpPr>
        <p:spPr>
          <a:xfrm>
            <a:off x="3320557" y="2220024"/>
            <a:ext cx="2671623" cy="150424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CO" dirty="0">
                <a:latin typeface="Arial Narrow" panose="020B0606020202030204" pitchFamily="34" charset="0"/>
              </a:rPr>
              <a:t>Digestión de rumiantes</a:t>
            </a:r>
          </a:p>
          <a:p>
            <a:pPr algn="ctr"/>
            <a:r>
              <a:rPr lang="es-CO" dirty="0">
                <a:latin typeface="Arial Narrow" panose="020B0606020202030204" pitchFamily="34" charset="0"/>
              </a:rPr>
              <a:t>Gestión de estiércol</a:t>
            </a:r>
          </a:p>
          <a:p>
            <a:pPr algn="ctr"/>
            <a:r>
              <a:rPr lang="es-CO" dirty="0">
                <a:latin typeface="Arial Narrow" panose="020B0606020202030204" pitchFamily="34" charset="0"/>
              </a:rPr>
              <a:t>Fertilizantes agrícolas</a:t>
            </a:r>
          </a:p>
          <a:p>
            <a:pPr algn="ctr"/>
            <a:r>
              <a:rPr lang="es-ES_tradnl" dirty="0">
                <a:latin typeface="Arial Narrow" panose="020B0606020202030204" pitchFamily="34" charset="0"/>
              </a:rPr>
              <a:t>Producción y distribución de gas natural </a:t>
            </a:r>
            <a:endParaRPr lang="es-CO" dirty="0">
              <a:latin typeface="Arial Narrow" panose="020B0606020202030204" pitchFamily="34" charset="0"/>
            </a:endParaRPr>
          </a:p>
        </p:txBody>
      </p:sp>
      <p:sp>
        <p:nvSpPr>
          <p:cNvPr id="19" name="Rectángulo 18"/>
          <p:cNvSpPr/>
          <p:nvPr/>
        </p:nvSpPr>
        <p:spPr>
          <a:xfrm>
            <a:off x="3544766" y="1961858"/>
            <a:ext cx="2156117" cy="366439"/>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s-CO" dirty="0" smtClean="0">
                <a:latin typeface="Arial Narrow" panose="020B0606020202030204" pitchFamily="34" charset="0"/>
              </a:rPr>
              <a:t>2. CH</a:t>
            </a:r>
            <a:r>
              <a:rPr lang="es-CO" sz="1200" dirty="0" smtClean="0">
                <a:latin typeface="Arial Narrow" panose="020B0606020202030204" pitchFamily="34" charset="0"/>
              </a:rPr>
              <a:t>4</a:t>
            </a:r>
            <a:endParaRPr lang="es-CO" sz="1400" dirty="0">
              <a:latin typeface="Arial Narrow" panose="020B0606020202030204" pitchFamily="34" charset="0"/>
            </a:endParaRPr>
          </a:p>
        </p:txBody>
      </p:sp>
      <p:sp>
        <p:nvSpPr>
          <p:cNvPr id="20" name="Rectángulo 19"/>
          <p:cNvSpPr/>
          <p:nvPr/>
        </p:nvSpPr>
        <p:spPr>
          <a:xfrm>
            <a:off x="2071978" y="4272444"/>
            <a:ext cx="2671623" cy="154393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S_tradnl" dirty="0">
                <a:latin typeface="Arial Narrow" panose="020B0606020202030204" pitchFamily="34" charset="0"/>
              </a:rPr>
              <a:t>Refrigeración </a:t>
            </a:r>
          </a:p>
          <a:p>
            <a:pPr algn="ctr"/>
            <a:r>
              <a:rPr lang="es-ES_tradnl" dirty="0">
                <a:latin typeface="Arial Narrow" panose="020B0606020202030204" pitchFamily="34" charset="0"/>
              </a:rPr>
              <a:t>Aire acondicionado </a:t>
            </a:r>
          </a:p>
          <a:p>
            <a:pPr algn="ctr"/>
            <a:r>
              <a:rPr lang="es-ES_tradnl" dirty="0">
                <a:latin typeface="Arial Narrow" panose="020B0606020202030204" pitchFamily="34" charset="0"/>
              </a:rPr>
              <a:t>Empaquetado o aislamiento</a:t>
            </a:r>
          </a:p>
          <a:p>
            <a:pPr algn="ctr"/>
            <a:r>
              <a:rPr lang="es-ES_tradnl" dirty="0">
                <a:latin typeface="Arial Narrow" panose="020B0606020202030204" pitchFamily="34" charset="0"/>
              </a:rPr>
              <a:t> Disolventes o aerosoles.</a:t>
            </a:r>
            <a:endParaRPr lang="es-CO" dirty="0">
              <a:latin typeface="Arial Narrow" panose="020B0606020202030204" pitchFamily="34" charset="0"/>
              <a:ea typeface="MS Mincho"/>
              <a:cs typeface="Times New Roman" panose="02020603050405020304"/>
            </a:endParaRPr>
          </a:p>
        </p:txBody>
      </p:sp>
      <p:sp>
        <p:nvSpPr>
          <p:cNvPr id="21" name="Rectángulo 20"/>
          <p:cNvSpPr/>
          <p:nvPr/>
        </p:nvSpPr>
        <p:spPr>
          <a:xfrm>
            <a:off x="2071978" y="3975326"/>
            <a:ext cx="1282416" cy="428339"/>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s-CO" dirty="0" smtClean="0">
                <a:latin typeface="Arial Narrow" panose="020B0606020202030204" pitchFamily="34" charset="0"/>
              </a:rPr>
              <a:t>4. HFC</a:t>
            </a:r>
            <a:endParaRPr lang="es-CO" dirty="0">
              <a:latin typeface="Arial Narrow" panose="020B0606020202030204" pitchFamily="34" charset="0"/>
            </a:endParaRPr>
          </a:p>
        </p:txBody>
      </p:sp>
      <p:sp>
        <p:nvSpPr>
          <p:cNvPr id="22" name="Rectángulo 21"/>
          <p:cNvSpPr/>
          <p:nvPr/>
        </p:nvSpPr>
        <p:spPr>
          <a:xfrm>
            <a:off x="5092243" y="4238854"/>
            <a:ext cx="2686596" cy="158172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CO" dirty="0">
                <a:latin typeface="Arial Narrow" panose="020B0606020202030204" pitchFamily="34" charset="0"/>
              </a:rPr>
              <a:t>Aislamiento de equipos de alto voltaje </a:t>
            </a:r>
          </a:p>
          <a:p>
            <a:pPr algn="ctr"/>
            <a:r>
              <a:rPr lang="es-ES_tradnl" dirty="0">
                <a:latin typeface="Arial Narrow" panose="020B0606020202030204" pitchFamily="34" charset="0"/>
              </a:rPr>
              <a:t>Fabricación de sistemas de enfriamiento de cables</a:t>
            </a:r>
            <a:endParaRPr lang="es-CO" dirty="0">
              <a:latin typeface="Arial Narrow" panose="020B0606020202030204" pitchFamily="34" charset="0"/>
              <a:ea typeface="MS Mincho"/>
              <a:cs typeface="Times New Roman" panose="02020603050405020304"/>
            </a:endParaRPr>
          </a:p>
        </p:txBody>
      </p:sp>
      <p:sp>
        <p:nvSpPr>
          <p:cNvPr id="23" name="Rectángulo 22"/>
          <p:cNvSpPr/>
          <p:nvPr/>
        </p:nvSpPr>
        <p:spPr>
          <a:xfrm>
            <a:off x="5322961" y="3975326"/>
            <a:ext cx="2156117" cy="428339"/>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s-CO" dirty="0" smtClean="0">
                <a:latin typeface="Arial Narrow" panose="020B0606020202030204" pitchFamily="34" charset="0"/>
              </a:rPr>
              <a:t>6. SF</a:t>
            </a:r>
            <a:r>
              <a:rPr lang="es-CO" sz="1200" dirty="0" smtClean="0">
                <a:latin typeface="Arial Narrow" panose="020B0606020202030204" pitchFamily="34" charset="0"/>
              </a:rPr>
              <a:t>6</a:t>
            </a:r>
            <a:endParaRPr lang="es-CO" sz="1400" dirty="0">
              <a:latin typeface="Arial Narrow" panose="020B0606020202030204" pitchFamily="34" charset="0"/>
            </a:endParaRPr>
          </a:p>
        </p:txBody>
      </p:sp>
      <p:cxnSp>
        <p:nvCxnSpPr>
          <p:cNvPr id="39" name="Conector recto 38"/>
          <p:cNvCxnSpPr/>
          <p:nvPr/>
        </p:nvCxnSpPr>
        <p:spPr>
          <a:xfrm>
            <a:off x="1625754" y="1976133"/>
            <a:ext cx="44906" cy="166360"/>
          </a:xfrm>
          <a:prstGeom prst="line">
            <a:avLst/>
          </a:prstGeom>
        </p:spPr>
        <p:style>
          <a:lnRef idx="1">
            <a:schemeClr val="accent1"/>
          </a:lnRef>
          <a:fillRef idx="0">
            <a:schemeClr val="accent1"/>
          </a:fillRef>
          <a:effectRef idx="0">
            <a:schemeClr val="accent1"/>
          </a:effectRef>
          <a:fontRef idx="minor">
            <a:schemeClr val="tx1"/>
          </a:fontRef>
        </p:style>
      </p:cxnSp>
      <p:sp>
        <p:nvSpPr>
          <p:cNvPr id="24" name="Rectángulo 23"/>
          <p:cNvSpPr/>
          <p:nvPr/>
        </p:nvSpPr>
        <p:spPr>
          <a:xfrm>
            <a:off x="3461185" y="3980983"/>
            <a:ext cx="1282416" cy="428339"/>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s-CO" dirty="0" smtClean="0">
                <a:latin typeface="Arial Narrow" panose="020B0606020202030204" pitchFamily="34" charset="0"/>
              </a:rPr>
              <a:t>5. PFC</a:t>
            </a:r>
            <a:endParaRPr lang="es-CO" dirty="0">
              <a:latin typeface="Arial Narrow" panose="020B0606020202030204" pitchFamily="34" charset="0"/>
            </a:endParaRPr>
          </a:p>
        </p:txBody>
      </p:sp>
    </p:spTree>
    <p:extLst>
      <p:ext uri="{BB962C8B-B14F-4D97-AF65-F5344CB8AC3E}">
        <p14:creationId xmlns:p14="http://schemas.microsoft.com/office/powerpoint/2010/main" val="23719874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arcador de contenido 3"/>
          <p:cNvPicPr>
            <a:picLocks noChangeAspect="1"/>
          </p:cNvPicPr>
          <p:nvPr/>
        </p:nvPicPr>
        <p:blipFill>
          <a:blip r:embed="rId2"/>
          <a:stretch>
            <a:fillRect/>
          </a:stretch>
        </p:blipFill>
        <p:spPr bwMode="auto">
          <a:xfrm>
            <a:off x="1435902" y="1423616"/>
            <a:ext cx="6272195" cy="4083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ángulo 3"/>
          <p:cNvSpPr/>
          <p:nvPr/>
        </p:nvSpPr>
        <p:spPr>
          <a:xfrm>
            <a:off x="466811" y="222376"/>
            <a:ext cx="8210378" cy="1077218"/>
          </a:xfrm>
          <a:prstGeom prst="rect">
            <a:avLst/>
          </a:prstGeom>
        </p:spPr>
        <p:txBody>
          <a:bodyPr wrap="square">
            <a:spAutoFit/>
          </a:bodyPr>
          <a:lstStyle/>
          <a:p>
            <a:pPr algn="ctr"/>
            <a:r>
              <a:rPr lang="es-CO" sz="3200" b="1" dirty="0">
                <a:solidFill>
                  <a:schemeClr val="accent1">
                    <a:lumMod val="75000"/>
                  </a:schemeClr>
                </a:solidFill>
                <a:effectLst>
                  <a:outerShdw blurRad="38100" dist="38100" dir="2700000" algn="tl">
                    <a:srgbClr val="000000">
                      <a:alpha val="43137"/>
                    </a:srgbClr>
                  </a:outerShdw>
                </a:effectLst>
                <a:latin typeface="Arial Narrow" panose="020B0606020202030204" pitchFamily="34" charset="0"/>
              </a:rPr>
              <a:t>Principales Gases de Efecto Invernadero – GEI y Su Potencial de Calentamiento Global</a:t>
            </a:r>
          </a:p>
        </p:txBody>
      </p:sp>
      <p:sp>
        <p:nvSpPr>
          <p:cNvPr id="5" name="Rectángulo 4"/>
          <p:cNvSpPr/>
          <p:nvPr/>
        </p:nvSpPr>
        <p:spPr>
          <a:xfrm>
            <a:off x="1840135" y="5645010"/>
            <a:ext cx="5463727" cy="492443"/>
          </a:xfrm>
          <a:prstGeom prst="rect">
            <a:avLst/>
          </a:prstGeom>
        </p:spPr>
        <p:txBody>
          <a:bodyPr wrap="square">
            <a:spAutoFit/>
          </a:bodyPr>
          <a:lstStyle/>
          <a:p>
            <a:pPr algn="ctr"/>
            <a:r>
              <a:rPr lang="es-CO" sz="1300" dirty="0">
                <a:latin typeface="Arial Narrow" panose="020B0606020202030204" pitchFamily="34" charset="0"/>
                <a:ea typeface="Times New Roman" panose="02020603050405020304" pitchFamily="18" charset="0"/>
                <a:cs typeface="Simple Outline Pat" panose="02010400000000000000" pitchFamily="2" charset="-78"/>
              </a:rPr>
              <a:t>GHG Protocol - Global Warming Potentials. Fuente: IPCC </a:t>
            </a:r>
            <a:endParaRPr lang="es-CO" sz="1300" dirty="0">
              <a:latin typeface="Arial Narrow" panose="020B0606020202030204" pitchFamily="34" charset="0"/>
              <a:cs typeface="Simple Outline Pat" panose="02010400000000000000" pitchFamily="2" charset="-78"/>
            </a:endParaRPr>
          </a:p>
          <a:p>
            <a:pPr algn="ctr"/>
            <a:r>
              <a:rPr lang="es-CO" sz="1300" dirty="0">
                <a:latin typeface="Arial Narrow" panose="020B0606020202030204" pitchFamily="34" charset="0"/>
                <a:ea typeface="Times New Roman" panose="02020603050405020304" pitchFamily="18" charset="0"/>
                <a:cs typeface="Simple Outline Pat" panose="02010400000000000000" pitchFamily="2" charset="-78"/>
              </a:rPr>
              <a:t>  </a:t>
            </a:r>
            <a:r>
              <a:rPr lang="es-CO" sz="1300" u="sng" dirty="0">
                <a:solidFill>
                  <a:srgbClr val="0000FF"/>
                </a:solidFill>
                <a:latin typeface="Arial Narrow" panose="020B0606020202030204" pitchFamily="34" charset="0"/>
                <a:ea typeface="Times New Roman" panose="02020603050405020304" pitchFamily="18" charset="0"/>
                <a:cs typeface="Simple Outline Pat" panose="02010400000000000000" pitchFamily="2" charset="-78"/>
                <a:hlinkClick r:id="rId3"/>
              </a:rPr>
              <a:t>http://www.ghgprotocol.org/files/ghgp/tools/Global-Warming-Potential-Values.pdf</a:t>
            </a:r>
            <a:endParaRPr lang="es-CO" sz="1300" u="sng" dirty="0">
              <a:solidFill>
                <a:srgbClr val="0000FF"/>
              </a:solidFill>
              <a:latin typeface="Arial Narrow" panose="020B0606020202030204" pitchFamily="34" charset="0"/>
              <a:ea typeface="Times New Roman" panose="02020603050405020304" pitchFamily="18" charset="0"/>
              <a:cs typeface="Simple Outline Pat" panose="02010400000000000000" pitchFamily="2" charset="-78"/>
            </a:endParaRPr>
          </a:p>
        </p:txBody>
      </p:sp>
    </p:spTree>
    <p:extLst>
      <p:ext uri="{BB962C8B-B14F-4D97-AF65-F5344CB8AC3E}">
        <p14:creationId xmlns:p14="http://schemas.microsoft.com/office/powerpoint/2010/main" val="253455261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bwMode="auto">
          <a:xfrm>
            <a:off x="-60512" y="-14110"/>
            <a:ext cx="9265024" cy="857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pitchFamily="34" charset="0"/>
              </a:defRPr>
            </a:lvl2pPr>
            <a:lvl3pPr algn="ctr" rtl="0" eaLnBrk="1" fontAlgn="base" hangingPunct="1">
              <a:spcBef>
                <a:spcPct val="0"/>
              </a:spcBef>
              <a:spcAft>
                <a:spcPct val="0"/>
              </a:spcAft>
              <a:defRPr sz="4400">
                <a:solidFill>
                  <a:schemeClr val="tx1"/>
                </a:solidFill>
                <a:latin typeface="Calibri" panose="020F0502020204030204" pitchFamily="34" charset="0"/>
              </a:defRPr>
            </a:lvl3pPr>
            <a:lvl4pPr algn="ctr" rtl="0" eaLnBrk="1" fontAlgn="base" hangingPunct="1">
              <a:spcBef>
                <a:spcPct val="0"/>
              </a:spcBef>
              <a:spcAft>
                <a:spcPct val="0"/>
              </a:spcAft>
              <a:defRPr sz="4400">
                <a:solidFill>
                  <a:schemeClr val="tx1"/>
                </a:solidFill>
                <a:latin typeface="Calibri" panose="020F0502020204030204" pitchFamily="34" charset="0"/>
              </a:defRPr>
            </a:lvl4pPr>
            <a:lvl5pPr algn="ctr" rtl="0" eaLnBrk="1" fontAlgn="base" hangingPunct="1">
              <a:spcBef>
                <a:spcPct val="0"/>
              </a:spcBef>
              <a:spcAft>
                <a:spcPct val="0"/>
              </a:spcAft>
              <a:defRPr sz="4400">
                <a:solidFill>
                  <a:schemeClr val="tx1"/>
                </a:solidFill>
                <a:latin typeface="Calibri" panose="020F0502020204030204" pitchFamily="34" charset="0"/>
              </a:defRPr>
            </a:lvl5pPr>
            <a:lvl6pPr marL="457200" algn="ctr" rtl="0" eaLnBrk="1" fontAlgn="base" hangingPunct="1">
              <a:spcBef>
                <a:spcPct val="0"/>
              </a:spcBef>
              <a:spcAft>
                <a:spcPct val="0"/>
              </a:spcAft>
              <a:defRPr sz="4400">
                <a:solidFill>
                  <a:schemeClr val="tx1"/>
                </a:solidFill>
                <a:latin typeface="Calibri" panose="020F0502020204030204" pitchFamily="34" charset="0"/>
              </a:defRPr>
            </a:lvl6pPr>
            <a:lvl7pPr marL="914400" algn="ctr" rtl="0" eaLnBrk="1" fontAlgn="base" hangingPunct="1">
              <a:spcBef>
                <a:spcPct val="0"/>
              </a:spcBef>
              <a:spcAft>
                <a:spcPct val="0"/>
              </a:spcAft>
              <a:defRPr sz="4400">
                <a:solidFill>
                  <a:schemeClr val="tx1"/>
                </a:solidFill>
                <a:latin typeface="Calibri" panose="020F0502020204030204" pitchFamily="34" charset="0"/>
              </a:defRPr>
            </a:lvl7pPr>
            <a:lvl8pPr marL="1371600" algn="ctr" rtl="0" eaLnBrk="1" fontAlgn="base" hangingPunct="1">
              <a:spcBef>
                <a:spcPct val="0"/>
              </a:spcBef>
              <a:spcAft>
                <a:spcPct val="0"/>
              </a:spcAft>
              <a:defRPr sz="4400">
                <a:solidFill>
                  <a:schemeClr val="tx1"/>
                </a:solidFill>
                <a:latin typeface="Calibri" panose="020F0502020204030204" pitchFamily="34" charset="0"/>
              </a:defRPr>
            </a:lvl8pPr>
            <a:lvl9pPr marL="1828800" algn="ctr" rtl="0" eaLnBrk="1" fontAlgn="base" hangingPunct="1">
              <a:spcBef>
                <a:spcPct val="0"/>
              </a:spcBef>
              <a:spcAft>
                <a:spcPct val="0"/>
              </a:spcAft>
              <a:defRPr sz="4400">
                <a:solidFill>
                  <a:schemeClr val="tx1"/>
                </a:solidFill>
                <a:latin typeface="Calibri" panose="020F0502020204030204" pitchFamily="34" charset="0"/>
              </a:defRPr>
            </a:lvl9pPr>
          </a:lstStyle>
          <a:p>
            <a:r>
              <a:rPr lang="es-CO" sz="3000" b="1" dirty="0">
                <a:solidFill>
                  <a:schemeClr val="accent1">
                    <a:lumMod val="75000"/>
                  </a:schemeClr>
                </a:solidFill>
                <a:effectLst>
                  <a:outerShdw blurRad="38100" dist="38100" dir="2700000" algn="tl">
                    <a:srgbClr val="000000">
                      <a:alpha val="43137"/>
                    </a:srgbClr>
                  </a:outerShdw>
                </a:effectLst>
                <a:latin typeface="Arial Narrow" panose="020B0606020202030204" pitchFamily="34" charset="0"/>
              </a:rPr>
              <a:t>HUELLA DE CARBONO</a:t>
            </a:r>
          </a:p>
        </p:txBody>
      </p:sp>
      <p:sp>
        <p:nvSpPr>
          <p:cNvPr id="4" name="Rectángulo 3"/>
          <p:cNvSpPr/>
          <p:nvPr/>
        </p:nvSpPr>
        <p:spPr>
          <a:xfrm>
            <a:off x="322730" y="690125"/>
            <a:ext cx="8503808" cy="1015663"/>
          </a:xfrm>
          <a:prstGeom prst="rect">
            <a:avLst/>
          </a:prstGeom>
        </p:spPr>
        <p:txBody>
          <a:bodyPr wrap="square">
            <a:spAutoFit/>
          </a:bodyPr>
          <a:lstStyle/>
          <a:p>
            <a:pPr algn="just"/>
            <a:r>
              <a:rPr lang="es-CO" sz="2000" dirty="0">
                <a:latin typeface="Arial Narrow" panose="020B0606020202030204" pitchFamily="34" charset="0"/>
              </a:rPr>
              <a:t>La huella de carbono cuantifica la cantidad de emisiones de GEI, expresadas en toneladas de CO2 equivalente, que son liberadas a la atmósfera como consecuencia del desarrollo de cualquier actividad. </a:t>
            </a:r>
          </a:p>
        </p:txBody>
      </p:sp>
      <p:pic>
        <p:nvPicPr>
          <p:cNvPr id="30" name="Imagen 29"/>
          <p:cNvPicPr>
            <a:picLocks noChangeAspect="1"/>
          </p:cNvPicPr>
          <p:nvPr/>
        </p:nvPicPr>
        <p:blipFill>
          <a:blip r:embed="rId2"/>
          <a:stretch>
            <a:fillRect/>
          </a:stretch>
        </p:blipFill>
        <p:spPr>
          <a:xfrm>
            <a:off x="2150772" y="4101353"/>
            <a:ext cx="1393581" cy="18309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4" name="Imagen 1023"/>
          <p:cNvPicPr>
            <a:picLocks noChangeAspect="1"/>
          </p:cNvPicPr>
          <p:nvPr/>
        </p:nvPicPr>
        <p:blipFill>
          <a:blip r:embed="rId3"/>
          <a:stretch>
            <a:fillRect/>
          </a:stretch>
        </p:blipFill>
        <p:spPr>
          <a:xfrm>
            <a:off x="7384344" y="2516739"/>
            <a:ext cx="1609725" cy="27635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5" name="Imagen 1024"/>
          <p:cNvPicPr>
            <a:picLocks noChangeAspect="1"/>
          </p:cNvPicPr>
          <p:nvPr/>
        </p:nvPicPr>
        <p:blipFill>
          <a:blip r:embed="rId4"/>
          <a:stretch>
            <a:fillRect/>
          </a:stretch>
        </p:blipFill>
        <p:spPr>
          <a:xfrm>
            <a:off x="136764" y="2516740"/>
            <a:ext cx="1619250" cy="27635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Imagen 1027"/>
          <p:cNvPicPr>
            <a:picLocks noChangeAspect="1"/>
          </p:cNvPicPr>
          <p:nvPr/>
        </p:nvPicPr>
        <p:blipFill>
          <a:blip r:embed="rId5"/>
          <a:stretch>
            <a:fillRect/>
          </a:stretch>
        </p:blipFill>
        <p:spPr>
          <a:xfrm>
            <a:off x="3680732" y="4101686"/>
            <a:ext cx="1671197" cy="18409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9" name="Imagen 1028"/>
          <p:cNvPicPr>
            <a:picLocks noChangeAspect="1"/>
          </p:cNvPicPr>
          <p:nvPr/>
        </p:nvPicPr>
        <p:blipFill>
          <a:blip r:embed="rId6"/>
          <a:stretch>
            <a:fillRect/>
          </a:stretch>
        </p:blipFill>
        <p:spPr>
          <a:xfrm>
            <a:off x="1892394" y="2138081"/>
            <a:ext cx="1651959" cy="18422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0" name="Imagen 1029"/>
          <p:cNvPicPr>
            <a:picLocks noChangeAspect="1"/>
          </p:cNvPicPr>
          <p:nvPr/>
        </p:nvPicPr>
        <p:blipFill>
          <a:blip r:embed="rId7"/>
          <a:stretch>
            <a:fillRect/>
          </a:stretch>
        </p:blipFill>
        <p:spPr>
          <a:xfrm>
            <a:off x="3680733" y="2131653"/>
            <a:ext cx="1671196" cy="18487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1" name="Imagen 1030"/>
          <p:cNvPicPr>
            <a:picLocks noChangeAspect="1"/>
          </p:cNvPicPr>
          <p:nvPr/>
        </p:nvPicPr>
        <p:blipFill>
          <a:blip r:embed="rId8"/>
          <a:stretch>
            <a:fillRect/>
          </a:stretch>
        </p:blipFill>
        <p:spPr>
          <a:xfrm>
            <a:off x="5488309" y="2138082"/>
            <a:ext cx="1759655" cy="18422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2" name="Imagen 1031"/>
          <p:cNvPicPr>
            <a:picLocks noChangeAspect="1"/>
          </p:cNvPicPr>
          <p:nvPr/>
        </p:nvPicPr>
        <p:blipFill>
          <a:blip r:embed="rId9"/>
          <a:stretch>
            <a:fillRect/>
          </a:stretch>
        </p:blipFill>
        <p:spPr>
          <a:xfrm>
            <a:off x="5504822" y="4101353"/>
            <a:ext cx="1743075" cy="18309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33" name="CuadroTexto 1032"/>
          <p:cNvSpPr txBox="1"/>
          <p:nvPr/>
        </p:nvSpPr>
        <p:spPr>
          <a:xfrm>
            <a:off x="1096748" y="1654093"/>
            <a:ext cx="2236510" cy="430887"/>
          </a:xfrm>
          <a:prstGeom prst="rect">
            <a:avLst/>
          </a:prstGeom>
          <a:noFill/>
        </p:spPr>
        <p:txBody>
          <a:bodyPr wrap="none" rtlCol="0">
            <a:spAutoFit/>
          </a:bodyPr>
          <a:lstStyle/>
          <a:p>
            <a:r>
              <a:rPr lang="es-CO" sz="2200" b="1" dirty="0">
                <a:latin typeface="Arial Narrow" panose="020B0606020202030204" pitchFamily="34" charset="0"/>
              </a:rPr>
              <a:t>Actividades como:</a:t>
            </a:r>
          </a:p>
        </p:txBody>
      </p:sp>
    </p:spTree>
    <p:extLst>
      <p:ext uri="{BB962C8B-B14F-4D97-AF65-F5344CB8AC3E}">
        <p14:creationId xmlns:p14="http://schemas.microsoft.com/office/powerpoint/2010/main" val="14981702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ítulo 1"/>
          <p:cNvSpPr>
            <a:spLocks noGrp="1"/>
          </p:cNvSpPr>
          <p:nvPr>
            <p:ph type="title"/>
          </p:nvPr>
        </p:nvSpPr>
        <p:spPr>
          <a:xfrm>
            <a:off x="4944877" y="1819835"/>
            <a:ext cx="3840536" cy="2985246"/>
          </a:xfrm>
        </p:spPr>
        <p:txBody>
          <a:bodyPr>
            <a:noAutofit/>
          </a:bodyPr>
          <a:lstStyle/>
          <a:p>
            <a:pPr algn="ctr">
              <a:lnSpc>
                <a:spcPct val="100000"/>
              </a:lnSpc>
            </a:pPr>
            <a:r>
              <a:rPr lang="es-CO" sz="3600" b="1" dirty="0" smtClean="0">
                <a:solidFill>
                  <a:schemeClr val="bg1"/>
                </a:solidFill>
                <a:latin typeface="Arial Narrow" panose="020B0606020202030204" pitchFamily="34" charset="0"/>
              </a:rPr>
              <a:t>INCLUSIÓN DEL CAMBIO CLIMÁTICO EN INSTRUMENTOS DE PLANIFICACIÓN</a:t>
            </a:r>
            <a:r>
              <a:rPr lang="es-CO" sz="1200" dirty="0" smtClean="0">
                <a:solidFill>
                  <a:schemeClr val="bg1"/>
                </a:solidFill>
                <a:latin typeface="Arial Narrow" panose="020B0606020202030204" pitchFamily="34" charset="0"/>
              </a:rPr>
              <a:t/>
            </a:r>
            <a:br>
              <a:rPr lang="es-CO" sz="1200" dirty="0" smtClean="0">
                <a:solidFill>
                  <a:schemeClr val="bg1"/>
                </a:solidFill>
                <a:latin typeface="Arial Narrow" panose="020B0606020202030204" pitchFamily="34" charset="0"/>
              </a:rPr>
            </a:br>
            <a:r>
              <a:rPr lang="es-CO" sz="1600" dirty="0" smtClean="0">
                <a:solidFill>
                  <a:schemeClr val="bg1"/>
                </a:solidFill>
                <a:latin typeface="Arial Narrow" panose="020B0606020202030204" pitchFamily="34" charset="0"/>
              </a:rPr>
              <a:t>Bogotá</a:t>
            </a:r>
            <a:r>
              <a:rPr lang="es-CO" sz="1600" dirty="0" smtClean="0">
                <a:solidFill>
                  <a:schemeClr val="bg1"/>
                </a:solidFill>
                <a:latin typeface="Arial Narrow" panose="020B0606020202030204" pitchFamily="34" charset="0"/>
              </a:rPr>
              <a:t>, </a:t>
            </a:r>
            <a:r>
              <a:rPr lang="es-CO" sz="1600" dirty="0" smtClean="0">
                <a:solidFill>
                  <a:schemeClr val="bg1"/>
                </a:solidFill>
                <a:latin typeface="Arial Narrow" panose="020B0606020202030204" pitchFamily="34" charset="0"/>
              </a:rPr>
              <a:t>D.C. 2020</a:t>
            </a:r>
            <a:endParaRPr lang="es-CO" sz="16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38247923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03552" y="134494"/>
            <a:ext cx="8587031" cy="530915"/>
          </a:xfrm>
          <a:prstGeom prst="rect">
            <a:avLst/>
          </a:prstGeom>
        </p:spPr>
        <p:txBody>
          <a:bodyPr wrap="none">
            <a:spAutoFit/>
          </a:bodyPr>
          <a:lstStyle/>
          <a:p>
            <a:r>
              <a:rPr lang="es-CO" sz="2850" b="1" dirty="0">
                <a:solidFill>
                  <a:schemeClr val="accent1">
                    <a:lumMod val="75000"/>
                  </a:schemeClr>
                </a:solidFill>
                <a:effectLst>
                  <a:outerShdw blurRad="38100" dist="38100" dir="2700000" algn="tl">
                    <a:srgbClr val="000000">
                      <a:alpha val="43137"/>
                    </a:srgbClr>
                  </a:outerShdw>
                </a:effectLst>
                <a:latin typeface="Arial Narrow" panose="020B0606020202030204" pitchFamily="34" charset="0"/>
              </a:rPr>
              <a:t>CALCULO LA HUELLA DE CARBONO A NIVEL MUNICIPAL </a:t>
            </a:r>
          </a:p>
        </p:txBody>
      </p:sp>
      <p:sp>
        <p:nvSpPr>
          <p:cNvPr id="6" name="Rectángulo 5"/>
          <p:cNvSpPr/>
          <p:nvPr/>
        </p:nvSpPr>
        <p:spPr>
          <a:xfrm>
            <a:off x="2076786" y="2971165"/>
            <a:ext cx="2194963" cy="92333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es-CO" dirty="0">
                <a:latin typeface="Arial Narrow" panose="020B0606020202030204" pitchFamily="34" charset="0"/>
              </a:rPr>
              <a:t> Determinado por consumos, cantidades, número.</a:t>
            </a:r>
          </a:p>
        </p:txBody>
      </p:sp>
      <p:sp>
        <p:nvSpPr>
          <p:cNvPr id="8" name="Flecha abajo 7"/>
          <p:cNvSpPr/>
          <p:nvPr/>
        </p:nvSpPr>
        <p:spPr>
          <a:xfrm>
            <a:off x="3005232" y="2603843"/>
            <a:ext cx="338070" cy="275860"/>
          </a:xfrm>
          <a:prstGeom prst="downArrow">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CO" dirty="0">
              <a:latin typeface="Arial Narrow" panose="020B0606020202030204" pitchFamily="34" charset="0"/>
            </a:endParaRPr>
          </a:p>
        </p:txBody>
      </p:sp>
      <p:sp>
        <p:nvSpPr>
          <p:cNvPr id="9" name="Pentágono 8"/>
          <p:cNvSpPr/>
          <p:nvPr/>
        </p:nvSpPr>
        <p:spPr>
          <a:xfrm>
            <a:off x="2543096" y="1721288"/>
            <a:ext cx="1463006" cy="731769"/>
          </a:xfrm>
          <a:prstGeom prst="homePlat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CO" sz="2000" dirty="0">
                <a:latin typeface="Arial Narrow" panose="020B0606020202030204" pitchFamily="34" charset="0"/>
              </a:rPr>
              <a:t>Datos de la Actividad</a:t>
            </a:r>
          </a:p>
        </p:txBody>
      </p:sp>
      <p:sp>
        <p:nvSpPr>
          <p:cNvPr id="12" name="Pentágono 11"/>
          <p:cNvSpPr/>
          <p:nvPr/>
        </p:nvSpPr>
        <p:spPr>
          <a:xfrm>
            <a:off x="4773817" y="1721288"/>
            <a:ext cx="1444811" cy="725765"/>
          </a:xfrm>
          <a:prstGeom prst="homePlat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CO" sz="2000" dirty="0">
                <a:latin typeface="Arial Narrow" panose="020B0606020202030204" pitchFamily="34" charset="0"/>
              </a:rPr>
              <a:t>Factores de Emisión</a:t>
            </a:r>
          </a:p>
        </p:txBody>
      </p:sp>
      <p:sp>
        <p:nvSpPr>
          <p:cNvPr id="13" name="Pentágono 12"/>
          <p:cNvSpPr/>
          <p:nvPr/>
        </p:nvSpPr>
        <p:spPr>
          <a:xfrm>
            <a:off x="4122678" y="1912074"/>
            <a:ext cx="526427" cy="390505"/>
          </a:xfrm>
          <a:prstGeom prst="homePlat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CO" sz="2000" dirty="0">
                <a:latin typeface="Arial Narrow" panose="020B0606020202030204" pitchFamily="34" charset="0"/>
              </a:rPr>
              <a:t>X</a:t>
            </a:r>
          </a:p>
        </p:txBody>
      </p:sp>
      <p:sp>
        <p:nvSpPr>
          <p:cNvPr id="14" name="Pentágono 13"/>
          <p:cNvSpPr/>
          <p:nvPr/>
        </p:nvSpPr>
        <p:spPr>
          <a:xfrm>
            <a:off x="1814555" y="1920680"/>
            <a:ext cx="526427" cy="373292"/>
          </a:xfrm>
          <a:prstGeom prst="homePlate">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CO" sz="2000" dirty="0">
                <a:latin typeface="Arial Narrow" panose="020B0606020202030204" pitchFamily="34" charset="0"/>
              </a:rPr>
              <a:t>=</a:t>
            </a:r>
          </a:p>
        </p:txBody>
      </p:sp>
      <p:sp>
        <p:nvSpPr>
          <p:cNvPr id="15" name="Rectángulo 14"/>
          <p:cNvSpPr/>
          <p:nvPr/>
        </p:nvSpPr>
        <p:spPr>
          <a:xfrm>
            <a:off x="4393552" y="2962655"/>
            <a:ext cx="2429436" cy="1569660"/>
          </a:xfrm>
          <a:prstGeom prst="rect">
            <a:avLst/>
          </a:prstGeom>
          <a:ln/>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es-CO" sz="1600" dirty="0">
                <a:latin typeface="Arial Narrow" panose="020B0606020202030204" pitchFamily="34" charset="0"/>
              </a:rPr>
              <a:t>Valor representativo que relaciona la cantidad de un gas emitido a la atmósfera con el dato de actividad asociado a la emisión de dicho gas.</a:t>
            </a:r>
          </a:p>
        </p:txBody>
      </p:sp>
      <p:sp>
        <p:nvSpPr>
          <p:cNvPr id="17" name="Flecha abajo 16"/>
          <p:cNvSpPr/>
          <p:nvPr/>
        </p:nvSpPr>
        <p:spPr>
          <a:xfrm>
            <a:off x="5348826" y="2558458"/>
            <a:ext cx="338070" cy="275860"/>
          </a:xfrm>
          <a:prstGeom prst="downArrow">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CO" dirty="0">
              <a:latin typeface="Arial Narrow" panose="020B0606020202030204" pitchFamily="34" charset="0"/>
            </a:endParaRPr>
          </a:p>
        </p:txBody>
      </p:sp>
      <p:sp>
        <p:nvSpPr>
          <p:cNvPr id="18" name="Pentágono 17"/>
          <p:cNvSpPr/>
          <p:nvPr/>
        </p:nvSpPr>
        <p:spPr>
          <a:xfrm>
            <a:off x="7043066" y="1721288"/>
            <a:ext cx="1847684" cy="731768"/>
          </a:xfrm>
          <a:prstGeom prst="homePlat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CO" sz="1700" dirty="0">
                <a:latin typeface="Arial Narrow" panose="020B0606020202030204" pitchFamily="34" charset="0"/>
              </a:rPr>
              <a:t>Potencial de Calentamiento Global.</a:t>
            </a:r>
          </a:p>
        </p:txBody>
      </p:sp>
      <p:sp>
        <p:nvSpPr>
          <p:cNvPr id="19" name="Pentágono 18"/>
          <p:cNvSpPr/>
          <p:nvPr/>
        </p:nvSpPr>
        <p:spPr>
          <a:xfrm>
            <a:off x="6346916" y="1888917"/>
            <a:ext cx="526427" cy="390505"/>
          </a:xfrm>
          <a:prstGeom prst="homePlat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CO" sz="2000" dirty="0">
                <a:latin typeface="Arial Narrow" panose="020B0606020202030204" pitchFamily="34" charset="0"/>
              </a:rPr>
              <a:t>X</a:t>
            </a:r>
          </a:p>
        </p:txBody>
      </p:sp>
      <p:sp>
        <p:nvSpPr>
          <p:cNvPr id="11" name="Pentágono 10"/>
          <p:cNvSpPr/>
          <p:nvPr/>
        </p:nvSpPr>
        <p:spPr>
          <a:xfrm>
            <a:off x="258793" y="1722816"/>
            <a:ext cx="1444811" cy="736134"/>
          </a:xfrm>
          <a:prstGeom prst="homePlate">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CO" sz="2000" dirty="0">
                <a:latin typeface="Arial Narrow" panose="020B0606020202030204" pitchFamily="34" charset="0"/>
              </a:rPr>
              <a:t>Emisión de GEI</a:t>
            </a:r>
          </a:p>
        </p:txBody>
      </p:sp>
      <p:sp>
        <p:nvSpPr>
          <p:cNvPr id="20" name="Rectángulo 19"/>
          <p:cNvSpPr/>
          <p:nvPr/>
        </p:nvSpPr>
        <p:spPr>
          <a:xfrm>
            <a:off x="102569" y="2962655"/>
            <a:ext cx="1757257" cy="707886"/>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s-CO" sz="2000" dirty="0">
                <a:latin typeface="Arial Narrow" panose="020B0606020202030204" pitchFamily="34" charset="0"/>
              </a:rPr>
              <a:t>Unidades de CO2 equivalente</a:t>
            </a:r>
          </a:p>
        </p:txBody>
      </p:sp>
      <p:sp>
        <p:nvSpPr>
          <p:cNvPr id="21" name="Flecha abajo 20"/>
          <p:cNvSpPr/>
          <p:nvPr/>
        </p:nvSpPr>
        <p:spPr>
          <a:xfrm>
            <a:off x="803786" y="2532713"/>
            <a:ext cx="338070" cy="275860"/>
          </a:xfrm>
          <a:prstGeom prst="downArrow">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CO" dirty="0">
              <a:latin typeface="Arial Narrow" panose="020B0606020202030204" pitchFamily="34" charset="0"/>
            </a:endParaRPr>
          </a:p>
        </p:txBody>
      </p:sp>
      <p:sp>
        <p:nvSpPr>
          <p:cNvPr id="22" name="Rectángulo 21"/>
          <p:cNvSpPr/>
          <p:nvPr/>
        </p:nvSpPr>
        <p:spPr>
          <a:xfrm>
            <a:off x="211523" y="829125"/>
            <a:ext cx="8834718" cy="646331"/>
          </a:xfrm>
          <a:prstGeom prst="rect">
            <a:avLst/>
          </a:prstGeom>
        </p:spPr>
        <p:txBody>
          <a:bodyPr wrap="square">
            <a:spAutoFit/>
          </a:bodyPr>
          <a:lstStyle/>
          <a:p>
            <a:pPr marL="269558" indent="-134779" algn="just"/>
            <a:r>
              <a:rPr lang="es-CO" dirty="0">
                <a:latin typeface="Arial Narrow" panose="020B0606020202030204" pitchFamily="34" charset="0"/>
                <a:ea typeface="Times New Roman" panose="02020603050405020304" pitchFamily="18" charset="0"/>
                <a:cs typeface="Arial" panose="020B0604020202020204" pitchFamily="34" charset="0"/>
              </a:rPr>
              <a:t>Para el cálculo de emisiones de GEI se emplea la metodología que relaciona datos de la actividad con factores de emisión y potenciales de calentamiento global.</a:t>
            </a:r>
            <a:r>
              <a:rPr lang="es-CO" b="1" dirty="0">
                <a:solidFill>
                  <a:srgbClr val="828743"/>
                </a:solidFill>
                <a:latin typeface="Arial Narrow" panose="020B0606020202030204" pitchFamily="34" charset="0"/>
                <a:ea typeface="Times New Roman" panose="02020603050405020304" pitchFamily="18" charset="0"/>
                <a:cs typeface="Arial" panose="020B0604020202020204" pitchFamily="34" charset="0"/>
              </a:rPr>
              <a:t> </a:t>
            </a:r>
            <a:endParaRPr lang="es-CO" b="1" dirty="0">
              <a:solidFill>
                <a:srgbClr val="828743"/>
              </a:solidFill>
              <a:latin typeface="Arial Narrow" panose="020B0606020202030204" pitchFamily="34" charset="0"/>
              <a:ea typeface="Times New Roman" panose="02020603050405020304" pitchFamily="18" charset="0"/>
              <a:cs typeface="Times New Roman" panose="02020603050405020304" pitchFamily="18" charset="0"/>
            </a:endParaRPr>
          </a:p>
        </p:txBody>
      </p:sp>
      <p:sp>
        <p:nvSpPr>
          <p:cNvPr id="23" name="Rectángulo 22"/>
          <p:cNvSpPr/>
          <p:nvPr/>
        </p:nvSpPr>
        <p:spPr>
          <a:xfrm>
            <a:off x="6870997" y="2970948"/>
            <a:ext cx="2134916" cy="1569660"/>
          </a:xfrm>
          <a:prstGeom prst="rect">
            <a:avLst/>
          </a:prstGeom>
          <a:ln/>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es-CO" sz="1600" dirty="0">
                <a:latin typeface="Arial Narrow" panose="020B0606020202030204" pitchFamily="34" charset="0"/>
              </a:rPr>
              <a:t>Describe el impacto de la fuerza de radiación de una unidad de un determinado GEI en relación a una unidad de CO2.</a:t>
            </a:r>
          </a:p>
        </p:txBody>
      </p:sp>
      <p:sp>
        <p:nvSpPr>
          <p:cNvPr id="24" name="Flecha abajo 23"/>
          <p:cNvSpPr/>
          <p:nvPr/>
        </p:nvSpPr>
        <p:spPr>
          <a:xfrm>
            <a:off x="7596437" y="2564462"/>
            <a:ext cx="338070" cy="275860"/>
          </a:xfrm>
          <a:prstGeom prst="downArrow">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CO" dirty="0">
              <a:latin typeface="Arial Narrow" panose="020B0606020202030204" pitchFamily="34" charset="0"/>
            </a:endParaRPr>
          </a:p>
        </p:txBody>
      </p:sp>
      <p:sp>
        <p:nvSpPr>
          <p:cNvPr id="5" name="Rectángulo 4"/>
          <p:cNvSpPr/>
          <p:nvPr/>
        </p:nvSpPr>
        <p:spPr>
          <a:xfrm>
            <a:off x="1859826" y="4732152"/>
            <a:ext cx="2697031" cy="1015663"/>
          </a:xfrm>
          <a:prstGeom prst="rect">
            <a:avLst/>
          </a:prstGeom>
        </p:spPr>
        <p:txBody>
          <a:bodyPr wrap="square">
            <a:spAutoFit/>
          </a:bodyPr>
          <a:lstStyle/>
          <a:p>
            <a:pPr algn="ctr"/>
            <a:r>
              <a:rPr lang="es-CO" sz="2000" dirty="0">
                <a:latin typeface="Arial Narrow" panose="020B0606020202030204" pitchFamily="34" charset="0"/>
              </a:rPr>
              <a:t>Cantidad de gas natural utilizado en la calefacción de agua</a:t>
            </a:r>
          </a:p>
        </p:txBody>
      </p:sp>
      <p:sp>
        <p:nvSpPr>
          <p:cNvPr id="7" name="Rectángulo 6"/>
          <p:cNvSpPr/>
          <p:nvPr/>
        </p:nvSpPr>
        <p:spPr>
          <a:xfrm>
            <a:off x="4385891" y="5000510"/>
            <a:ext cx="2427290" cy="707886"/>
          </a:xfrm>
          <a:prstGeom prst="rect">
            <a:avLst/>
          </a:prstGeom>
        </p:spPr>
        <p:txBody>
          <a:bodyPr wrap="square">
            <a:spAutoFit/>
          </a:bodyPr>
          <a:lstStyle/>
          <a:p>
            <a:pPr algn="ctr"/>
            <a:r>
              <a:rPr lang="es-CO" sz="2000" dirty="0">
                <a:latin typeface="Arial Narrow" panose="020B0606020202030204" pitchFamily="34" charset="0"/>
              </a:rPr>
              <a:t>1,840 kgCO2 eq/m3 de gas natural</a:t>
            </a:r>
          </a:p>
        </p:txBody>
      </p:sp>
      <p:sp>
        <p:nvSpPr>
          <p:cNvPr id="26" name="Flecha abajo 25"/>
          <p:cNvSpPr/>
          <p:nvPr/>
        </p:nvSpPr>
        <p:spPr>
          <a:xfrm>
            <a:off x="3005232" y="4094332"/>
            <a:ext cx="338070" cy="553131"/>
          </a:xfrm>
          <a:prstGeom prst="downArrow">
            <a:avLst>
              <a:gd name="adj1" fmla="val 67143"/>
              <a:gd name="adj2" fmla="val 50000"/>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CO" sz="2000" dirty="0">
              <a:latin typeface="Arial Narrow" panose="020B0606020202030204" pitchFamily="34" charset="0"/>
            </a:endParaRPr>
          </a:p>
        </p:txBody>
      </p:sp>
      <p:sp>
        <p:nvSpPr>
          <p:cNvPr id="27" name="Flecha abajo 26"/>
          <p:cNvSpPr/>
          <p:nvPr/>
        </p:nvSpPr>
        <p:spPr>
          <a:xfrm>
            <a:off x="5358253" y="4647463"/>
            <a:ext cx="338070" cy="275860"/>
          </a:xfrm>
          <a:prstGeom prst="downArrow">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CO" sz="2000" dirty="0">
              <a:latin typeface="Arial Narrow" panose="020B0606020202030204" pitchFamily="34" charset="0"/>
            </a:endParaRPr>
          </a:p>
        </p:txBody>
      </p:sp>
    </p:spTree>
    <p:extLst>
      <p:ext uri="{BB962C8B-B14F-4D97-AF65-F5344CB8AC3E}">
        <p14:creationId xmlns:p14="http://schemas.microsoft.com/office/powerpoint/2010/main" val="323274746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p:cNvSpPr txBox="1"/>
          <p:nvPr/>
        </p:nvSpPr>
        <p:spPr>
          <a:xfrm>
            <a:off x="442476" y="3989616"/>
            <a:ext cx="8382584" cy="353943"/>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s-CO" sz="1700" dirty="0">
                <a:latin typeface="Arial Narrow" panose="020B0606020202030204" pitchFamily="34" charset="0"/>
              </a:rPr>
              <a:t>El calculo de la huella de carbono constituye una oportunidad en mejora de la gestión municipal :</a:t>
            </a:r>
          </a:p>
        </p:txBody>
      </p:sp>
      <p:sp>
        <p:nvSpPr>
          <p:cNvPr id="15" name="Rectángulo 14"/>
          <p:cNvSpPr/>
          <p:nvPr/>
        </p:nvSpPr>
        <p:spPr>
          <a:xfrm>
            <a:off x="333417" y="281629"/>
            <a:ext cx="2064989" cy="507831"/>
          </a:xfrm>
          <a:prstGeom prst="rect">
            <a:avLst/>
          </a:prstGeom>
        </p:spPr>
        <p:txBody>
          <a:bodyPr wrap="none">
            <a:spAutoFit/>
          </a:bodyPr>
          <a:lstStyle/>
          <a:p>
            <a:pPr lvl="1" algn="just">
              <a:spcBef>
                <a:spcPts val="900"/>
              </a:spcBef>
              <a:spcAft>
                <a:spcPts val="225"/>
              </a:spcAft>
            </a:pPr>
            <a:r>
              <a:rPr lang="es-CO" sz="2700" b="1" dirty="0">
                <a:solidFill>
                  <a:schemeClr val="accent1">
                    <a:lumMod val="75000"/>
                  </a:schemeClr>
                </a:solidFill>
                <a:effectLst>
                  <a:outerShdw blurRad="38100" dist="38100" dir="2700000" algn="tl">
                    <a:srgbClr val="000000">
                      <a:alpha val="43137"/>
                    </a:srgbClr>
                  </a:outerShdw>
                </a:effectLst>
                <a:latin typeface="Arial Narrow" panose="020B0606020202030204" pitchFamily="34" charset="0"/>
              </a:rPr>
              <a:t>¿QUE ES?</a:t>
            </a:r>
            <a:endParaRPr lang="es-CO" sz="2700" b="1" i="1" dirty="0">
              <a:solidFill>
                <a:schemeClr val="accent1">
                  <a:lumMod val="75000"/>
                </a:schemeClr>
              </a:solidFill>
              <a:effectLst>
                <a:outerShdw blurRad="38100" dist="38100" dir="2700000" algn="tl">
                  <a:srgbClr val="000000">
                    <a:alpha val="43137"/>
                  </a:srgbClr>
                </a:outerShdw>
              </a:effectLst>
              <a:latin typeface="Arial Narrow" panose="020B0606020202030204" pitchFamily="34" charset="0"/>
            </a:endParaRPr>
          </a:p>
        </p:txBody>
      </p:sp>
      <p:pic>
        <p:nvPicPr>
          <p:cNvPr id="7" name="Imagen 6"/>
          <p:cNvPicPr>
            <a:picLocks noChangeAspect="1"/>
          </p:cNvPicPr>
          <p:nvPr/>
        </p:nvPicPr>
        <p:blipFill rotWithShape="1">
          <a:blip r:embed="rId2"/>
          <a:srcRect l="2160" t="41596" r="8657" b="17434"/>
          <a:stretch>
            <a:fillRect/>
          </a:stretch>
        </p:blipFill>
        <p:spPr>
          <a:xfrm>
            <a:off x="215907" y="858710"/>
            <a:ext cx="8609153" cy="3061656"/>
          </a:xfrm>
          <a:prstGeom prst="rect">
            <a:avLst/>
          </a:prstGeom>
        </p:spPr>
      </p:pic>
      <p:sp>
        <p:nvSpPr>
          <p:cNvPr id="8" name="Rectángulo 7"/>
          <p:cNvSpPr/>
          <p:nvPr/>
        </p:nvSpPr>
        <p:spPr>
          <a:xfrm>
            <a:off x="2307542" y="4343559"/>
            <a:ext cx="4652452" cy="113877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s-CO" sz="1700" dirty="0" smtClean="0">
                <a:latin typeface="Arial Narrow" panose="020B0606020202030204" pitchFamily="34" charset="0"/>
              </a:rPr>
              <a:t>Permitirá </a:t>
            </a:r>
            <a:r>
              <a:rPr lang="es-CO" sz="1700" dirty="0">
                <a:latin typeface="Arial Narrow" panose="020B0606020202030204" pitchFamily="34" charset="0"/>
              </a:rPr>
              <a:t>identificar las mayores fuentes de emisión de GEI en el territorio, sobre las cuales se deberán implementar medidas de mitigación para lograr la reducción de la Huella de Carbono Municipal.</a:t>
            </a:r>
          </a:p>
        </p:txBody>
      </p:sp>
      <p:sp>
        <p:nvSpPr>
          <p:cNvPr id="2" name="Rectángulo 1"/>
          <p:cNvSpPr/>
          <p:nvPr/>
        </p:nvSpPr>
        <p:spPr>
          <a:xfrm>
            <a:off x="4520483" y="5684771"/>
            <a:ext cx="3294529" cy="577081"/>
          </a:xfrm>
          <a:prstGeom prst="rect">
            <a:avLst/>
          </a:prstGeom>
        </p:spPr>
        <p:txBody>
          <a:bodyPr wrap="square">
            <a:spAutoFit/>
          </a:bodyPr>
          <a:lstStyle/>
          <a:p>
            <a:pPr algn="ctr"/>
            <a:r>
              <a:rPr lang="es-CO" sz="1050" dirty="0">
                <a:latin typeface="Arial Narrow" panose="020B0606020202030204" pitchFamily="34" charset="0"/>
              </a:rPr>
              <a:t>Basada en: Greenhouse Gas Protocol – Global Protocol for Community-Scale Greenhouse Gas Emission Inventories (GHG Protocol – GPC)</a:t>
            </a:r>
            <a:endParaRPr lang="es-CO" sz="1050" dirty="0"/>
          </a:p>
        </p:txBody>
      </p:sp>
    </p:spTree>
    <p:extLst>
      <p:ext uri="{BB962C8B-B14F-4D97-AF65-F5344CB8AC3E}">
        <p14:creationId xmlns:p14="http://schemas.microsoft.com/office/powerpoint/2010/main" val="154502215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p:nvPr/>
        </p:nvPicPr>
        <p:blipFill rotWithShape="1">
          <a:blip r:embed="rId2"/>
          <a:srcRect l="9792" t="26124" r="11221" b="18538"/>
          <a:stretch/>
        </p:blipFill>
        <p:spPr bwMode="auto">
          <a:xfrm>
            <a:off x="472919" y="724421"/>
            <a:ext cx="8220319" cy="3486971"/>
          </a:xfrm>
          <a:prstGeom prst="rect">
            <a:avLst/>
          </a:prstGeom>
          <a:ln>
            <a:noFill/>
          </a:ln>
          <a:extLst>
            <a:ext uri="{53640926-AAD7-44D8-BBD7-CCE9431645EC}">
              <a14:shadowObscured xmlns:a14="http://schemas.microsoft.com/office/drawing/2010/main"/>
            </a:ext>
          </a:extLst>
        </p:spPr>
      </p:pic>
      <p:sp>
        <p:nvSpPr>
          <p:cNvPr id="4" name="Rectángulo 3"/>
          <p:cNvSpPr/>
          <p:nvPr/>
        </p:nvSpPr>
        <p:spPr>
          <a:xfrm>
            <a:off x="231379" y="228095"/>
            <a:ext cx="5905591" cy="523220"/>
          </a:xfrm>
          <a:prstGeom prst="rect">
            <a:avLst/>
          </a:prstGeom>
        </p:spPr>
        <p:txBody>
          <a:bodyPr wrap="none">
            <a:spAutoFit/>
          </a:bodyPr>
          <a:lstStyle/>
          <a:p>
            <a:r>
              <a:rPr lang="es-CO" sz="2800" b="1" dirty="0">
                <a:solidFill>
                  <a:schemeClr val="accent1">
                    <a:lumMod val="75000"/>
                  </a:schemeClr>
                </a:solidFill>
                <a:effectLst>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Times New Roman" panose="02020603050405020304" pitchFamily="18" charset="0"/>
              </a:rPr>
              <a:t> INSTRUCCIONES DE LA HERRAMIENTA</a:t>
            </a:r>
            <a:endParaRPr lang="es-CO" sz="2800" b="1" dirty="0">
              <a:solidFill>
                <a:schemeClr val="accent1">
                  <a:lumMod val="75000"/>
                </a:schemeClr>
              </a:solidFill>
              <a:effectLst>
                <a:outerShdw blurRad="38100" dist="38100" dir="2700000" algn="tl">
                  <a:srgbClr val="000000">
                    <a:alpha val="43137"/>
                  </a:srgbClr>
                </a:outerShdw>
              </a:effectLst>
              <a:latin typeface="Arial Narrow" panose="020B0606020202030204" pitchFamily="34" charset="0"/>
            </a:endParaRPr>
          </a:p>
        </p:txBody>
      </p:sp>
      <p:sp>
        <p:nvSpPr>
          <p:cNvPr id="6" name="CuadroTexto 5"/>
          <p:cNvSpPr txBox="1"/>
          <p:nvPr/>
        </p:nvSpPr>
        <p:spPr>
          <a:xfrm>
            <a:off x="1146220" y="4276522"/>
            <a:ext cx="7547018" cy="877163"/>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s-CO" sz="1700" dirty="0">
                <a:latin typeface="Arial Narrow" panose="020B0606020202030204" pitchFamily="34" charset="0"/>
              </a:rPr>
              <a:t>Esta pestaña esta diseñada para darle una orientación de la herramienta, en donde accederá a un instructivo, explicándole el objeto de la calculadora de huella de carbono, las guías implementadas y las fuentes de los factores de emisión.</a:t>
            </a:r>
          </a:p>
        </p:txBody>
      </p:sp>
      <p:sp>
        <p:nvSpPr>
          <p:cNvPr id="7" name="Rectángulo 6"/>
          <p:cNvSpPr/>
          <p:nvPr/>
        </p:nvSpPr>
        <p:spPr>
          <a:xfrm>
            <a:off x="3339354" y="5199225"/>
            <a:ext cx="3160749" cy="8309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s-CO" sz="1600" dirty="0">
                <a:latin typeface="Arial Narrow" panose="020B0606020202030204" pitchFamily="34" charset="0"/>
              </a:rPr>
              <a:t>Además proporciona una explicación general de como usar y diligenciar la herramienta.</a:t>
            </a:r>
          </a:p>
        </p:txBody>
      </p:sp>
    </p:spTree>
    <p:extLst>
      <p:ext uri="{BB962C8B-B14F-4D97-AF65-F5344CB8AC3E}">
        <p14:creationId xmlns:p14="http://schemas.microsoft.com/office/powerpoint/2010/main" val="225852956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5904529" y="507779"/>
            <a:ext cx="2979245" cy="1323439"/>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es-CO" sz="1600" b="1" dirty="0">
                <a:latin typeface="Arial Narrow" panose="020B0606020202030204" pitchFamily="34" charset="0"/>
                <a:cs typeface="Arial" panose="020B0604020202020204" pitchFamily="34" charset="0"/>
              </a:rPr>
              <a:t>Alcance 1: Emisiones directas de GEI</a:t>
            </a:r>
          </a:p>
          <a:p>
            <a:pPr algn="ctr"/>
            <a:r>
              <a:rPr lang="es-CO" sz="1600" dirty="0">
                <a:latin typeface="Arial Narrow" panose="020B0606020202030204" pitchFamily="34" charset="0"/>
                <a:cs typeface="Arial" panose="020B0604020202020204" pitchFamily="34" charset="0"/>
              </a:rPr>
              <a:t>Las emisiones directas se generan de fuentes que están controladas o son propiedad de la entidad.</a:t>
            </a:r>
          </a:p>
        </p:txBody>
      </p:sp>
      <p:sp>
        <p:nvSpPr>
          <p:cNvPr id="4" name="Rectángulo 3"/>
          <p:cNvSpPr/>
          <p:nvPr/>
        </p:nvSpPr>
        <p:spPr>
          <a:xfrm>
            <a:off x="5904530" y="2146942"/>
            <a:ext cx="2979245" cy="1323439"/>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ctr"/>
            <a:r>
              <a:rPr lang="es-CO" sz="1600" b="1" dirty="0">
                <a:latin typeface="Arial Narrow" panose="020B0606020202030204" pitchFamily="34" charset="0"/>
              </a:rPr>
              <a:t>Alcance 2: Emisiones indirectas de GEI asociadas a la electricidad </a:t>
            </a:r>
            <a:r>
              <a:rPr lang="es-CO" sz="1600" dirty="0">
                <a:latin typeface="Arial Narrow" panose="020B0606020202030204" pitchFamily="34" charset="0"/>
              </a:rPr>
              <a:t>Emisiones producto de la generación de electricidad adquirida y consumida por la empresa.</a:t>
            </a:r>
          </a:p>
        </p:txBody>
      </p:sp>
      <p:sp>
        <p:nvSpPr>
          <p:cNvPr id="5" name="Rectángulo 4"/>
          <p:cNvSpPr/>
          <p:nvPr/>
        </p:nvSpPr>
        <p:spPr>
          <a:xfrm>
            <a:off x="5925424" y="3833928"/>
            <a:ext cx="2958352" cy="1569660"/>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es-CO" sz="1600" b="1" dirty="0">
                <a:latin typeface="Arial Narrow" panose="020B0606020202030204" pitchFamily="34" charset="0"/>
              </a:rPr>
              <a:t>Alcance 3: Otras emisiones indirectas</a:t>
            </a:r>
          </a:p>
          <a:p>
            <a:pPr algn="ctr"/>
            <a:r>
              <a:rPr lang="es-CO" sz="1600" b="1" dirty="0">
                <a:latin typeface="Arial Narrow" panose="020B0606020202030204" pitchFamily="34" charset="0"/>
              </a:rPr>
              <a:t> </a:t>
            </a:r>
            <a:r>
              <a:rPr lang="es-CO" sz="1600" dirty="0">
                <a:latin typeface="Arial Narrow" panose="020B0606020202030204" pitchFamily="34" charset="0"/>
              </a:rPr>
              <a:t>Son consecuencia de las actividades de la empresa, pero ocurren en fuentes que no están controladas, ni son de su propiedad. </a:t>
            </a:r>
          </a:p>
        </p:txBody>
      </p:sp>
      <p:sp>
        <p:nvSpPr>
          <p:cNvPr id="9" name="Rectángulo 8"/>
          <p:cNvSpPr/>
          <p:nvPr/>
        </p:nvSpPr>
        <p:spPr>
          <a:xfrm>
            <a:off x="1775285" y="321973"/>
            <a:ext cx="2332690" cy="630942"/>
          </a:xfrm>
          <a:prstGeom prst="rect">
            <a:avLst/>
          </a:prstGeom>
        </p:spPr>
        <p:txBody>
          <a:bodyPr wrap="none">
            <a:spAutoFit/>
          </a:bodyPr>
          <a:lstStyle/>
          <a:p>
            <a:r>
              <a:rPr lang="es-CO" sz="3500" b="1" dirty="0">
                <a:solidFill>
                  <a:schemeClr val="accent1">
                    <a:lumMod val="75000"/>
                  </a:schemeClr>
                </a:solidFill>
                <a:effectLst>
                  <a:outerShdw blurRad="38100" dist="38100" dir="2700000" algn="tl">
                    <a:srgbClr val="000000">
                      <a:alpha val="43137"/>
                    </a:srgbClr>
                  </a:outerShdw>
                </a:effectLst>
                <a:latin typeface="Arial Narrow" panose="020B0606020202030204" pitchFamily="34" charset="0"/>
              </a:rPr>
              <a:t>ALCANCES </a:t>
            </a:r>
          </a:p>
        </p:txBody>
      </p:sp>
      <p:pic>
        <p:nvPicPr>
          <p:cNvPr id="10" name="Imagen 9"/>
          <p:cNvPicPr>
            <a:picLocks noChangeAspect="1"/>
          </p:cNvPicPr>
          <p:nvPr/>
        </p:nvPicPr>
        <p:blipFill>
          <a:blip r:embed="rId2"/>
          <a:stretch>
            <a:fillRect/>
          </a:stretch>
        </p:blipFill>
        <p:spPr>
          <a:xfrm>
            <a:off x="172237" y="1169499"/>
            <a:ext cx="5538786" cy="414169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99516338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rotWithShape="1">
          <a:blip r:embed="rId3"/>
          <a:srcRect l="3081" t="24097" r="11757" b="58730"/>
          <a:stretch/>
        </p:blipFill>
        <p:spPr bwMode="auto">
          <a:xfrm>
            <a:off x="0" y="0"/>
            <a:ext cx="9144000" cy="1313645"/>
          </a:xfrm>
          <a:prstGeom prst="rect">
            <a:avLst/>
          </a:prstGeom>
          <a:ln>
            <a:noFill/>
          </a:ln>
          <a:extLst>
            <a:ext uri="{53640926-AAD7-44D8-BBD7-CCE9431645EC}">
              <a14:shadowObscured xmlns:a14="http://schemas.microsoft.com/office/drawing/2010/main"/>
            </a:ext>
          </a:extLst>
        </p:spPr>
      </p:pic>
      <p:pic>
        <p:nvPicPr>
          <p:cNvPr id="5" name="Imagen 4"/>
          <p:cNvPicPr/>
          <p:nvPr/>
        </p:nvPicPr>
        <p:blipFill rotWithShape="1">
          <a:blip r:embed="rId4"/>
          <a:srcRect l="2888" t="25378" r="58724" b="12742"/>
          <a:stretch/>
        </p:blipFill>
        <p:spPr bwMode="auto">
          <a:xfrm>
            <a:off x="-9311" y="1313646"/>
            <a:ext cx="5102475" cy="5544354"/>
          </a:xfrm>
          <a:prstGeom prst="rect">
            <a:avLst/>
          </a:prstGeom>
          <a:ln>
            <a:noFill/>
          </a:ln>
          <a:extLst>
            <a:ext uri="{53640926-AAD7-44D8-BBD7-CCE9431645EC}">
              <a14:shadowObscured xmlns:a14="http://schemas.microsoft.com/office/drawing/2010/main"/>
            </a:ext>
          </a:extLst>
        </p:spPr>
      </p:pic>
      <p:sp>
        <p:nvSpPr>
          <p:cNvPr id="11" name="Rectángulo 10"/>
          <p:cNvSpPr/>
          <p:nvPr/>
        </p:nvSpPr>
        <p:spPr>
          <a:xfrm>
            <a:off x="5206591" y="1424977"/>
            <a:ext cx="3792788" cy="127946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CO" sz="1600" b="1" dirty="0" smtClean="0">
                <a:latin typeface="Arial Narrow" panose="020B0606020202030204" pitchFamily="34" charset="0"/>
              </a:rPr>
              <a:t>Alcance 1</a:t>
            </a:r>
            <a:r>
              <a:rPr lang="es-CO" sz="1600" dirty="0" smtClean="0">
                <a:latin typeface="Arial Narrow" panose="020B0606020202030204" pitchFamily="34" charset="0"/>
              </a:rPr>
              <a:t>: Los combustibles solidos, líquidos y gaseosos (CFC) consumidos en fuentes fijas en los hogares: estufas, calentadores, neveras, refrigerantes, otros.</a:t>
            </a:r>
            <a:endParaRPr lang="es-CO" sz="1600" dirty="0">
              <a:latin typeface="Arial Narrow" panose="020B0606020202030204" pitchFamily="34" charset="0"/>
            </a:endParaRPr>
          </a:p>
        </p:txBody>
      </p:sp>
      <p:sp>
        <p:nvSpPr>
          <p:cNvPr id="12" name="Elipse 11"/>
          <p:cNvSpPr/>
          <p:nvPr/>
        </p:nvSpPr>
        <p:spPr>
          <a:xfrm>
            <a:off x="5206591" y="2475842"/>
            <a:ext cx="1713005" cy="1609859"/>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400" dirty="0" smtClean="0">
                <a:latin typeface="Arial Narrow" panose="020B0606020202030204" pitchFamily="34" charset="0"/>
              </a:rPr>
              <a:t>Bases de datos nacionales o empresas de servicios públicos </a:t>
            </a:r>
            <a:endParaRPr lang="es-CO" sz="1400" dirty="0">
              <a:latin typeface="Arial Narrow" panose="020B0606020202030204" pitchFamily="34" charset="0"/>
            </a:endParaRPr>
          </a:p>
        </p:txBody>
      </p:sp>
      <p:sp>
        <p:nvSpPr>
          <p:cNvPr id="13" name="Elipse 12"/>
          <p:cNvSpPr/>
          <p:nvPr/>
        </p:nvSpPr>
        <p:spPr>
          <a:xfrm>
            <a:off x="7291820" y="2475842"/>
            <a:ext cx="1738753" cy="1609859"/>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600" dirty="0" smtClean="0">
                <a:latin typeface="Arial Narrow" panose="020B0606020202030204" pitchFamily="34" charset="0"/>
              </a:rPr>
              <a:t>SISBEN, DANE y promedios nacionales </a:t>
            </a:r>
            <a:endParaRPr lang="es-CO" sz="1600" dirty="0">
              <a:latin typeface="Arial Narrow" panose="020B0606020202030204" pitchFamily="34" charset="0"/>
            </a:endParaRPr>
          </a:p>
        </p:txBody>
      </p:sp>
      <p:sp>
        <p:nvSpPr>
          <p:cNvPr id="14" name="Rectángulo 13"/>
          <p:cNvSpPr/>
          <p:nvPr/>
        </p:nvSpPr>
        <p:spPr>
          <a:xfrm>
            <a:off x="5226843" y="4128472"/>
            <a:ext cx="3792788" cy="762223"/>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CO" sz="1600" b="1" dirty="0" smtClean="0">
                <a:latin typeface="Arial Narrow" panose="020B0606020202030204" pitchFamily="34" charset="0"/>
              </a:rPr>
              <a:t>Alcance 2: </a:t>
            </a:r>
            <a:r>
              <a:rPr lang="es-CO" sz="1600" dirty="0" smtClean="0">
                <a:latin typeface="Arial Narrow" panose="020B0606020202030204" pitchFamily="34" charset="0"/>
              </a:rPr>
              <a:t>El consumo de electricidad de los hogares del municipio. </a:t>
            </a:r>
            <a:endParaRPr lang="es-CO" sz="1600" dirty="0">
              <a:latin typeface="Arial Narrow" panose="020B0606020202030204" pitchFamily="34" charset="0"/>
            </a:endParaRPr>
          </a:p>
        </p:txBody>
      </p:sp>
      <p:sp>
        <p:nvSpPr>
          <p:cNvPr id="15" name="Elipse 14"/>
          <p:cNvSpPr/>
          <p:nvPr/>
        </p:nvSpPr>
        <p:spPr>
          <a:xfrm>
            <a:off x="5181955" y="4721498"/>
            <a:ext cx="1738753" cy="1609859"/>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s-CO" dirty="0" smtClean="0">
                <a:latin typeface="Arial Narrow" panose="020B0606020202030204" pitchFamily="34" charset="0"/>
              </a:rPr>
              <a:t>Bases de datos nacionales</a:t>
            </a:r>
            <a:endParaRPr lang="es-CO" dirty="0">
              <a:latin typeface="Arial Narrow" panose="020B0606020202030204" pitchFamily="34" charset="0"/>
            </a:endParaRPr>
          </a:p>
        </p:txBody>
      </p:sp>
      <p:sp>
        <p:nvSpPr>
          <p:cNvPr id="16" name="Elipse 15"/>
          <p:cNvSpPr/>
          <p:nvPr/>
        </p:nvSpPr>
        <p:spPr>
          <a:xfrm>
            <a:off x="7353969" y="4731146"/>
            <a:ext cx="1738753" cy="1609859"/>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s-CO" sz="1400" dirty="0" smtClean="0">
                <a:latin typeface="Arial Narrow" panose="020B0606020202030204" pitchFamily="34" charset="0"/>
              </a:rPr>
              <a:t>Empresas de servicios públicos de electricidad: SECTOR RESIDENCIAL </a:t>
            </a:r>
            <a:endParaRPr lang="es-CO" sz="1400" dirty="0">
              <a:latin typeface="Arial Narrow" panose="020B0606020202030204" pitchFamily="34" charset="0"/>
            </a:endParaRPr>
          </a:p>
        </p:txBody>
      </p:sp>
      <p:sp>
        <p:nvSpPr>
          <p:cNvPr id="17" name="Rectángulo redondeado 16"/>
          <p:cNvSpPr/>
          <p:nvPr/>
        </p:nvSpPr>
        <p:spPr>
          <a:xfrm>
            <a:off x="6507820" y="2991339"/>
            <a:ext cx="1248013" cy="604911"/>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s-CO" sz="1600" dirty="0" smtClean="0">
                <a:latin typeface="Arial Narrow" panose="020B0606020202030204" pitchFamily="34" charset="0"/>
              </a:rPr>
              <a:t>Fuentes de información</a:t>
            </a:r>
            <a:endParaRPr lang="es-CO" sz="1600" dirty="0">
              <a:latin typeface="Arial Narrow" panose="020B0606020202030204" pitchFamily="34" charset="0"/>
            </a:endParaRPr>
          </a:p>
        </p:txBody>
      </p:sp>
      <p:sp>
        <p:nvSpPr>
          <p:cNvPr id="18" name="Rectángulo redondeado 17"/>
          <p:cNvSpPr/>
          <p:nvPr/>
        </p:nvSpPr>
        <p:spPr>
          <a:xfrm>
            <a:off x="6473731" y="5233619"/>
            <a:ext cx="1248013" cy="604911"/>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s-CO" sz="1600" dirty="0" smtClean="0">
                <a:latin typeface="Arial Narrow" panose="020B0606020202030204" pitchFamily="34" charset="0"/>
              </a:rPr>
              <a:t>Fuentes de información</a:t>
            </a:r>
            <a:endParaRPr lang="es-CO" sz="1600" dirty="0">
              <a:latin typeface="Arial Narrow" panose="020B0606020202030204" pitchFamily="34" charset="0"/>
            </a:endParaRPr>
          </a:p>
        </p:txBody>
      </p:sp>
    </p:spTree>
    <p:extLst>
      <p:ext uri="{BB962C8B-B14F-4D97-AF65-F5344CB8AC3E}">
        <p14:creationId xmlns:p14="http://schemas.microsoft.com/office/powerpoint/2010/main" val="213840667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p:cNvSpPr>
            <a:spLocks noGrp="1"/>
          </p:cNvSpPr>
          <p:nvPr>
            <p:ph type="subTitle" idx="1"/>
          </p:nvPr>
        </p:nvSpPr>
        <p:spPr>
          <a:xfrm>
            <a:off x="988135" y="177421"/>
            <a:ext cx="7154839" cy="395785"/>
          </a:xfrm>
        </p:spPr>
        <p:txBody>
          <a:bodyPr>
            <a:noAutofit/>
          </a:bodyPr>
          <a:lstStyle/>
          <a:p>
            <a:pPr algn="ctr"/>
            <a:r>
              <a:rPr lang="es-CO" sz="3000" b="1" dirty="0">
                <a:solidFill>
                  <a:schemeClr val="accent1">
                    <a:lumMod val="75000"/>
                  </a:schemeClr>
                </a:solidFill>
                <a:effectLst>
                  <a:outerShdw blurRad="38100" dist="38100" dir="2700000" algn="tl">
                    <a:srgbClr val="000000">
                      <a:alpha val="43137"/>
                    </a:srgbClr>
                  </a:outerShdw>
                </a:effectLst>
                <a:latin typeface="Arial Narrow" panose="020B0606020202030204" pitchFamily="34" charset="0"/>
              </a:rPr>
              <a:t>FORMATO RECOLECCIÓN DE INFORMACIÓN</a:t>
            </a:r>
          </a:p>
          <a:p>
            <a:endParaRPr lang="es-ES" sz="3000" dirty="0">
              <a:solidFill>
                <a:schemeClr val="accent1">
                  <a:lumMod val="75000"/>
                </a:schemeClr>
              </a:solidFill>
              <a:effectLst>
                <a:outerShdw blurRad="38100" dist="38100" dir="2700000" algn="tl">
                  <a:srgbClr val="000000">
                    <a:alpha val="43137"/>
                  </a:srgbClr>
                </a:outerShdw>
              </a:effectLst>
              <a:latin typeface="Arial Narrow" panose="020B0606020202030204" pitchFamily="34" charset="0"/>
            </a:endParaRPr>
          </a:p>
        </p:txBody>
      </p:sp>
      <p:graphicFrame>
        <p:nvGraphicFramePr>
          <p:cNvPr id="4" name="Tabla 3"/>
          <p:cNvGraphicFramePr>
            <a:graphicFrameLocks noGrp="1"/>
          </p:cNvGraphicFramePr>
          <p:nvPr>
            <p:extLst>
              <p:ext uri="{D42A27DB-BD31-4B8C-83A1-F6EECF244321}">
                <p14:modId xmlns:p14="http://schemas.microsoft.com/office/powerpoint/2010/main" val="2683035672"/>
              </p:ext>
            </p:extLst>
          </p:nvPr>
        </p:nvGraphicFramePr>
        <p:xfrm>
          <a:off x="0" y="771444"/>
          <a:ext cx="9144000" cy="6086557"/>
        </p:xfrm>
        <a:graphic>
          <a:graphicData uri="http://schemas.openxmlformats.org/drawingml/2006/table">
            <a:tbl>
              <a:tblPr firstRow="1" firstCol="1" bandRow="1">
                <a:tableStyleId>{5C22544A-7EE6-4342-B048-85BDC9FD1C3A}</a:tableStyleId>
              </a:tblPr>
              <a:tblGrid>
                <a:gridCol w="904367">
                  <a:extLst>
                    <a:ext uri="{9D8B030D-6E8A-4147-A177-3AD203B41FA5}">
                      <a16:colId xmlns="" xmlns:a16="http://schemas.microsoft.com/office/drawing/2014/main" val="20000"/>
                    </a:ext>
                  </a:extLst>
                </a:gridCol>
                <a:gridCol w="706255">
                  <a:extLst>
                    <a:ext uri="{9D8B030D-6E8A-4147-A177-3AD203B41FA5}">
                      <a16:colId xmlns="" xmlns:a16="http://schemas.microsoft.com/office/drawing/2014/main" val="20001"/>
                    </a:ext>
                  </a:extLst>
                </a:gridCol>
                <a:gridCol w="588546">
                  <a:extLst>
                    <a:ext uri="{9D8B030D-6E8A-4147-A177-3AD203B41FA5}">
                      <a16:colId xmlns="" xmlns:a16="http://schemas.microsoft.com/office/drawing/2014/main" val="20002"/>
                    </a:ext>
                  </a:extLst>
                </a:gridCol>
                <a:gridCol w="882817">
                  <a:extLst>
                    <a:ext uri="{9D8B030D-6E8A-4147-A177-3AD203B41FA5}">
                      <a16:colId xmlns="" xmlns:a16="http://schemas.microsoft.com/office/drawing/2014/main" val="20003"/>
                    </a:ext>
                  </a:extLst>
                </a:gridCol>
                <a:gridCol w="1118235">
                  <a:extLst>
                    <a:ext uri="{9D8B030D-6E8A-4147-A177-3AD203B41FA5}">
                      <a16:colId xmlns="" xmlns:a16="http://schemas.microsoft.com/office/drawing/2014/main" val="20004"/>
                    </a:ext>
                  </a:extLst>
                </a:gridCol>
                <a:gridCol w="541113">
                  <a:extLst>
                    <a:ext uri="{9D8B030D-6E8A-4147-A177-3AD203B41FA5}">
                      <a16:colId xmlns="" xmlns:a16="http://schemas.microsoft.com/office/drawing/2014/main" val="20005"/>
                    </a:ext>
                  </a:extLst>
                </a:gridCol>
                <a:gridCol w="2412881">
                  <a:extLst>
                    <a:ext uri="{9D8B030D-6E8A-4147-A177-3AD203B41FA5}">
                      <a16:colId xmlns="" xmlns:a16="http://schemas.microsoft.com/office/drawing/2014/main" val="20006"/>
                    </a:ext>
                  </a:extLst>
                </a:gridCol>
                <a:gridCol w="1989786">
                  <a:extLst>
                    <a:ext uri="{9D8B030D-6E8A-4147-A177-3AD203B41FA5}">
                      <a16:colId xmlns="" xmlns:a16="http://schemas.microsoft.com/office/drawing/2014/main" val="20007"/>
                    </a:ext>
                  </a:extLst>
                </a:gridCol>
              </a:tblGrid>
              <a:tr h="518745">
                <a:tc>
                  <a:txBody>
                    <a:bodyPr/>
                    <a:lstStyle/>
                    <a:p>
                      <a:pPr algn="ctr">
                        <a:spcAft>
                          <a:spcPts val="0"/>
                        </a:spcAft>
                      </a:pPr>
                      <a:r>
                        <a:rPr lang="es-419" sz="1100" dirty="0">
                          <a:effectLst/>
                          <a:latin typeface="Arial Narrow" panose="020B0606020202030204" pitchFamily="34" charset="0"/>
                        </a:rPr>
                        <a:t>SECTOR</a:t>
                      </a:r>
                      <a:endParaRPr lang="es-CO" sz="1100" dirty="0">
                        <a:solidFill>
                          <a:schemeClr val="bg1"/>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26069" marR="26069" marT="0" marB="0" anchor="ctr"/>
                </a:tc>
                <a:tc>
                  <a:txBody>
                    <a:bodyPr/>
                    <a:lstStyle/>
                    <a:p>
                      <a:pPr algn="ctr">
                        <a:spcAft>
                          <a:spcPts val="0"/>
                        </a:spcAft>
                      </a:pPr>
                      <a:r>
                        <a:rPr lang="es-419" sz="1100" dirty="0">
                          <a:effectLst/>
                          <a:latin typeface="Arial Narrow" panose="020B0606020202030204" pitchFamily="34" charset="0"/>
                        </a:rPr>
                        <a:t>ALCANCE</a:t>
                      </a:r>
                      <a:endParaRPr lang="es-CO" sz="1100" dirty="0">
                        <a:solidFill>
                          <a:schemeClr val="bg1"/>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26069" marR="26069" marT="0" marB="0" anchor="ctr"/>
                </a:tc>
                <a:tc>
                  <a:txBody>
                    <a:bodyPr/>
                    <a:lstStyle/>
                    <a:p>
                      <a:pPr algn="ctr">
                        <a:spcAft>
                          <a:spcPts val="0"/>
                        </a:spcAft>
                      </a:pPr>
                      <a:r>
                        <a:rPr lang="es-419" sz="1100" dirty="0">
                          <a:effectLst/>
                          <a:latin typeface="Arial Narrow" panose="020B0606020202030204" pitchFamily="34" charset="0"/>
                        </a:rPr>
                        <a:t>TIPO DE FUENTE</a:t>
                      </a:r>
                      <a:endParaRPr lang="es-CO" sz="1100" dirty="0">
                        <a:solidFill>
                          <a:schemeClr val="bg1"/>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26069" marR="26069" marT="0" marB="0" anchor="ctr"/>
                </a:tc>
                <a:tc>
                  <a:txBody>
                    <a:bodyPr/>
                    <a:lstStyle/>
                    <a:p>
                      <a:pPr algn="ctr">
                        <a:spcAft>
                          <a:spcPts val="0"/>
                        </a:spcAft>
                      </a:pPr>
                      <a:r>
                        <a:rPr lang="es-419" sz="1100" dirty="0">
                          <a:effectLst/>
                          <a:latin typeface="Arial Narrow" panose="020B0606020202030204" pitchFamily="34" charset="0"/>
                        </a:rPr>
                        <a:t>FUENTE DE EMISIÓN DE GEI</a:t>
                      </a:r>
                      <a:endParaRPr lang="es-CO" sz="1100" dirty="0">
                        <a:solidFill>
                          <a:schemeClr val="bg1"/>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26069" marR="26069" marT="0" marB="0" anchor="ctr"/>
                </a:tc>
                <a:tc>
                  <a:txBody>
                    <a:bodyPr/>
                    <a:lstStyle/>
                    <a:p>
                      <a:pPr algn="ctr">
                        <a:spcAft>
                          <a:spcPts val="0"/>
                        </a:spcAft>
                      </a:pPr>
                      <a:r>
                        <a:rPr lang="es-419" sz="1100" dirty="0">
                          <a:effectLst/>
                          <a:latin typeface="Arial Narrow" panose="020B0606020202030204" pitchFamily="34" charset="0"/>
                        </a:rPr>
                        <a:t>DATOS REQUERIDOS DE LA ACTIVIDAD</a:t>
                      </a:r>
                      <a:endParaRPr lang="es-CO" sz="1100" dirty="0">
                        <a:solidFill>
                          <a:schemeClr val="bg1"/>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26069" marR="26069" marT="0" marB="0" anchor="ctr"/>
                </a:tc>
                <a:tc>
                  <a:txBody>
                    <a:bodyPr/>
                    <a:lstStyle/>
                    <a:p>
                      <a:pPr algn="ctr">
                        <a:spcAft>
                          <a:spcPts val="0"/>
                        </a:spcAft>
                      </a:pPr>
                      <a:r>
                        <a:rPr lang="es-419" sz="1100" dirty="0">
                          <a:effectLst/>
                          <a:latin typeface="Arial Narrow" panose="020B0606020202030204" pitchFamily="34" charset="0"/>
                        </a:rPr>
                        <a:t>UNIDAD</a:t>
                      </a:r>
                      <a:endParaRPr lang="es-CO" sz="1100" dirty="0">
                        <a:solidFill>
                          <a:schemeClr val="bg1"/>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26069" marR="26069" marT="0" marB="0" anchor="ctr"/>
                </a:tc>
                <a:tc>
                  <a:txBody>
                    <a:bodyPr/>
                    <a:lstStyle/>
                    <a:p>
                      <a:pPr algn="ctr">
                        <a:spcAft>
                          <a:spcPts val="0"/>
                        </a:spcAft>
                      </a:pPr>
                      <a:r>
                        <a:rPr lang="es-419" sz="1100" dirty="0">
                          <a:effectLst/>
                          <a:latin typeface="Arial Narrow" panose="020B0606020202030204" pitchFamily="34" charset="0"/>
                        </a:rPr>
                        <a:t>FUENTE DE INFORMACIÓN</a:t>
                      </a:r>
                      <a:endParaRPr lang="es-CO" sz="1100" dirty="0">
                        <a:solidFill>
                          <a:schemeClr val="bg1"/>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26069" marR="26069" marT="0" marB="0" anchor="ctr"/>
                </a:tc>
                <a:tc>
                  <a:txBody>
                    <a:bodyPr/>
                    <a:lstStyle/>
                    <a:p>
                      <a:pPr algn="ctr">
                        <a:spcAft>
                          <a:spcPts val="0"/>
                        </a:spcAft>
                      </a:pPr>
                      <a:r>
                        <a:rPr lang="es-419" sz="1100" dirty="0">
                          <a:effectLst/>
                          <a:latin typeface="Arial Narrow" panose="020B0606020202030204" pitchFamily="34" charset="0"/>
                        </a:rPr>
                        <a:t>FORMULA DE OBTENCIÓN</a:t>
                      </a:r>
                      <a:endParaRPr lang="es-CO" sz="1100" dirty="0">
                        <a:solidFill>
                          <a:schemeClr val="bg1"/>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26069" marR="26069" marT="0" marB="0" anchor="ctr"/>
                </a:tc>
                <a:extLst>
                  <a:ext uri="{0D108BD9-81ED-4DB2-BD59-A6C34878D82A}">
                    <a16:rowId xmlns="" xmlns:a16="http://schemas.microsoft.com/office/drawing/2014/main" val="10000"/>
                  </a:ext>
                </a:extLst>
              </a:tr>
              <a:tr h="665336">
                <a:tc rowSpan="9">
                  <a:txBody>
                    <a:bodyPr/>
                    <a:lstStyle/>
                    <a:p>
                      <a:pPr algn="ctr">
                        <a:spcAft>
                          <a:spcPts val="0"/>
                        </a:spcAft>
                      </a:pPr>
                      <a:r>
                        <a:rPr lang="es-419" sz="1100" dirty="0">
                          <a:effectLst/>
                          <a:latin typeface="Arial Narrow" panose="020B0606020202030204" pitchFamily="34" charset="0"/>
                        </a:rPr>
                        <a:t>RESIDENCIAL</a:t>
                      </a:r>
                      <a:endParaRPr lang="es-CO" sz="1100" b="1" dirty="0">
                        <a:solidFill>
                          <a:schemeClr val="bg1"/>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26069" marR="26069" marT="0" marB="0" anchor="ctr"/>
                </a:tc>
                <a:tc rowSpan="8">
                  <a:txBody>
                    <a:bodyPr/>
                    <a:lstStyle/>
                    <a:p>
                      <a:pPr algn="ctr">
                        <a:spcAft>
                          <a:spcPts val="0"/>
                        </a:spcAft>
                      </a:pPr>
                      <a:r>
                        <a:rPr lang="es-419" sz="1100" dirty="0">
                          <a:effectLst/>
                          <a:latin typeface="Arial Narrow" panose="020B0606020202030204" pitchFamily="34" charset="0"/>
                        </a:rPr>
                        <a:t>1</a:t>
                      </a:r>
                      <a:endParaRPr lang="es-CO" sz="1100"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26069" marR="26069" marT="0" marB="0" anchor="ctr"/>
                </a:tc>
                <a:tc rowSpan="8">
                  <a:txBody>
                    <a:bodyPr/>
                    <a:lstStyle/>
                    <a:p>
                      <a:pPr algn="ctr">
                        <a:spcAft>
                          <a:spcPts val="0"/>
                        </a:spcAft>
                      </a:pPr>
                      <a:r>
                        <a:rPr lang="es-419" sz="1100" dirty="0">
                          <a:effectLst/>
                          <a:latin typeface="Arial Narrow" panose="020B0606020202030204" pitchFamily="34" charset="0"/>
                        </a:rPr>
                        <a:t>FIJA</a:t>
                      </a:r>
                      <a:endParaRPr lang="es-CO" sz="1100"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26069" marR="26069" marT="0" marB="0" anchor="ctr"/>
                </a:tc>
                <a:tc rowSpan="2">
                  <a:txBody>
                    <a:bodyPr/>
                    <a:lstStyle/>
                    <a:p>
                      <a:pPr algn="ctr">
                        <a:spcAft>
                          <a:spcPts val="0"/>
                        </a:spcAft>
                      </a:pPr>
                      <a:r>
                        <a:rPr lang="es-419" sz="1100" dirty="0">
                          <a:effectLst/>
                          <a:latin typeface="Arial Narrow" panose="020B0606020202030204" pitchFamily="34" charset="0"/>
                        </a:rPr>
                        <a:t>Combustibles sólidos</a:t>
                      </a:r>
                      <a:endParaRPr lang="es-CO" sz="1100"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26069" marR="26069" marT="0" marB="0" anchor="ctr"/>
                </a:tc>
                <a:tc>
                  <a:txBody>
                    <a:bodyPr/>
                    <a:lstStyle/>
                    <a:p>
                      <a:pPr algn="ctr">
                        <a:spcAft>
                          <a:spcPts val="0"/>
                        </a:spcAft>
                      </a:pPr>
                      <a:r>
                        <a:rPr lang="es-419" sz="1100" dirty="0">
                          <a:effectLst/>
                          <a:latin typeface="Arial Narrow" panose="020B0606020202030204" pitchFamily="34" charset="0"/>
                        </a:rPr>
                        <a:t>Consumo de carbón en los hogares</a:t>
                      </a:r>
                      <a:endParaRPr lang="es-CO" sz="1100"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26069" marR="26069" marT="0" marB="0" anchor="ctr"/>
                </a:tc>
                <a:tc>
                  <a:txBody>
                    <a:bodyPr/>
                    <a:lstStyle/>
                    <a:p>
                      <a:pPr algn="ctr">
                        <a:spcAft>
                          <a:spcPts val="0"/>
                        </a:spcAft>
                      </a:pPr>
                      <a:r>
                        <a:rPr lang="es-419" sz="1100" dirty="0">
                          <a:effectLst/>
                          <a:latin typeface="Arial Narrow" panose="020B0606020202030204" pitchFamily="34" charset="0"/>
                        </a:rPr>
                        <a:t>Ton</a:t>
                      </a:r>
                      <a:endParaRPr lang="es-CO" sz="1100"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26069" marR="26069" marT="0" marB="0" anchor="ctr"/>
                </a:tc>
                <a:tc>
                  <a:txBody>
                    <a:bodyPr/>
                    <a:lstStyle/>
                    <a:p>
                      <a:pPr algn="just">
                        <a:spcAft>
                          <a:spcPts val="0"/>
                        </a:spcAft>
                      </a:pPr>
                      <a:r>
                        <a:rPr lang="es-419" sz="1100" dirty="0">
                          <a:effectLst/>
                          <a:latin typeface="Arial Narrow" panose="020B0606020202030204" pitchFamily="34" charset="0"/>
                        </a:rPr>
                        <a:t>Balance Energético Nacional (BEN) - UPME</a:t>
                      </a:r>
                      <a:br>
                        <a:rPr lang="es-419" sz="1100" dirty="0">
                          <a:effectLst/>
                          <a:latin typeface="Arial Narrow" panose="020B0606020202030204" pitchFamily="34" charset="0"/>
                        </a:rPr>
                      </a:br>
                      <a:r>
                        <a:rPr lang="es-419" sz="1100" dirty="0">
                          <a:effectLst/>
                          <a:latin typeface="Arial Narrow" panose="020B0606020202030204" pitchFamily="34" charset="0"/>
                        </a:rPr>
                        <a:t>Estimaciones de población (DANE / Municipio)</a:t>
                      </a:r>
                      <a:endParaRPr lang="es-CO" sz="1100"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26069" marR="26069" marT="0" marB="0" anchor="ctr"/>
                </a:tc>
                <a:tc>
                  <a:txBody>
                    <a:bodyPr/>
                    <a:lstStyle/>
                    <a:p>
                      <a:pPr algn="ctr">
                        <a:spcAft>
                          <a:spcPts val="0"/>
                        </a:spcAft>
                      </a:pPr>
                      <a:r>
                        <a:rPr lang="es-419" sz="1100" u="sng" dirty="0">
                          <a:effectLst/>
                          <a:latin typeface="Arial Narrow" panose="020B0606020202030204" pitchFamily="34" charset="0"/>
                        </a:rPr>
                        <a:t>Consumo nacional de carbón doméstico * Población rural municipal</a:t>
                      </a:r>
                      <a:r>
                        <a:rPr lang="es-419" sz="1100" dirty="0">
                          <a:effectLst/>
                          <a:latin typeface="Arial Narrow" panose="020B0606020202030204" pitchFamily="34" charset="0"/>
                        </a:rPr>
                        <a:t/>
                      </a:r>
                      <a:br>
                        <a:rPr lang="es-419" sz="1100" dirty="0">
                          <a:effectLst/>
                          <a:latin typeface="Arial Narrow" panose="020B0606020202030204" pitchFamily="34" charset="0"/>
                        </a:rPr>
                      </a:br>
                      <a:r>
                        <a:rPr lang="es-419" sz="1100" dirty="0">
                          <a:effectLst/>
                          <a:latin typeface="Arial Narrow" panose="020B0606020202030204" pitchFamily="34" charset="0"/>
                        </a:rPr>
                        <a:t>                /Población rural nacional</a:t>
                      </a:r>
                      <a:endParaRPr lang="es-CO" sz="1100"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26069" marR="26069" marT="0" marB="0" anchor="ctr"/>
                </a:tc>
                <a:extLst>
                  <a:ext uri="{0D108BD9-81ED-4DB2-BD59-A6C34878D82A}">
                    <a16:rowId xmlns="" xmlns:a16="http://schemas.microsoft.com/office/drawing/2014/main" val="10001"/>
                  </a:ext>
                </a:extLst>
              </a:tr>
              <a:tr h="665336">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a:spcAft>
                          <a:spcPts val="0"/>
                        </a:spcAft>
                      </a:pPr>
                      <a:r>
                        <a:rPr lang="es-419" sz="1100" dirty="0">
                          <a:effectLst/>
                          <a:latin typeface="Arial Narrow" panose="020B0606020202030204" pitchFamily="34" charset="0"/>
                        </a:rPr>
                        <a:t>Consumo de leña o madera en los hogares</a:t>
                      </a:r>
                      <a:endParaRPr lang="es-CO" sz="1100"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26069" marR="26069" marT="0" marB="0" anchor="ctr"/>
                </a:tc>
                <a:tc>
                  <a:txBody>
                    <a:bodyPr/>
                    <a:lstStyle/>
                    <a:p>
                      <a:pPr algn="ctr">
                        <a:spcAft>
                          <a:spcPts val="0"/>
                        </a:spcAft>
                      </a:pPr>
                      <a:r>
                        <a:rPr lang="es-419" sz="1100" dirty="0">
                          <a:effectLst/>
                          <a:latin typeface="Arial Narrow" panose="020B0606020202030204" pitchFamily="34" charset="0"/>
                        </a:rPr>
                        <a:t>Ton</a:t>
                      </a:r>
                      <a:endParaRPr lang="es-CO" sz="1100"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26069" marR="26069" marT="0" marB="0" anchor="ctr"/>
                </a:tc>
                <a:tc>
                  <a:txBody>
                    <a:bodyPr/>
                    <a:lstStyle/>
                    <a:p>
                      <a:pPr algn="just">
                        <a:spcAft>
                          <a:spcPts val="0"/>
                        </a:spcAft>
                      </a:pPr>
                      <a:r>
                        <a:rPr lang="es-419" sz="1100" dirty="0">
                          <a:effectLst/>
                          <a:latin typeface="Arial Narrow" panose="020B0606020202030204" pitchFamily="34" charset="0"/>
                        </a:rPr>
                        <a:t>Balance Energético Nacional (BEN) - UPME</a:t>
                      </a:r>
                      <a:br>
                        <a:rPr lang="es-419" sz="1100" dirty="0">
                          <a:effectLst/>
                          <a:latin typeface="Arial Narrow" panose="020B0606020202030204" pitchFamily="34" charset="0"/>
                        </a:rPr>
                      </a:br>
                      <a:r>
                        <a:rPr lang="es-419" sz="1100" dirty="0">
                          <a:effectLst/>
                          <a:latin typeface="Arial Narrow" panose="020B0606020202030204" pitchFamily="34" charset="0"/>
                        </a:rPr>
                        <a:t>Estimaciones de población (DANE / Municipio)</a:t>
                      </a:r>
                      <a:endParaRPr lang="es-CO" sz="1100"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26069" marR="26069" marT="0" marB="0" anchor="ctr"/>
                </a:tc>
                <a:tc>
                  <a:txBody>
                    <a:bodyPr/>
                    <a:lstStyle/>
                    <a:p>
                      <a:pPr algn="ctr">
                        <a:spcAft>
                          <a:spcPts val="0"/>
                        </a:spcAft>
                      </a:pPr>
                      <a:r>
                        <a:rPr lang="es-419" sz="1100" u="sng" dirty="0">
                          <a:effectLst/>
                          <a:latin typeface="Arial Narrow" panose="020B0606020202030204" pitchFamily="34" charset="0"/>
                        </a:rPr>
                        <a:t>Consumo nacional de leña o madera doméstico * Población rural municipal</a:t>
                      </a:r>
                      <a:r>
                        <a:rPr lang="es-419" sz="1100" dirty="0">
                          <a:effectLst/>
                          <a:latin typeface="Arial Narrow" panose="020B0606020202030204" pitchFamily="34" charset="0"/>
                        </a:rPr>
                        <a:t/>
                      </a:r>
                      <a:br>
                        <a:rPr lang="es-419" sz="1100" dirty="0">
                          <a:effectLst/>
                          <a:latin typeface="Arial Narrow" panose="020B0606020202030204" pitchFamily="34" charset="0"/>
                        </a:rPr>
                      </a:br>
                      <a:r>
                        <a:rPr lang="es-419" sz="1100" dirty="0">
                          <a:effectLst/>
                          <a:latin typeface="Arial Narrow" panose="020B0606020202030204" pitchFamily="34" charset="0"/>
                        </a:rPr>
                        <a:t>                /Población rural nacional</a:t>
                      </a:r>
                      <a:endParaRPr lang="es-CO" sz="1100"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26069" marR="26069" marT="0" marB="0" anchor="ctr"/>
                </a:tc>
                <a:extLst>
                  <a:ext uri="{0D108BD9-81ED-4DB2-BD59-A6C34878D82A}">
                    <a16:rowId xmlns="" xmlns:a16="http://schemas.microsoft.com/office/drawing/2014/main" val="10002"/>
                  </a:ext>
                </a:extLst>
              </a:tr>
              <a:tr h="518745">
                <a:tc vMerge="1">
                  <a:txBody>
                    <a:bodyPr/>
                    <a:lstStyle/>
                    <a:p>
                      <a:endParaRPr lang="es-CO"/>
                    </a:p>
                  </a:txBody>
                  <a:tcPr/>
                </a:tc>
                <a:tc vMerge="1">
                  <a:txBody>
                    <a:bodyPr/>
                    <a:lstStyle/>
                    <a:p>
                      <a:endParaRPr lang="es-CO"/>
                    </a:p>
                  </a:txBody>
                  <a:tcPr/>
                </a:tc>
                <a:tc vMerge="1">
                  <a:txBody>
                    <a:bodyPr/>
                    <a:lstStyle/>
                    <a:p>
                      <a:endParaRPr lang="es-CO"/>
                    </a:p>
                  </a:txBody>
                  <a:tcPr/>
                </a:tc>
                <a:tc rowSpan="2">
                  <a:txBody>
                    <a:bodyPr/>
                    <a:lstStyle/>
                    <a:p>
                      <a:pPr algn="ctr">
                        <a:spcAft>
                          <a:spcPts val="0"/>
                        </a:spcAft>
                      </a:pPr>
                      <a:r>
                        <a:rPr lang="es-419" sz="1100">
                          <a:effectLst/>
                          <a:latin typeface="Arial Narrow" panose="020B0606020202030204" pitchFamily="34" charset="0"/>
                        </a:rPr>
                        <a:t>Combustibles líquidos</a:t>
                      </a:r>
                      <a:endParaRPr lang="es-CO" sz="110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26069" marR="26069" marT="0" marB="0" anchor="ctr"/>
                </a:tc>
                <a:tc rowSpan="2">
                  <a:txBody>
                    <a:bodyPr/>
                    <a:lstStyle/>
                    <a:p>
                      <a:pPr algn="ctr">
                        <a:spcAft>
                          <a:spcPts val="0"/>
                        </a:spcAft>
                      </a:pPr>
                      <a:r>
                        <a:rPr lang="es-419" sz="1100">
                          <a:effectLst/>
                          <a:latin typeface="Arial Narrow" panose="020B0606020202030204" pitchFamily="34" charset="0"/>
                        </a:rPr>
                        <a:t> Consumo de Diésel o Gasolina en los hogares</a:t>
                      </a:r>
                      <a:endParaRPr lang="es-CO" sz="110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26069" marR="26069" marT="0" marB="0" anchor="ctr"/>
                </a:tc>
                <a:tc rowSpan="2">
                  <a:txBody>
                    <a:bodyPr/>
                    <a:lstStyle/>
                    <a:p>
                      <a:pPr algn="ctr">
                        <a:spcAft>
                          <a:spcPts val="0"/>
                        </a:spcAft>
                      </a:pPr>
                      <a:r>
                        <a:rPr lang="es-419" sz="1100">
                          <a:effectLst/>
                          <a:latin typeface="Arial Narrow" panose="020B0606020202030204" pitchFamily="34" charset="0"/>
                        </a:rPr>
                        <a:t>Gal</a:t>
                      </a:r>
                      <a:endParaRPr lang="es-CO" sz="110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26069" marR="26069" marT="0" marB="0" anchor="ctr"/>
                </a:tc>
                <a:tc>
                  <a:txBody>
                    <a:bodyPr/>
                    <a:lstStyle/>
                    <a:p>
                      <a:pPr algn="just">
                        <a:spcAft>
                          <a:spcPts val="0"/>
                        </a:spcAft>
                      </a:pPr>
                      <a:r>
                        <a:rPr lang="es-419" sz="1100" dirty="0">
                          <a:effectLst/>
                          <a:latin typeface="Arial Narrow" panose="020B0606020202030204" pitchFamily="34" charset="0"/>
                        </a:rPr>
                        <a:t>Balance Energético Nacional (BEN) - UPME</a:t>
                      </a:r>
                      <a:br>
                        <a:rPr lang="es-419" sz="1100" dirty="0">
                          <a:effectLst/>
                          <a:latin typeface="Arial Narrow" panose="020B0606020202030204" pitchFamily="34" charset="0"/>
                        </a:rPr>
                      </a:br>
                      <a:r>
                        <a:rPr lang="es-419" sz="1100" dirty="0">
                          <a:effectLst/>
                          <a:latin typeface="Arial Narrow" panose="020B0606020202030204" pitchFamily="34" charset="0"/>
                        </a:rPr>
                        <a:t>Estimaciones de población (DANE / Municipio)</a:t>
                      </a:r>
                      <a:endParaRPr lang="es-CO" sz="1100"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26069" marR="26069" marT="0" marB="0" anchor="ctr"/>
                </a:tc>
                <a:tc>
                  <a:txBody>
                    <a:bodyPr/>
                    <a:lstStyle/>
                    <a:p>
                      <a:pPr algn="ctr">
                        <a:spcAft>
                          <a:spcPts val="0"/>
                        </a:spcAft>
                      </a:pPr>
                      <a:r>
                        <a:rPr lang="es-419" sz="1100" u="sng" dirty="0">
                          <a:effectLst/>
                          <a:latin typeface="Arial Narrow" panose="020B0606020202030204" pitchFamily="34" charset="0"/>
                        </a:rPr>
                        <a:t>Consumo nacional de combustible líquido * Población rural municipal</a:t>
                      </a:r>
                      <a:r>
                        <a:rPr lang="es-419" sz="1100" dirty="0">
                          <a:effectLst/>
                          <a:latin typeface="Arial Narrow" panose="020B0606020202030204" pitchFamily="34" charset="0"/>
                        </a:rPr>
                        <a:t/>
                      </a:r>
                      <a:br>
                        <a:rPr lang="es-419" sz="1100" dirty="0">
                          <a:effectLst/>
                          <a:latin typeface="Arial Narrow" panose="020B0606020202030204" pitchFamily="34" charset="0"/>
                        </a:rPr>
                      </a:br>
                      <a:r>
                        <a:rPr lang="es-419" sz="1100" dirty="0">
                          <a:effectLst/>
                          <a:latin typeface="Arial Narrow" panose="020B0606020202030204" pitchFamily="34" charset="0"/>
                        </a:rPr>
                        <a:t>                /Población rural nacional</a:t>
                      </a:r>
                      <a:endParaRPr lang="es-CO" sz="1100"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26069" marR="26069" marT="0" marB="0" anchor="ctr"/>
                </a:tc>
                <a:extLst>
                  <a:ext uri="{0D108BD9-81ED-4DB2-BD59-A6C34878D82A}">
                    <a16:rowId xmlns="" xmlns:a16="http://schemas.microsoft.com/office/drawing/2014/main" val="10003"/>
                  </a:ext>
                </a:extLst>
              </a:tr>
              <a:tr h="505035">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just">
                        <a:spcAft>
                          <a:spcPts val="0"/>
                        </a:spcAft>
                      </a:pPr>
                      <a:r>
                        <a:rPr lang="es-419" sz="1100" dirty="0">
                          <a:effectLst/>
                          <a:latin typeface="Arial Narrow" panose="020B0606020202030204" pitchFamily="34" charset="0"/>
                        </a:rPr>
                        <a:t>Sistema de Información de Combustibles Líquidos (SICOM)</a:t>
                      </a:r>
                      <a:endParaRPr lang="es-CO" sz="1100"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26069" marR="26069" marT="0" marB="0" anchor="ctr"/>
                </a:tc>
                <a:tc>
                  <a:txBody>
                    <a:bodyPr/>
                    <a:lstStyle/>
                    <a:p>
                      <a:pPr algn="ctr">
                        <a:spcAft>
                          <a:spcPts val="0"/>
                        </a:spcAft>
                      </a:pPr>
                      <a:r>
                        <a:rPr lang="es-419" sz="1100">
                          <a:effectLst/>
                          <a:latin typeface="Arial Narrow" panose="020B0606020202030204" pitchFamily="34" charset="0"/>
                        </a:rPr>
                        <a:t>Consumo anual de combustible líquido del sector residencial a nivel municipal</a:t>
                      </a:r>
                      <a:endParaRPr lang="es-CO" sz="110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26069" marR="26069" marT="0" marB="0" anchor="ctr"/>
                </a:tc>
                <a:extLst>
                  <a:ext uri="{0D108BD9-81ED-4DB2-BD59-A6C34878D82A}">
                    <a16:rowId xmlns="" xmlns:a16="http://schemas.microsoft.com/office/drawing/2014/main" val="10004"/>
                  </a:ext>
                </a:extLst>
              </a:tr>
              <a:tr h="518745">
                <a:tc vMerge="1">
                  <a:txBody>
                    <a:bodyPr/>
                    <a:lstStyle/>
                    <a:p>
                      <a:endParaRPr lang="es-CO"/>
                    </a:p>
                  </a:txBody>
                  <a:tcPr/>
                </a:tc>
                <a:tc vMerge="1">
                  <a:txBody>
                    <a:bodyPr/>
                    <a:lstStyle/>
                    <a:p>
                      <a:endParaRPr lang="es-CO"/>
                    </a:p>
                  </a:txBody>
                  <a:tcPr/>
                </a:tc>
                <a:tc vMerge="1">
                  <a:txBody>
                    <a:bodyPr/>
                    <a:lstStyle/>
                    <a:p>
                      <a:endParaRPr lang="es-CO"/>
                    </a:p>
                  </a:txBody>
                  <a:tcPr/>
                </a:tc>
                <a:tc rowSpan="2">
                  <a:txBody>
                    <a:bodyPr/>
                    <a:lstStyle/>
                    <a:p>
                      <a:pPr algn="ctr">
                        <a:spcAft>
                          <a:spcPts val="0"/>
                        </a:spcAft>
                      </a:pPr>
                      <a:r>
                        <a:rPr lang="es-419" sz="1100">
                          <a:effectLst/>
                          <a:latin typeface="Arial Narrow" panose="020B0606020202030204" pitchFamily="34" charset="0"/>
                        </a:rPr>
                        <a:t>Combustibles gaseosos</a:t>
                      </a:r>
                      <a:endParaRPr lang="es-CO" sz="110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26069" marR="26069" marT="0" marB="0" anchor="ctr"/>
                </a:tc>
                <a:tc rowSpan="2">
                  <a:txBody>
                    <a:bodyPr/>
                    <a:lstStyle/>
                    <a:p>
                      <a:pPr algn="ctr">
                        <a:spcAft>
                          <a:spcPts val="0"/>
                        </a:spcAft>
                      </a:pPr>
                      <a:r>
                        <a:rPr lang="es-419" sz="1100" dirty="0">
                          <a:effectLst/>
                          <a:latin typeface="Arial Narrow" panose="020B0606020202030204" pitchFamily="34" charset="0"/>
                        </a:rPr>
                        <a:t>Consumo de Gas natural, GLP o Gas propano en los hogares</a:t>
                      </a:r>
                      <a:endParaRPr lang="es-CO" sz="1100"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26069" marR="26069" marT="0" marB="0" anchor="ctr"/>
                </a:tc>
                <a:tc rowSpan="2">
                  <a:txBody>
                    <a:bodyPr/>
                    <a:lstStyle/>
                    <a:p>
                      <a:pPr algn="ctr">
                        <a:spcAft>
                          <a:spcPts val="0"/>
                        </a:spcAft>
                      </a:pPr>
                      <a:r>
                        <a:rPr lang="es-419" sz="1100">
                          <a:effectLst/>
                          <a:latin typeface="Arial Narrow" panose="020B0606020202030204" pitchFamily="34" charset="0"/>
                        </a:rPr>
                        <a:t>m</a:t>
                      </a:r>
                      <a:r>
                        <a:rPr lang="es-419" sz="1100" baseline="30000">
                          <a:effectLst/>
                          <a:latin typeface="Arial Narrow" panose="020B0606020202030204" pitchFamily="34" charset="0"/>
                        </a:rPr>
                        <a:t>3</a:t>
                      </a:r>
                      <a:endParaRPr lang="es-CO" sz="110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26069" marR="26069" marT="0" marB="0" anchor="ctr"/>
                </a:tc>
                <a:tc>
                  <a:txBody>
                    <a:bodyPr/>
                    <a:lstStyle/>
                    <a:p>
                      <a:pPr algn="just">
                        <a:spcAft>
                          <a:spcPts val="0"/>
                        </a:spcAft>
                      </a:pPr>
                      <a:r>
                        <a:rPr lang="es-419" sz="1100">
                          <a:effectLst/>
                          <a:latin typeface="Arial Narrow" panose="020B0606020202030204" pitchFamily="34" charset="0"/>
                        </a:rPr>
                        <a:t>Balance Energético Nacional (BEN) - UPME</a:t>
                      </a:r>
                      <a:br>
                        <a:rPr lang="es-419" sz="1100">
                          <a:effectLst/>
                          <a:latin typeface="Arial Narrow" panose="020B0606020202030204" pitchFamily="34" charset="0"/>
                        </a:rPr>
                      </a:br>
                      <a:r>
                        <a:rPr lang="es-419" sz="1100">
                          <a:effectLst/>
                          <a:latin typeface="Arial Narrow" panose="020B0606020202030204" pitchFamily="34" charset="0"/>
                        </a:rPr>
                        <a:t>Estimaciones de población (DANE / Municipio)</a:t>
                      </a:r>
                      <a:endParaRPr lang="es-CO" sz="110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26069" marR="26069" marT="0" marB="0" anchor="ctr"/>
                </a:tc>
                <a:tc>
                  <a:txBody>
                    <a:bodyPr/>
                    <a:lstStyle/>
                    <a:p>
                      <a:pPr algn="ctr">
                        <a:spcAft>
                          <a:spcPts val="0"/>
                        </a:spcAft>
                      </a:pPr>
                      <a:r>
                        <a:rPr lang="es-419" sz="1100" u="sng" dirty="0">
                          <a:effectLst/>
                          <a:latin typeface="Arial Narrow" panose="020B0606020202030204" pitchFamily="34" charset="0"/>
                        </a:rPr>
                        <a:t>Consumo nacional de combustible gaseoso * Población rural municipal</a:t>
                      </a:r>
                      <a:r>
                        <a:rPr lang="es-419" sz="1100" dirty="0">
                          <a:effectLst/>
                          <a:latin typeface="Arial Narrow" panose="020B0606020202030204" pitchFamily="34" charset="0"/>
                        </a:rPr>
                        <a:t/>
                      </a:r>
                      <a:br>
                        <a:rPr lang="es-419" sz="1100" dirty="0">
                          <a:effectLst/>
                          <a:latin typeface="Arial Narrow" panose="020B0606020202030204" pitchFamily="34" charset="0"/>
                        </a:rPr>
                      </a:br>
                      <a:r>
                        <a:rPr lang="es-419" sz="1100" dirty="0">
                          <a:effectLst/>
                          <a:latin typeface="Arial Narrow" panose="020B0606020202030204" pitchFamily="34" charset="0"/>
                        </a:rPr>
                        <a:t>                /Población rural nacional</a:t>
                      </a:r>
                      <a:endParaRPr lang="es-CO" sz="1100"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26069" marR="26069" marT="0" marB="0" anchor="ctr"/>
                </a:tc>
                <a:extLst>
                  <a:ext uri="{0D108BD9-81ED-4DB2-BD59-A6C34878D82A}">
                    <a16:rowId xmlns="" xmlns:a16="http://schemas.microsoft.com/office/drawing/2014/main" val="10005"/>
                  </a:ext>
                </a:extLst>
              </a:tr>
              <a:tr h="1010069">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just">
                        <a:spcAft>
                          <a:spcPts val="0"/>
                        </a:spcAft>
                      </a:pPr>
                      <a:r>
                        <a:rPr lang="es-419" sz="1100" dirty="0">
                          <a:effectLst/>
                          <a:latin typeface="Arial Narrow" panose="020B0606020202030204" pitchFamily="34" charset="0"/>
                        </a:rPr>
                        <a:t>Sistema de Información de Combustibles Líquidos (SICOM)</a:t>
                      </a:r>
                      <a:br>
                        <a:rPr lang="es-419" sz="1100" dirty="0">
                          <a:effectLst/>
                          <a:latin typeface="Arial Narrow" panose="020B0606020202030204" pitchFamily="34" charset="0"/>
                        </a:rPr>
                      </a:br>
                      <a:r>
                        <a:rPr lang="es-419" sz="1100" dirty="0">
                          <a:effectLst/>
                          <a:latin typeface="Arial Narrow" panose="020B0606020202030204" pitchFamily="34" charset="0"/>
                        </a:rPr>
                        <a:t>Sistema Único de Información de Servicios Públicos Domiciliarios (SUI)</a:t>
                      </a:r>
                      <a:br>
                        <a:rPr lang="es-419" sz="1100" dirty="0">
                          <a:effectLst/>
                          <a:latin typeface="Arial Narrow" panose="020B0606020202030204" pitchFamily="34" charset="0"/>
                        </a:rPr>
                      </a:br>
                      <a:r>
                        <a:rPr lang="es-419" sz="1100" dirty="0">
                          <a:effectLst/>
                          <a:latin typeface="Arial Narrow" panose="020B0606020202030204" pitchFamily="34" charset="0"/>
                        </a:rPr>
                        <a:t>Estadísticas de la empresa de servicios públicos</a:t>
                      </a:r>
                      <a:endParaRPr lang="es-CO" sz="1100"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26069" marR="26069" marT="0" marB="0" anchor="ctr"/>
                </a:tc>
                <a:tc>
                  <a:txBody>
                    <a:bodyPr/>
                    <a:lstStyle/>
                    <a:p>
                      <a:pPr algn="ctr">
                        <a:spcAft>
                          <a:spcPts val="0"/>
                        </a:spcAft>
                      </a:pPr>
                      <a:r>
                        <a:rPr lang="es-419" sz="1100">
                          <a:effectLst/>
                          <a:latin typeface="Arial Narrow" panose="020B0606020202030204" pitchFamily="34" charset="0"/>
                        </a:rPr>
                        <a:t>Consumo anual de combustible gaseoso del sector residencial a nivel municipal</a:t>
                      </a:r>
                      <a:endParaRPr lang="es-CO" sz="110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26069" marR="26069" marT="0" marB="0" anchor="ctr"/>
                </a:tc>
                <a:extLst>
                  <a:ext uri="{0D108BD9-81ED-4DB2-BD59-A6C34878D82A}">
                    <a16:rowId xmlns="" xmlns:a16="http://schemas.microsoft.com/office/drawing/2014/main" val="10006"/>
                  </a:ext>
                </a:extLst>
              </a:tr>
              <a:tr h="345830">
                <a:tc vMerge="1">
                  <a:txBody>
                    <a:bodyPr/>
                    <a:lstStyle/>
                    <a:p>
                      <a:endParaRPr lang="es-CO"/>
                    </a:p>
                  </a:txBody>
                  <a:tcPr/>
                </a:tc>
                <a:tc vMerge="1">
                  <a:txBody>
                    <a:bodyPr/>
                    <a:lstStyle/>
                    <a:p>
                      <a:endParaRPr lang="es-CO"/>
                    </a:p>
                  </a:txBody>
                  <a:tcPr/>
                </a:tc>
                <a:tc vMerge="1">
                  <a:txBody>
                    <a:bodyPr/>
                    <a:lstStyle/>
                    <a:p>
                      <a:endParaRPr lang="es-CO"/>
                    </a:p>
                  </a:txBody>
                  <a:tcPr/>
                </a:tc>
                <a:tc rowSpan="2">
                  <a:txBody>
                    <a:bodyPr/>
                    <a:lstStyle/>
                    <a:p>
                      <a:pPr algn="ctr">
                        <a:spcAft>
                          <a:spcPts val="0"/>
                        </a:spcAft>
                      </a:pPr>
                      <a:r>
                        <a:rPr lang="es-419" sz="1100">
                          <a:effectLst/>
                          <a:latin typeface="Arial Narrow" panose="020B0606020202030204" pitchFamily="34" charset="0"/>
                        </a:rPr>
                        <a:t>Refrigerantes</a:t>
                      </a:r>
                      <a:endParaRPr lang="es-CO" sz="110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26069" marR="26069" marT="0" marB="0" anchor="ctr"/>
                </a:tc>
                <a:tc rowSpan="2">
                  <a:txBody>
                    <a:bodyPr/>
                    <a:lstStyle/>
                    <a:p>
                      <a:pPr algn="ctr">
                        <a:spcAft>
                          <a:spcPts val="0"/>
                        </a:spcAft>
                      </a:pPr>
                      <a:r>
                        <a:rPr lang="es-419" sz="1100">
                          <a:effectLst/>
                          <a:latin typeface="Arial Narrow" panose="020B0606020202030204" pitchFamily="34" charset="0"/>
                        </a:rPr>
                        <a:t>Cantidad de neveras, refrigeradores, enfriadores o aires acondicionados en los hogares</a:t>
                      </a:r>
                      <a:endParaRPr lang="es-CO" sz="110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26069" marR="26069" marT="0" marB="0" anchor="ctr"/>
                </a:tc>
                <a:tc rowSpan="2">
                  <a:txBody>
                    <a:bodyPr/>
                    <a:lstStyle/>
                    <a:p>
                      <a:pPr algn="ctr">
                        <a:spcAft>
                          <a:spcPts val="0"/>
                        </a:spcAft>
                      </a:pPr>
                      <a:r>
                        <a:rPr lang="es-419" sz="1100">
                          <a:effectLst/>
                          <a:latin typeface="Arial Narrow" panose="020B0606020202030204" pitchFamily="34" charset="0"/>
                        </a:rPr>
                        <a:t>Num.</a:t>
                      </a:r>
                      <a:endParaRPr lang="es-CO" sz="110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26069" marR="26069" marT="0" marB="0" anchor="ctr"/>
                </a:tc>
                <a:tc rowSpan="2">
                  <a:txBody>
                    <a:bodyPr/>
                    <a:lstStyle/>
                    <a:p>
                      <a:pPr algn="just">
                        <a:spcAft>
                          <a:spcPts val="0"/>
                        </a:spcAft>
                      </a:pPr>
                      <a:r>
                        <a:rPr lang="es-419" sz="1100" dirty="0">
                          <a:effectLst/>
                          <a:latin typeface="Arial Narrow" panose="020B0606020202030204" pitchFamily="34" charset="0"/>
                        </a:rPr>
                        <a:t>Estadísticas del SISBEN</a:t>
                      </a:r>
                      <a:endParaRPr lang="es-CO" sz="1100"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26069" marR="26069" marT="0" marB="0" anchor="ctr"/>
                </a:tc>
                <a:tc>
                  <a:txBody>
                    <a:bodyPr/>
                    <a:lstStyle/>
                    <a:p>
                      <a:pPr algn="ctr">
                        <a:spcAft>
                          <a:spcPts val="0"/>
                        </a:spcAft>
                      </a:pPr>
                      <a:r>
                        <a:rPr lang="es-419" sz="1100">
                          <a:effectLst/>
                          <a:latin typeface="Arial Narrow" panose="020B0606020202030204" pitchFamily="34" charset="0"/>
                        </a:rPr>
                        <a:t>Número de equipos de refrigeración en hogares a nivel municipal</a:t>
                      </a:r>
                      <a:endParaRPr lang="es-CO" sz="110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26069" marR="26069" marT="0" marB="0" anchor="ctr"/>
                </a:tc>
                <a:extLst>
                  <a:ext uri="{0D108BD9-81ED-4DB2-BD59-A6C34878D82A}">
                    <a16:rowId xmlns="" xmlns:a16="http://schemas.microsoft.com/office/drawing/2014/main" val="10007"/>
                  </a:ext>
                </a:extLst>
              </a:tr>
              <a:tr h="665336">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a:spcAft>
                          <a:spcPts val="0"/>
                        </a:spcAft>
                      </a:pPr>
                      <a:r>
                        <a:rPr lang="es-419" sz="1100">
                          <a:effectLst/>
                          <a:latin typeface="Arial Narrow" panose="020B0606020202030204" pitchFamily="34" charset="0"/>
                        </a:rPr>
                        <a:t>Número de hogares a nivel municipal</a:t>
                      </a:r>
                      <a:endParaRPr lang="es-CO" sz="110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26069" marR="26069" marT="0" marB="0" anchor="ctr"/>
                </a:tc>
                <a:extLst>
                  <a:ext uri="{0D108BD9-81ED-4DB2-BD59-A6C34878D82A}">
                    <a16:rowId xmlns="" xmlns:a16="http://schemas.microsoft.com/office/drawing/2014/main" val="10008"/>
                  </a:ext>
                </a:extLst>
              </a:tr>
              <a:tr h="673380">
                <a:tc vMerge="1">
                  <a:txBody>
                    <a:bodyPr/>
                    <a:lstStyle/>
                    <a:p>
                      <a:endParaRPr lang="es-CO"/>
                    </a:p>
                  </a:txBody>
                  <a:tcPr/>
                </a:tc>
                <a:tc>
                  <a:txBody>
                    <a:bodyPr/>
                    <a:lstStyle/>
                    <a:p>
                      <a:pPr algn="ctr">
                        <a:spcAft>
                          <a:spcPts val="0"/>
                        </a:spcAft>
                      </a:pPr>
                      <a:r>
                        <a:rPr lang="es-419" sz="1100">
                          <a:effectLst/>
                          <a:latin typeface="Arial Narrow" panose="020B0606020202030204" pitchFamily="34" charset="0"/>
                        </a:rPr>
                        <a:t>2</a:t>
                      </a:r>
                      <a:endParaRPr lang="es-CO" sz="110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26069" marR="26069" marT="0" marB="0" anchor="ctr"/>
                </a:tc>
                <a:tc gridSpan="2">
                  <a:txBody>
                    <a:bodyPr/>
                    <a:lstStyle/>
                    <a:p>
                      <a:pPr algn="ctr">
                        <a:spcAft>
                          <a:spcPts val="0"/>
                        </a:spcAft>
                      </a:pPr>
                      <a:r>
                        <a:rPr lang="es-419" sz="1100" dirty="0">
                          <a:effectLst/>
                          <a:latin typeface="Arial Narrow" panose="020B0606020202030204" pitchFamily="34" charset="0"/>
                        </a:rPr>
                        <a:t>Energía Eléctrica</a:t>
                      </a:r>
                      <a:endParaRPr lang="es-CO" sz="1100"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26069" marR="26069" marT="0" marB="0" anchor="ctr"/>
                </a:tc>
                <a:tc hMerge="1">
                  <a:txBody>
                    <a:bodyPr/>
                    <a:lstStyle/>
                    <a:p>
                      <a:endParaRPr lang="es-CO"/>
                    </a:p>
                  </a:txBody>
                  <a:tcPr/>
                </a:tc>
                <a:tc>
                  <a:txBody>
                    <a:bodyPr/>
                    <a:lstStyle/>
                    <a:p>
                      <a:pPr algn="just">
                        <a:spcAft>
                          <a:spcPts val="0"/>
                        </a:spcAft>
                      </a:pPr>
                      <a:r>
                        <a:rPr lang="es-419" sz="1100">
                          <a:effectLst/>
                          <a:latin typeface="Arial Narrow" panose="020B0606020202030204" pitchFamily="34" charset="0"/>
                        </a:rPr>
                        <a:t>Consumo de energía eléctrica adquirida en los hogares</a:t>
                      </a:r>
                      <a:endParaRPr lang="es-CO" sz="110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26069" marR="26069" marT="0" marB="0" anchor="ctr"/>
                </a:tc>
                <a:tc>
                  <a:txBody>
                    <a:bodyPr/>
                    <a:lstStyle/>
                    <a:p>
                      <a:pPr algn="ctr">
                        <a:spcAft>
                          <a:spcPts val="0"/>
                        </a:spcAft>
                      </a:pPr>
                      <a:r>
                        <a:rPr lang="es-419" sz="1100" dirty="0" err="1">
                          <a:effectLst/>
                          <a:latin typeface="Arial Narrow" panose="020B0606020202030204" pitchFamily="34" charset="0"/>
                        </a:rPr>
                        <a:t>kWh</a:t>
                      </a:r>
                      <a:endParaRPr lang="es-CO" sz="1100"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26069" marR="26069" marT="0" marB="0" anchor="ctr"/>
                </a:tc>
                <a:tc>
                  <a:txBody>
                    <a:bodyPr/>
                    <a:lstStyle/>
                    <a:p>
                      <a:pPr algn="just">
                        <a:spcAft>
                          <a:spcPts val="0"/>
                        </a:spcAft>
                      </a:pPr>
                      <a:r>
                        <a:rPr lang="es-419" sz="1100" dirty="0">
                          <a:effectLst/>
                          <a:latin typeface="Arial Narrow" panose="020B0606020202030204" pitchFamily="34" charset="0"/>
                        </a:rPr>
                        <a:t>Sistema Único de Información de Servicios Públicos Domiciliarios (SUI)</a:t>
                      </a:r>
                      <a:br>
                        <a:rPr lang="es-419" sz="1100" dirty="0">
                          <a:effectLst/>
                          <a:latin typeface="Arial Narrow" panose="020B0606020202030204" pitchFamily="34" charset="0"/>
                        </a:rPr>
                      </a:br>
                      <a:r>
                        <a:rPr lang="es-419" sz="1100" dirty="0">
                          <a:effectLst/>
                          <a:latin typeface="Arial Narrow" panose="020B0606020202030204" pitchFamily="34" charset="0"/>
                        </a:rPr>
                        <a:t>Estadísticas de la empresa de servicios públicos</a:t>
                      </a:r>
                      <a:endParaRPr lang="es-CO" sz="1100"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26069" marR="26069" marT="0" marB="0" anchor="ctr"/>
                </a:tc>
                <a:tc>
                  <a:txBody>
                    <a:bodyPr/>
                    <a:lstStyle/>
                    <a:p>
                      <a:pPr algn="ctr">
                        <a:spcAft>
                          <a:spcPts val="0"/>
                        </a:spcAft>
                      </a:pPr>
                      <a:r>
                        <a:rPr lang="es-419" sz="1100" dirty="0">
                          <a:effectLst/>
                          <a:latin typeface="Arial Narrow" panose="020B0606020202030204" pitchFamily="34" charset="0"/>
                        </a:rPr>
                        <a:t>Consumo anual de energía eléctrica del sector residencial a nivel municipal</a:t>
                      </a:r>
                      <a:endParaRPr lang="es-CO" sz="1100"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26069" marR="26069" marT="0" marB="0" anchor="ctr"/>
                </a:tc>
                <a:extLst>
                  <a:ext uri="{0D108BD9-81ED-4DB2-BD59-A6C34878D82A}">
                    <a16:rowId xmlns="" xmlns:a16="http://schemas.microsoft.com/office/drawing/2014/main" val="10009"/>
                  </a:ext>
                </a:extLst>
              </a:tr>
            </a:tbl>
          </a:graphicData>
        </a:graphic>
      </p:graphicFrame>
    </p:spTree>
    <p:extLst>
      <p:ext uri="{BB962C8B-B14F-4D97-AF65-F5344CB8AC3E}">
        <p14:creationId xmlns:p14="http://schemas.microsoft.com/office/powerpoint/2010/main" val="21427140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rotWithShape="1">
          <a:blip r:embed="rId2"/>
          <a:srcRect l="4179" t="38253" r="35373" b="35466"/>
          <a:stretch/>
        </p:blipFill>
        <p:spPr>
          <a:xfrm>
            <a:off x="4513923" y="3270634"/>
            <a:ext cx="4357123" cy="2271309"/>
          </a:xfrm>
          <a:prstGeom prst="rect">
            <a:avLst/>
          </a:prstGeom>
        </p:spPr>
      </p:pic>
      <p:pic>
        <p:nvPicPr>
          <p:cNvPr id="2" name="Imagen 1"/>
          <p:cNvPicPr>
            <a:picLocks noChangeAspect="1"/>
          </p:cNvPicPr>
          <p:nvPr/>
        </p:nvPicPr>
        <p:blipFill rotWithShape="1">
          <a:blip r:embed="rId3"/>
          <a:srcRect l="34478" t="39050" r="3880" b="17414"/>
          <a:stretch/>
        </p:blipFill>
        <p:spPr>
          <a:xfrm>
            <a:off x="4513923" y="1083871"/>
            <a:ext cx="4357123" cy="2143590"/>
          </a:xfrm>
          <a:prstGeom prst="rect">
            <a:avLst/>
          </a:prstGeom>
        </p:spPr>
      </p:pic>
      <p:pic>
        <p:nvPicPr>
          <p:cNvPr id="7" name="Imagen 6"/>
          <p:cNvPicPr>
            <a:picLocks noChangeAspect="1"/>
          </p:cNvPicPr>
          <p:nvPr/>
        </p:nvPicPr>
        <p:blipFill rotWithShape="1">
          <a:blip r:embed="rId4"/>
          <a:srcRect l="3134" t="20201" r="55224" b="12901"/>
          <a:stretch/>
        </p:blipFill>
        <p:spPr>
          <a:xfrm>
            <a:off x="122832" y="242607"/>
            <a:ext cx="4329592" cy="5209913"/>
          </a:xfrm>
          <a:prstGeom prst="rect">
            <a:avLst/>
          </a:prstGeom>
        </p:spPr>
      </p:pic>
      <p:sp>
        <p:nvSpPr>
          <p:cNvPr id="4" name="Elipse 3"/>
          <p:cNvSpPr/>
          <p:nvPr/>
        </p:nvSpPr>
        <p:spPr>
          <a:xfrm>
            <a:off x="1273732" y="1488038"/>
            <a:ext cx="2191795" cy="246355"/>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11" name="Conector recto de flecha 10"/>
          <p:cNvCxnSpPr>
            <a:stCxn id="4" idx="6"/>
          </p:cNvCxnSpPr>
          <p:nvPr/>
        </p:nvCxnSpPr>
        <p:spPr>
          <a:xfrm>
            <a:off x="3465527" y="1611216"/>
            <a:ext cx="779837" cy="2280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Elipse 13"/>
          <p:cNvSpPr/>
          <p:nvPr/>
        </p:nvSpPr>
        <p:spPr>
          <a:xfrm>
            <a:off x="4231296" y="1534197"/>
            <a:ext cx="2111017" cy="199642"/>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 name="Elipse 14"/>
          <p:cNvSpPr/>
          <p:nvPr/>
        </p:nvSpPr>
        <p:spPr>
          <a:xfrm>
            <a:off x="5171713" y="4145087"/>
            <a:ext cx="3869783" cy="337057"/>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5" name="Conector recto de flecha 4"/>
          <p:cNvCxnSpPr>
            <a:endCxn id="15" idx="1"/>
          </p:cNvCxnSpPr>
          <p:nvPr/>
        </p:nvCxnSpPr>
        <p:spPr>
          <a:xfrm>
            <a:off x="5706292" y="1707319"/>
            <a:ext cx="32138" cy="248712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Elipse 9"/>
          <p:cNvSpPr/>
          <p:nvPr/>
        </p:nvSpPr>
        <p:spPr>
          <a:xfrm>
            <a:off x="61332" y="144217"/>
            <a:ext cx="906375" cy="487553"/>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Elipse 11"/>
          <p:cNvSpPr/>
          <p:nvPr/>
        </p:nvSpPr>
        <p:spPr>
          <a:xfrm>
            <a:off x="61333" y="4296911"/>
            <a:ext cx="906375" cy="487553"/>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 name="CuadroTexto 12"/>
          <p:cNvSpPr txBox="1"/>
          <p:nvPr/>
        </p:nvSpPr>
        <p:spPr>
          <a:xfrm>
            <a:off x="4937676" y="25035"/>
            <a:ext cx="3489539" cy="1015663"/>
          </a:xfrm>
          <a:prstGeom prst="rect">
            <a:avLst/>
          </a:prstGeom>
          <a:noFill/>
        </p:spPr>
        <p:txBody>
          <a:bodyPr wrap="square" rtlCol="0">
            <a:spAutoFit/>
          </a:bodyPr>
          <a:lstStyle/>
          <a:p>
            <a:pPr algn="ctr"/>
            <a:r>
              <a:rPr lang="es-CO" sz="3000" b="1" dirty="0">
                <a:solidFill>
                  <a:schemeClr val="accent1">
                    <a:lumMod val="75000"/>
                  </a:schemeClr>
                </a:solidFill>
                <a:effectLst>
                  <a:outerShdw blurRad="38100" dist="38100" dir="2700000" algn="tl">
                    <a:srgbClr val="000000">
                      <a:alpha val="43137"/>
                    </a:srgbClr>
                  </a:outerShdw>
                </a:effectLst>
                <a:latin typeface="Arial Narrow" panose="020B0606020202030204" pitchFamily="34" charset="0"/>
              </a:rPr>
              <a:t>¿</a:t>
            </a:r>
            <a:r>
              <a:rPr lang="es-CO" sz="3000" b="1" dirty="0" smtClean="0">
                <a:solidFill>
                  <a:schemeClr val="accent1">
                    <a:lumMod val="75000"/>
                  </a:schemeClr>
                </a:solidFill>
                <a:effectLst>
                  <a:outerShdw blurRad="38100" dist="38100" dir="2700000" algn="tl">
                    <a:srgbClr val="000000">
                      <a:alpha val="43137"/>
                    </a:srgbClr>
                  </a:outerShdw>
                </a:effectLst>
                <a:latin typeface="Arial Narrow" panose="020B0606020202030204" pitchFamily="34" charset="0"/>
              </a:rPr>
              <a:t>Como diligenciar la calculadora?</a:t>
            </a:r>
            <a:endParaRPr lang="es-CO" sz="3000" b="1" dirty="0">
              <a:solidFill>
                <a:schemeClr val="accent1">
                  <a:lumMod val="75000"/>
                </a:schemeClr>
              </a:solidFill>
              <a:effectLst>
                <a:outerShdw blurRad="38100" dist="38100" dir="2700000" algn="tl">
                  <a:srgbClr val="000000">
                    <a:alpha val="43137"/>
                  </a:srgbClr>
                </a:outerShdw>
              </a:effectLst>
              <a:latin typeface="Arial Narrow" panose="020B0606020202030204" pitchFamily="34" charset="0"/>
            </a:endParaRPr>
          </a:p>
        </p:txBody>
      </p:sp>
    </p:spTree>
    <p:extLst>
      <p:ext uri="{BB962C8B-B14F-4D97-AF65-F5344CB8AC3E}">
        <p14:creationId xmlns:p14="http://schemas.microsoft.com/office/powerpoint/2010/main" val="177271159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2115932" y="5060605"/>
            <a:ext cx="5120746" cy="92333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s-CO" dirty="0">
                <a:latin typeface="Arial Narrow" panose="020B0606020202030204" pitchFamily="34" charset="0"/>
                <a:ea typeface="Times New Roman" panose="02020603050405020304" pitchFamily="18" charset="0"/>
                <a:cs typeface="Times New Roman" panose="02020603050405020304" pitchFamily="18" charset="0"/>
              </a:rPr>
              <a:t>Esta información sirve para identificar las necesidades de intervención de acuerdo a la importancia individual de las emisiones para el municipio.</a:t>
            </a:r>
            <a:endParaRPr lang="es-CO" dirty="0">
              <a:latin typeface="Arial Narrow" panose="020B0606020202030204" pitchFamily="34" charset="0"/>
            </a:endParaRPr>
          </a:p>
        </p:txBody>
      </p:sp>
      <p:sp>
        <p:nvSpPr>
          <p:cNvPr id="5" name="CuadroTexto 4"/>
          <p:cNvSpPr txBox="1"/>
          <p:nvPr/>
        </p:nvSpPr>
        <p:spPr>
          <a:xfrm>
            <a:off x="2825837" y="174395"/>
            <a:ext cx="3489539" cy="553998"/>
          </a:xfrm>
          <a:prstGeom prst="rect">
            <a:avLst/>
          </a:prstGeom>
          <a:noFill/>
        </p:spPr>
        <p:txBody>
          <a:bodyPr wrap="square" rtlCol="0">
            <a:spAutoFit/>
          </a:bodyPr>
          <a:lstStyle/>
          <a:p>
            <a:pPr algn="ctr"/>
            <a:r>
              <a:rPr lang="es-CO" sz="3000" b="1" dirty="0">
                <a:solidFill>
                  <a:schemeClr val="accent1">
                    <a:lumMod val="75000"/>
                  </a:schemeClr>
                </a:solidFill>
                <a:effectLst>
                  <a:outerShdw blurRad="38100" dist="38100" dir="2700000" algn="tl">
                    <a:srgbClr val="000000">
                      <a:alpha val="43137"/>
                    </a:srgbClr>
                  </a:outerShdw>
                </a:effectLst>
                <a:latin typeface="Arial Narrow" panose="020B0606020202030204" pitchFamily="34" charset="0"/>
              </a:rPr>
              <a:t>RESULTADOS HCM</a:t>
            </a:r>
          </a:p>
        </p:txBody>
      </p:sp>
      <p:pic>
        <p:nvPicPr>
          <p:cNvPr id="7" name="Imagen 6"/>
          <p:cNvPicPr>
            <a:picLocks noChangeAspect="1"/>
          </p:cNvPicPr>
          <p:nvPr/>
        </p:nvPicPr>
        <p:blipFill>
          <a:blip r:embed="rId2"/>
          <a:stretch>
            <a:fillRect/>
          </a:stretch>
        </p:blipFill>
        <p:spPr>
          <a:xfrm>
            <a:off x="162288" y="848443"/>
            <a:ext cx="4408319" cy="2119384"/>
          </a:xfrm>
          <a:prstGeom prst="rect">
            <a:avLst/>
          </a:prstGeom>
        </p:spPr>
      </p:pic>
      <p:pic>
        <p:nvPicPr>
          <p:cNvPr id="8" name="Imagen 7"/>
          <p:cNvPicPr>
            <a:picLocks noChangeAspect="1"/>
          </p:cNvPicPr>
          <p:nvPr/>
        </p:nvPicPr>
        <p:blipFill>
          <a:blip r:embed="rId3"/>
          <a:stretch>
            <a:fillRect/>
          </a:stretch>
        </p:blipFill>
        <p:spPr>
          <a:xfrm>
            <a:off x="2186444" y="3087877"/>
            <a:ext cx="4979721" cy="1831484"/>
          </a:xfrm>
          <a:prstGeom prst="rect">
            <a:avLst/>
          </a:prstGeom>
        </p:spPr>
      </p:pic>
      <p:pic>
        <p:nvPicPr>
          <p:cNvPr id="9" name="Imagen 8"/>
          <p:cNvPicPr>
            <a:picLocks noChangeAspect="1"/>
          </p:cNvPicPr>
          <p:nvPr/>
        </p:nvPicPr>
        <p:blipFill>
          <a:blip r:embed="rId4"/>
          <a:stretch>
            <a:fillRect/>
          </a:stretch>
        </p:blipFill>
        <p:spPr>
          <a:xfrm>
            <a:off x="4605793" y="859040"/>
            <a:ext cx="4408319" cy="2108787"/>
          </a:xfrm>
          <a:prstGeom prst="rect">
            <a:avLst/>
          </a:prstGeom>
        </p:spPr>
      </p:pic>
    </p:spTree>
    <p:extLst>
      <p:ext uri="{BB962C8B-B14F-4D97-AF65-F5344CB8AC3E}">
        <p14:creationId xmlns:p14="http://schemas.microsoft.com/office/powerpoint/2010/main" val="397660062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701881" y="323841"/>
            <a:ext cx="7772400" cy="694785"/>
          </a:xfrm>
        </p:spPr>
        <p:txBody>
          <a:bodyPr>
            <a:noAutofit/>
          </a:bodyPr>
          <a:lstStyle/>
          <a:p>
            <a:r>
              <a:rPr lang="es-ES" sz="2800" b="1" dirty="0">
                <a:solidFill>
                  <a:schemeClr val="accent1">
                    <a:lumMod val="75000"/>
                  </a:schemeClr>
                </a:solidFill>
                <a:effectLst>
                  <a:outerShdw blurRad="38100" dist="38100" dir="2700000" algn="tl">
                    <a:srgbClr val="000000">
                      <a:alpha val="43137"/>
                    </a:srgbClr>
                  </a:outerShdw>
                </a:effectLst>
                <a:latin typeface="Arial Narrow" panose="020B0606020202030204" pitchFamily="34" charset="0"/>
              </a:rPr>
              <a:t>FUENTE DE INFORMACIÓN CALCULO DE HUELLA DE CARBONO</a:t>
            </a:r>
            <a:endParaRPr lang="es-CO" sz="2800" b="1" dirty="0">
              <a:solidFill>
                <a:schemeClr val="accent1">
                  <a:lumMod val="75000"/>
                </a:schemeClr>
              </a:solidFill>
              <a:effectLst>
                <a:outerShdw blurRad="38100" dist="38100" dir="2700000" algn="tl">
                  <a:srgbClr val="000000">
                    <a:alpha val="43137"/>
                  </a:srgbClr>
                </a:outerShdw>
              </a:effectLst>
              <a:latin typeface="Arial Narrow" panose="020B0606020202030204" pitchFamily="34" charset="0"/>
            </a:endParaRPr>
          </a:p>
        </p:txBody>
      </p:sp>
      <p:sp>
        <p:nvSpPr>
          <p:cNvPr id="7" name="Rectángulo 6"/>
          <p:cNvSpPr/>
          <p:nvPr/>
        </p:nvSpPr>
        <p:spPr>
          <a:xfrm>
            <a:off x="1599734" y="1134779"/>
            <a:ext cx="5976695" cy="70788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s-CO" sz="2000" dirty="0">
                <a:latin typeface="Arial Narrow" panose="020B0606020202030204" pitchFamily="34" charset="0"/>
              </a:rPr>
              <a:t>Para diligenciar la calculadora de huella de carbono municipal existen varias fuentes de información:</a:t>
            </a:r>
          </a:p>
        </p:txBody>
      </p:sp>
      <p:pic>
        <p:nvPicPr>
          <p:cNvPr id="2050" name="Picture 2" descr="d31dn7nfpuwjnm.cloudfront.net/images/valoracion..."/>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630" t="18480" r="7788" b="8253"/>
          <a:stretch/>
        </p:blipFill>
        <p:spPr bwMode="auto">
          <a:xfrm>
            <a:off x="1249252" y="2213933"/>
            <a:ext cx="2587625" cy="137244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052" name="Picture 4" descr="Imagen institucional DA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9252" y="4035995"/>
            <a:ext cx="2587625" cy="101822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4" name="AutoShape 6" descr="UPME 25 Año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dirty="0"/>
          </a:p>
        </p:txBody>
      </p:sp>
      <p:pic>
        <p:nvPicPr>
          <p:cNvPr id="21" name="Imagen 20"/>
          <p:cNvPicPr>
            <a:picLocks noChangeAspect="1"/>
          </p:cNvPicPr>
          <p:nvPr/>
        </p:nvPicPr>
        <p:blipFill>
          <a:blip r:embed="rId4"/>
          <a:stretch>
            <a:fillRect/>
          </a:stretch>
        </p:blipFill>
        <p:spPr>
          <a:xfrm>
            <a:off x="4588082" y="3401692"/>
            <a:ext cx="3203636" cy="1092714"/>
          </a:xfrm>
          <a:prstGeom prst="rect">
            <a:avLst/>
          </a:prstGeom>
          <a:ln>
            <a:noFill/>
          </a:ln>
          <a:effectLst>
            <a:outerShdw blurRad="190500" algn="tl" rotWithShape="0">
              <a:srgbClr val="000000">
                <a:alpha val="70000"/>
              </a:srgbClr>
            </a:outerShdw>
          </a:effectLst>
        </p:spPr>
      </p:pic>
      <p:pic>
        <p:nvPicPr>
          <p:cNvPr id="22" name="Imagen 21"/>
          <p:cNvPicPr>
            <a:picLocks noChangeAspect="1"/>
          </p:cNvPicPr>
          <p:nvPr/>
        </p:nvPicPr>
        <p:blipFill rotWithShape="1">
          <a:blip r:embed="rId5"/>
          <a:srcRect l="14559" t="23885" r="15588" b="44246"/>
          <a:stretch/>
        </p:blipFill>
        <p:spPr>
          <a:xfrm>
            <a:off x="4588082" y="2010292"/>
            <a:ext cx="3203636" cy="1164790"/>
          </a:xfrm>
          <a:prstGeom prst="rect">
            <a:avLst/>
          </a:prstGeom>
          <a:ln>
            <a:noFill/>
          </a:ln>
          <a:effectLst>
            <a:outerShdw blurRad="190500" algn="tl" rotWithShape="0">
              <a:srgbClr val="000000">
                <a:alpha val="70000"/>
              </a:srgbClr>
            </a:outerShdw>
          </a:effectLst>
        </p:spPr>
      </p:pic>
      <p:pic>
        <p:nvPicPr>
          <p:cNvPr id="2066" name="Picture 18" descr="Sistema Unico de Información SUI"/>
          <p:cNvPicPr>
            <a:picLocks noChangeAspect="1" noChangeArrowheads="1"/>
          </p:cNvPicPr>
          <p:nvPr/>
        </p:nvPicPr>
        <p:blipFill rotWithShape="1">
          <a:blip r:embed="rId6">
            <a:extLst>
              <a:ext uri="{28A0092B-C50C-407E-A947-70E740481C1C}">
                <a14:useLocalDpi xmlns:a14="http://schemas.microsoft.com/office/drawing/2010/main" val="0"/>
              </a:ext>
            </a:extLst>
          </a:blip>
          <a:srcRect t="8634"/>
          <a:stretch/>
        </p:blipFill>
        <p:spPr bwMode="auto">
          <a:xfrm>
            <a:off x="4588082" y="4722487"/>
            <a:ext cx="3208452" cy="106619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011632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stretch>
            <a:fillRect/>
          </a:stretch>
        </p:blipFill>
        <p:spPr>
          <a:xfrm>
            <a:off x="4432608" y="295835"/>
            <a:ext cx="4576921" cy="5846087"/>
          </a:xfrm>
          <a:prstGeom prst="rect">
            <a:avLst/>
          </a:prstGeom>
          <a:ln>
            <a:noFill/>
          </a:ln>
          <a:effectLst>
            <a:outerShdw blurRad="190500" algn="tl" rotWithShape="0">
              <a:srgbClr val="000000">
                <a:alpha val="70000"/>
              </a:srgbClr>
            </a:outerShdw>
          </a:effectLst>
        </p:spPr>
      </p:pic>
      <p:sp>
        <p:nvSpPr>
          <p:cNvPr id="10" name="Elipse 9"/>
          <p:cNvSpPr/>
          <p:nvPr/>
        </p:nvSpPr>
        <p:spPr>
          <a:xfrm>
            <a:off x="4338477" y="5385354"/>
            <a:ext cx="1887511" cy="79874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CuadroTexto 6"/>
          <p:cNvSpPr txBox="1"/>
          <p:nvPr/>
        </p:nvSpPr>
        <p:spPr>
          <a:xfrm>
            <a:off x="244360" y="545295"/>
            <a:ext cx="3886143" cy="1569660"/>
          </a:xfrm>
          <a:prstGeom prst="rect">
            <a:avLst/>
          </a:prstGeom>
          <a:noFill/>
        </p:spPr>
        <p:txBody>
          <a:bodyPr wrap="square" rtlCol="0">
            <a:spAutoFit/>
          </a:bodyPr>
          <a:lstStyle/>
          <a:p>
            <a:pPr algn="ctr"/>
            <a:r>
              <a:rPr lang="es-CO" sz="2400" b="1" dirty="0">
                <a:solidFill>
                  <a:schemeClr val="accent1">
                    <a:lumMod val="75000"/>
                  </a:schemeClr>
                </a:solidFill>
                <a:effectLst>
                  <a:outerShdw blurRad="38100" dist="38100" dir="2700000" algn="tl">
                    <a:srgbClr val="000000">
                      <a:alpha val="43137"/>
                    </a:srgbClr>
                  </a:outerShdw>
                </a:effectLst>
                <a:latin typeface="Arial Narrow" panose="020B0606020202030204" pitchFamily="34" charset="0"/>
              </a:rPr>
              <a:t>¿COMO DESCARGAR LA HERRAMIENTA DE CALCULO DE HUELLA DE CARBONO MUNICIPAL?</a:t>
            </a:r>
          </a:p>
        </p:txBody>
      </p:sp>
      <p:sp>
        <p:nvSpPr>
          <p:cNvPr id="9" name="Flecha derecha 8"/>
          <p:cNvSpPr/>
          <p:nvPr/>
        </p:nvSpPr>
        <p:spPr>
          <a:xfrm flipH="1">
            <a:off x="6368762" y="5641846"/>
            <a:ext cx="704612" cy="31264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350" dirty="0"/>
          </a:p>
        </p:txBody>
      </p:sp>
      <p:sp>
        <p:nvSpPr>
          <p:cNvPr id="2" name="Rectángulo 1"/>
          <p:cNvSpPr/>
          <p:nvPr/>
        </p:nvSpPr>
        <p:spPr>
          <a:xfrm>
            <a:off x="109890" y="2568419"/>
            <a:ext cx="4381428" cy="1846659"/>
          </a:xfrm>
          <a:prstGeom prst="rect">
            <a:avLst/>
          </a:prstGeom>
        </p:spPr>
        <p:txBody>
          <a:bodyPr wrap="square">
            <a:spAutoFit/>
          </a:bodyPr>
          <a:lstStyle/>
          <a:p>
            <a:r>
              <a:rPr lang="es-ES" sz="1900" dirty="0">
                <a:latin typeface="Arial Narrow" panose="020B0606020202030204" pitchFamily="34" charset="0"/>
              </a:rPr>
              <a:t>1. Acceden a la página </a:t>
            </a:r>
            <a:r>
              <a:rPr lang="es-ES" sz="1900" b="1" u="sng" dirty="0">
                <a:solidFill>
                  <a:srgbClr val="1155CC"/>
                </a:solidFill>
                <a:latin typeface="Arial Narrow" panose="020B0606020202030204" pitchFamily="34" charset="0"/>
                <a:ea typeface="Arial" panose="020B0604020202020204" pitchFamily="34" charset="0"/>
                <a:hlinkClick r:id="rId3"/>
              </a:rPr>
              <a:t>www.car.gov.co</a:t>
            </a:r>
            <a:endParaRPr lang="es-ES" sz="1900" b="1" u="sng" dirty="0">
              <a:solidFill>
                <a:srgbClr val="1155CC"/>
              </a:solidFill>
              <a:latin typeface="Arial Narrow" panose="020B0606020202030204" pitchFamily="34" charset="0"/>
              <a:ea typeface="Arial" panose="020B0604020202020204" pitchFamily="34" charset="0"/>
            </a:endParaRPr>
          </a:p>
          <a:p>
            <a:r>
              <a:rPr lang="es-ES" sz="1900" dirty="0">
                <a:latin typeface="Arial Narrow" panose="020B0606020202030204" pitchFamily="34" charset="0"/>
                <a:ea typeface="Arial" panose="020B0604020202020204" pitchFamily="34" charset="0"/>
              </a:rPr>
              <a:t>2. Se dirigen a la caja de información y buscan el título </a:t>
            </a:r>
            <a:r>
              <a:rPr lang="es-ES" sz="1900" b="1" dirty="0">
                <a:latin typeface="Arial Narrow" panose="020B0606020202030204" pitchFamily="34" charset="0"/>
                <a:ea typeface="Arial" panose="020B0604020202020204" pitchFamily="34" charset="0"/>
              </a:rPr>
              <a:t>INFORMACIÓN POR TEMAS</a:t>
            </a:r>
          </a:p>
          <a:p>
            <a:r>
              <a:rPr lang="es-ES" sz="1900" dirty="0">
                <a:latin typeface="Arial Narrow" panose="020B0606020202030204" pitchFamily="34" charset="0"/>
                <a:ea typeface="Arial" panose="020B0604020202020204" pitchFamily="34" charset="0"/>
              </a:rPr>
              <a:t>3. Pican en el enlace de </a:t>
            </a:r>
            <a:r>
              <a:rPr lang="es-ES" sz="1900" b="1" dirty="0">
                <a:latin typeface="Arial Narrow" panose="020B0606020202030204" pitchFamily="34" charset="0"/>
                <a:ea typeface="Arial" panose="020B0604020202020204" pitchFamily="34" charset="0"/>
              </a:rPr>
              <a:t>CAMBIO CLIMÁTICO</a:t>
            </a:r>
          </a:p>
          <a:p>
            <a:r>
              <a:rPr lang="es-ES" sz="1900" dirty="0">
                <a:latin typeface="Arial Narrow" panose="020B0606020202030204" pitchFamily="34" charset="0"/>
                <a:ea typeface="Arial" panose="020B0604020202020204" pitchFamily="34" charset="0"/>
              </a:rPr>
              <a:t>4. Descargar: </a:t>
            </a:r>
            <a:r>
              <a:rPr lang="es-CO" sz="1900" b="1" dirty="0">
                <a:hlinkClick r:id="rId4"/>
              </a:rPr>
              <a:t>Herramienta Cálculo HCM </a:t>
            </a:r>
            <a:endParaRPr lang="es-CO" sz="1900" b="1" dirty="0"/>
          </a:p>
          <a:p>
            <a:r>
              <a:rPr lang="es-CO" sz="1900" b="1" dirty="0">
                <a:hlinkClick r:id="rId5"/>
              </a:rPr>
              <a:t>Guía Criterios actualización </a:t>
            </a:r>
            <a:r>
              <a:rPr lang="es-CO" sz="1900" b="1" u="sng" dirty="0">
                <a:solidFill>
                  <a:schemeClr val="accent1"/>
                </a:solidFill>
                <a:hlinkClick r:id="rId5"/>
              </a:rPr>
              <a:t>calculador</a:t>
            </a:r>
            <a:r>
              <a:rPr lang="es-CO" sz="1900" b="1" u="sng" dirty="0">
                <a:solidFill>
                  <a:schemeClr val="accent1"/>
                </a:solidFill>
              </a:rPr>
              <a:t>a</a:t>
            </a:r>
          </a:p>
        </p:txBody>
      </p:sp>
      <p:sp>
        <p:nvSpPr>
          <p:cNvPr id="11" name="Elipse 10"/>
          <p:cNvSpPr/>
          <p:nvPr/>
        </p:nvSpPr>
        <p:spPr>
          <a:xfrm>
            <a:off x="4419159" y="1275457"/>
            <a:ext cx="3607414" cy="79874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Flecha derecha 11"/>
          <p:cNvSpPr/>
          <p:nvPr/>
        </p:nvSpPr>
        <p:spPr>
          <a:xfrm flipH="1">
            <a:off x="8097355" y="1518502"/>
            <a:ext cx="704612" cy="31264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350" dirty="0"/>
          </a:p>
        </p:txBody>
      </p:sp>
    </p:spTree>
    <p:extLst>
      <p:ext uri="{BB962C8B-B14F-4D97-AF65-F5344CB8AC3E}">
        <p14:creationId xmlns:p14="http://schemas.microsoft.com/office/powerpoint/2010/main" val="1624075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80"/>
          <p:cNvSpPr txBox="1"/>
          <p:nvPr/>
        </p:nvSpPr>
        <p:spPr>
          <a:xfrm>
            <a:off x="4980327" y="5765572"/>
            <a:ext cx="2937380" cy="346248"/>
          </a:xfrm>
          <a:prstGeom prst="rect">
            <a:avLst/>
          </a:prstGeom>
          <a:noFill/>
          <a:ln>
            <a:noFill/>
          </a:ln>
        </p:spPr>
        <p:txBody>
          <a:bodyPr lIns="68569" tIns="34275" rIns="68569" bIns="34275" anchor="t" anchorCtr="0">
            <a:noAutofit/>
          </a:bodyPr>
          <a:lstStyle/>
          <a:p>
            <a:pPr algn="ctr">
              <a:buSzPct val="25000"/>
            </a:pPr>
            <a:r>
              <a:rPr lang="es-CO" sz="2200" dirty="0">
                <a:solidFill>
                  <a:srgbClr val="FF0000"/>
                </a:solidFill>
                <a:latin typeface="Arial Narrow" panose="020B0606020202030204" pitchFamily="34" charset="0"/>
              </a:rPr>
              <a:t>www.car.gov.co</a:t>
            </a:r>
          </a:p>
        </p:txBody>
      </p:sp>
      <p:grpSp>
        <p:nvGrpSpPr>
          <p:cNvPr id="25" name="Grupo 24"/>
          <p:cNvGrpSpPr/>
          <p:nvPr/>
        </p:nvGrpSpPr>
        <p:grpSpPr>
          <a:xfrm>
            <a:off x="683568" y="1453220"/>
            <a:ext cx="6806444" cy="4065143"/>
            <a:chOff x="-1538377" y="1507987"/>
            <a:chExt cx="10638203" cy="4157147"/>
          </a:xfrm>
        </p:grpSpPr>
        <p:sp>
          <p:nvSpPr>
            <p:cNvPr id="3" name="Shape 178"/>
            <p:cNvSpPr txBox="1"/>
            <p:nvPr/>
          </p:nvSpPr>
          <p:spPr>
            <a:xfrm>
              <a:off x="-1538377" y="1616356"/>
              <a:ext cx="3288746" cy="3403969"/>
            </a:xfrm>
            <a:prstGeom prst="rect">
              <a:avLst/>
            </a:prstGeom>
            <a:noFill/>
            <a:ln>
              <a:noFill/>
            </a:ln>
          </p:spPr>
          <p:txBody>
            <a:bodyPr lIns="68569" tIns="34275" rIns="68569" bIns="34275" anchor="ctr" anchorCtr="0">
              <a:noAutofit/>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pitchFamily="34" charset="0"/>
                </a:defRPr>
              </a:lvl2pPr>
              <a:lvl3pPr algn="ctr" rtl="0" eaLnBrk="1" fontAlgn="base" hangingPunct="1">
                <a:spcBef>
                  <a:spcPct val="0"/>
                </a:spcBef>
                <a:spcAft>
                  <a:spcPct val="0"/>
                </a:spcAft>
                <a:defRPr sz="4400">
                  <a:solidFill>
                    <a:schemeClr val="tx1"/>
                  </a:solidFill>
                  <a:latin typeface="Calibri" panose="020F0502020204030204" pitchFamily="34" charset="0"/>
                </a:defRPr>
              </a:lvl3pPr>
              <a:lvl4pPr algn="ctr" rtl="0" eaLnBrk="1" fontAlgn="base" hangingPunct="1">
                <a:spcBef>
                  <a:spcPct val="0"/>
                </a:spcBef>
                <a:spcAft>
                  <a:spcPct val="0"/>
                </a:spcAft>
                <a:defRPr sz="4400">
                  <a:solidFill>
                    <a:schemeClr val="tx1"/>
                  </a:solidFill>
                  <a:latin typeface="Calibri" panose="020F0502020204030204" pitchFamily="34" charset="0"/>
                </a:defRPr>
              </a:lvl4pPr>
              <a:lvl5pPr algn="ctr" rtl="0" eaLnBrk="1" fontAlgn="base" hangingPunct="1">
                <a:spcBef>
                  <a:spcPct val="0"/>
                </a:spcBef>
                <a:spcAft>
                  <a:spcPct val="0"/>
                </a:spcAft>
                <a:defRPr sz="4400">
                  <a:solidFill>
                    <a:schemeClr val="tx1"/>
                  </a:solidFill>
                  <a:latin typeface="Calibri" panose="020F0502020204030204" pitchFamily="34" charset="0"/>
                </a:defRPr>
              </a:lvl5pPr>
              <a:lvl6pPr marL="457200" algn="ctr" rtl="0" eaLnBrk="1" fontAlgn="base" hangingPunct="1">
                <a:spcBef>
                  <a:spcPct val="0"/>
                </a:spcBef>
                <a:spcAft>
                  <a:spcPct val="0"/>
                </a:spcAft>
                <a:defRPr sz="4400">
                  <a:solidFill>
                    <a:schemeClr val="tx1"/>
                  </a:solidFill>
                  <a:latin typeface="Calibri" panose="020F0502020204030204" pitchFamily="34" charset="0"/>
                </a:defRPr>
              </a:lvl6pPr>
              <a:lvl7pPr marL="914400" algn="ctr" rtl="0" eaLnBrk="1" fontAlgn="base" hangingPunct="1">
                <a:spcBef>
                  <a:spcPct val="0"/>
                </a:spcBef>
                <a:spcAft>
                  <a:spcPct val="0"/>
                </a:spcAft>
                <a:defRPr sz="4400">
                  <a:solidFill>
                    <a:schemeClr val="tx1"/>
                  </a:solidFill>
                  <a:latin typeface="Calibri" panose="020F0502020204030204" pitchFamily="34" charset="0"/>
                </a:defRPr>
              </a:lvl7pPr>
              <a:lvl8pPr marL="1371600" algn="ctr" rtl="0" eaLnBrk="1" fontAlgn="base" hangingPunct="1">
                <a:spcBef>
                  <a:spcPct val="0"/>
                </a:spcBef>
                <a:spcAft>
                  <a:spcPct val="0"/>
                </a:spcAft>
                <a:defRPr sz="4400">
                  <a:solidFill>
                    <a:schemeClr val="tx1"/>
                  </a:solidFill>
                  <a:latin typeface="Calibri" panose="020F0502020204030204" pitchFamily="34" charset="0"/>
                </a:defRPr>
              </a:lvl8pPr>
              <a:lvl9pPr marL="1828800" algn="ctr" rtl="0" eaLnBrk="1" fontAlgn="base" hangingPunct="1">
                <a:spcBef>
                  <a:spcPct val="0"/>
                </a:spcBef>
                <a:spcAft>
                  <a:spcPct val="0"/>
                </a:spcAft>
                <a:defRPr sz="4400">
                  <a:solidFill>
                    <a:schemeClr val="tx1"/>
                  </a:solidFill>
                  <a:latin typeface="Calibri" panose="020F0502020204030204" pitchFamily="34" charset="0"/>
                </a:defRPr>
              </a:lvl9pPr>
            </a:lstStyle>
            <a:p>
              <a:pPr>
                <a:buSzPct val="25000"/>
              </a:pPr>
              <a:r>
                <a:rPr lang="es-CO" sz="2200" b="1" dirty="0">
                  <a:latin typeface="Arial Narrow" panose="020B0606020202030204" pitchFamily="34" charset="0"/>
                  <a:ea typeface="Arial" panose="020B0604020202020204"/>
                  <a:cs typeface="Arial" panose="020B0604020202020204"/>
                  <a:sym typeface="Arial" panose="020B0604020202020204"/>
                </a:rPr>
                <a:t> </a:t>
              </a:r>
            </a:p>
            <a:p>
              <a:pPr>
                <a:buSzPct val="25000"/>
              </a:pPr>
              <a:endParaRPr lang="es-CO" sz="2200" b="1" dirty="0">
                <a:latin typeface="Arial Narrow" panose="020B0606020202030204" pitchFamily="34" charset="0"/>
                <a:ea typeface="Arial" panose="020B0604020202020204"/>
                <a:cs typeface="Arial" panose="020B0604020202020204"/>
                <a:sym typeface="Arial" panose="020B0604020202020204"/>
              </a:endParaRPr>
            </a:p>
            <a:p>
              <a:pPr>
                <a:buSzPct val="25000"/>
              </a:pPr>
              <a:endParaRPr lang="es-CO" sz="2200" b="1" dirty="0">
                <a:latin typeface="Arial Narrow" panose="020B0606020202030204" pitchFamily="34" charset="0"/>
                <a:ea typeface="Arial" panose="020B0604020202020204"/>
                <a:cs typeface="Arial" panose="020B0604020202020204"/>
                <a:sym typeface="Arial" panose="020B0604020202020204"/>
              </a:endParaRPr>
            </a:p>
          </p:txBody>
        </p:sp>
        <p:sp>
          <p:nvSpPr>
            <p:cNvPr id="5" name="Shape 197"/>
            <p:cNvSpPr txBox="1"/>
            <p:nvPr/>
          </p:nvSpPr>
          <p:spPr>
            <a:xfrm>
              <a:off x="7274745" y="4741330"/>
              <a:ext cx="1512167" cy="369332"/>
            </a:xfrm>
            <a:prstGeom prst="rect">
              <a:avLst/>
            </a:prstGeom>
            <a:noFill/>
            <a:ln>
              <a:noFill/>
            </a:ln>
          </p:spPr>
          <p:txBody>
            <a:bodyPr lIns="68569" tIns="34275" rIns="68569" bIns="34275" anchor="t" anchorCtr="0">
              <a:noAutofit/>
            </a:bodyPr>
            <a:lstStyle/>
            <a:p>
              <a:pPr>
                <a:buSzPct val="25000"/>
              </a:pPr>
              <a:endParaRPr lang="es-CO" sz="2200" b="1" dirty="0">
                <a:solidFill>
                  <a:schemeClr val="dk1"/>
                </a:solidFill>
                <a:latin typeface="Arial Narrow" panose="020B0606020202030204" pitchFamily="34" charset="0"/>
                <a:ea typeface="Calibri" panose="020F0502020204030204"/>
                <a:cs typeface="Calibri" panose="020F0502020204030204"/>
                <a:sym typeface="Calibri" panose="020F0502020204030204"/>
              </a:endParaRPr>
            </a:p>
          </p:txBody>
        </p:sp>
        <p:sp>
          <p:nvSpPr>
            <p:cNvPr id="15" name="Right Brace 13"/>
            <p:cNvSpPr/>
            <p:nvPr/>
          </p:nvSpPr>
          <p:spPr>
            <a:xfrm>
              <a:off x="1146608" y="1507987"/>
              <a:ext cx="290844" cy="4157147"/>
            </a:xfrm>
            <a:prstGeom prst="rightBrace">
              <a:avLst>
                <a:gd name="adj1" fmla="val 8333"/>
                <a:gd name="adj2" fmla="val 49159"/>
              </a:avLst>
            </a:prstGeom>
            <a:solidFill>
              <a:schemeClr val="bg1"/>
            </a:solidFill>
            <a:ln>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sz="2200" dirty="0">
                <a:solidFill>
                  <a:srgbClr val="FF0000"/>
                </a:solidFill>
                <a:latin typeface="Arial Narrow" panose="020B0606020202030204" pitchFamily="34" charset="0"/>
              </a:endParaRPr>
            </a:p>
          </p:txBody>
        </p:sp>
        <p:sp>
          <p:nvSpPr>
            <p:cNvPr id="17" name="Rounded Rectangle 14"/>
            <p:cNvSpPr/>
            <p:nvPr/>
          </p:nvSpPr>
          <p:spPr>
            <a:xfrm>
              <a:off x="1750367" y="1553886"/>
              <a:ext cx="7349459" cy="471383"/>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2200" b="1" dirty="0">
                <a:solidFill>
                  <a:schemeClr val="tx1"/>
                </a:solidFill>
                <a:latin typeface="Arial Narrow" panose="020B0606020202030204" pitchFamily="34" charset="0"/>
              </a:endParaRPr>
            </a:p>
            <a:p>
              <a:pPr algn="ctr"/>
              <a:r>
                <a:rPr lang="es-CO" sz="2200" b="1" dirty="0">
                  <a:solidFill>
                    <a:schemeClr val="tx1"/>
                  </a:solidFill>
                  <a:latin typeface="Arial Narrow" panose="020B0606020202030204" pitchFamily="34" charset="0"/>
                </a:rPr>
                <a:t>VULNERABILIDAD S-A-E </a:t>
              </a:r>
            </a:p>
            <a:p>
              <a:pPr algn="ctr"/>
              <a:endParaRPr lang="es-CO" sz="2200" b="1" dirty="0">
                <a:solidFill>
                  <a:schemeClr val="tx1"/>
                </a:solidFill>
                <a:latin typeface="Arial Narrow" panose="020B0606020202030204" pitchFamily="34" charset="0"/>
              </a:endParaRPr>
            </a:p>
          </p:txBody>
        </p:sp>
      </p:grpSp>
      <p:sp>
        <p:nvSpPr>
          <p:cNvPr id="26" name="Rounded Rectangle 14"/>
          <p:cNvSpPr/>
          <p:nvPr/>
        </p:nvSpPr>
        <p:spPr>
          <a:xfrm>
            <a:off x="683568" y="340917"/>
            <a:ext cx="7328482" cy="629751"/>
          </a:xfrm>
          <a:prstGeom prst="roundRect">
            <a:avLst/>
          </a:prstGeom>
          <a:solidFill>
            <a:srgbClr val="002060"/>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800" b="1" dirty="0">
                <a:solidFill>
                  <a:schemeClr val="bg1"/>
                </a:solidFill>
                <a:latin typeface="Arial Narrow" panose="020B0606020202030204" pitchFamily="34" charset="0"/>
              </a:rPr>
              <a:t>PLAN DE ACCIÓN 2020 -2023 </a:t>
            </a:r>
          </a:p>
        </p:txBody>
      </p:sp>
      <p:sp>
        <p:nvSpPr>
          <p:cNvPr id="6" name="CuadroTexto 5"/>
          <p:cNvSpPr txBox="1"/>
          <p:nvPr/>
        </p:nvSpPr>
        <p:spPr>
          <a:xfrm rot="5400000">
            <a:off x="-18510" y="3027220"/>
            <a:ext cx="206132" cy="1061829"/>
          </a:xfrm>
          <a:prstGeom prst="rect">
            <a:avLst/>
          </a:prstGeom>
          <a:noFill/>
        </p:spPr>
        <p:txBody>
          <a:bodyPr wrap="square" rtlCol="0">
            <a:spAutoFit/>
          </a:bodyPr>
          <a:lstStyle/>
          <a:p>
            <a:pPr>
              <a:buSzPct val="25000"/>
            </a:pPr>
            <a:endParaRPr lang="es-CO" sz="2100" b="1" dirty="0">
              <a:latin typeface="Trebuchet MS" panose="020B0603020202020204" pitchFamily="34" charset="0"/>
              <a:ea typeface="Arial" panose="020B0604020202020204"/>
              <a:cs typeface="Arial" panose="020B0604020202020204"/>
              <a:sym typeface="Arial" panose="020B0604020202020204"/>
            </a:endParaRPr>
          </a:p>
          <a:p>
            <a:pPr>
              <a:buSzPct val="25000"/>
            </a:pPr>
            <a:endParaRPr lang="es-CO" sz="2100" b="1" dirty="0">
              <a:latin typeface="Trebuchet MS" panose="020B0603020202020204" pitchFamily="34" charset="0"/>
              <a:ea typeface="Arial" panose="020B0604020202020204"/>
              <a:cs typeface="Arial" panose="020B0604020202020204"/>
              <a:sym typeface="Arial" panose="020B0604020202020204"/>
            </a:endParaRPr>
          </a:p>
          <a:p>
            <a:pPr>
              <a:buSzPct val="25000"/>
            </a:pPr>
            <a:endParaRPr lang="es-CO" sz="2100" dirty="0"/>
          </a:p>
        </p:txBody>
      </p:sp>
      <p:sp>
        <p:nvSpPr>
          <p:cNvPr id="32" name="Rounded Rectangle 14"/>
          <p:cNvSpPr/>
          <p:nvPr/>
        </p:nvSpPr>
        <p:spPr>
          <a:xfrm>
            <a:off x="2787744" y="4140241"/>
            <a:ext cx="4702268" cy="650310"/>
          </a:xfrm>
          <a:prstGeom prst="roundRect">
            <a:avLst/>
          </a:prstGeom>
          <a:solidFill>
            <a:srgbClr val="D2D555"/>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200" b="1" dirty="0">
                <a:solidFill>
                  <a:srgbClr val="FF0000"/>
                </a:solidFill>
                <a:latin typeface="Arial Narrow" panose="020B0606020202030204" pitchFamily="34" charset="0"/>
              </a:rPr>
              <a:t>INCLUSIÓN CC EN OT </a:t>
            </a:r>
          </a:p>
          <a:p>
            <a:pPr algn="ctr"/>
            <a:r>
              <a:rPr lang="es-CO" sz="2200" b="1" dirty="0">
                <a:solidFill>
                  <a:schemeClr val="tx1"/>
                </a:solidFill>
                <a:latin typeface="Arial Narrow" panose="020B0606020202030204" pitchFamily="34" charset="0"/>
              </a:rPr>
              <a:t>Res. 667/2016 </a:t>
            </a:r>
          </a:p>
        </p:txBody>
      </p:sp>
      <p:sp>
        <p:nvSpPr>
          <p:cNvPr id="33" name="Rounded Rectangle 14"/>
          <p:cNvSpPr/>
          <p:nvPr/>
        </p:nvSpPr>
        <p:spPr>
          <a:xfrm>
            <a:off x="2787743" y="5025894"/>
            <a:ext cx="4702267" cy="492469"/>
          </a:xfrm>
          <a:prstGeom prst="roundRect">
            <a:avLst/>
          </a:prstGeom>
          <a:solidFill>
            <a:schemeClr val="bg1">
              <a:lumMod val="8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200" b="1" dirty="0">
                <a:solidFill>
                  <a:schemeClr val="bg2">
                    <a:lumMod val="75000"/>
                  </a:schemeClr>
                </a:solidFill>
                <a:latin typeface="Arial Narrow" panose="020B0606020202030204" pitchFamily="34" charset="0"/>
              </a:rPr>
              <a:t>INVESTIGACIÓN + SEGUIMIENTO</a:t>
            </a:r>
          </a:p>
        </p:txBody>
      </p:sp>
      <p:sp>
        <p:nvSpPr>
          <p:cNvPr id="34" name="Rounded Rectangle 14"/>
          <p:cNvSpPr/>
          <p:nvPr/>
        </p:nvSpPr>
        <p:spPr>
          <a:xfrm>
            <a:off x="2790445" y="3430393"/>
            <a:ext cx="4699566" cy="561801"/>
          </a:xfrm>
          <a:prstGeom prst="roundRect">
            <a:avLst/>
          </a:prstGeom>
          <a:solidFill>
            <a:schemeClr val="accent3">
              <a:lumMod val="7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200" b="1" dirty="0">
                <a:solidFill>
                  <a:schemeClr val="tx1"/>
                </a:solidFill>
                <a:latin typeface="Arial Narrow" panose="020B0606020202030204" pitchFamily="34" charset="0"/>
              </a:rPr>
              <a:t>FORTALECIMIENTO EN CC Y GR</a:t>
            </a:r>
          </a:p>
        </p:txBody>
      </p:sp>
      <p:sp>
        <p:nvSpPr>
          <p:cNvPr id="35" name="Rounded Rectangle 14"/>
          <p:cNvSpPr/>
          <p:nvPr/>
        </p:nvSpPr>
        <p:spPr>
          <a:xfrm>
            <a:off x="2787744" y="2172224"/>
            <a:ext cx="4702268" cy="455407"/>
          </a:xfrm>
          <a:prstGeom prst="roundRect">
            <a:avLst/>
          </a:prstGeom>
          <a:solidFill>
            <a:schemeClr val="accent2">
              <a:lumMod val="40000"/>
              <a:lumOff val="6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200" b="1" dirty="0" smtClean="0">
                <a:solidFill>
                  <a:schemeClr val="tx1"/>
                </a:solidFill>
                <a:latin typeface="Arial Narrow" panose="020B0606020202030204" pitchFamily="34" charset="0"/>
              </a:rPr>
              <a:t>ADAPTACIÓN </a:t>
            </a:r>
            <a:r>
              <a:rPr lang="es-CO" sz="2200" b="1" dirty="0">
                <a:solidFill>
                  <a:schemeClr val="tx1"/>
                </a:solidFill>
                <a:latin typeface="Arial Narrow" panose="020B0606020202030204" pitchFamily="34" charset="0"/>
              </a:rPr>
              <a:t>+ </a:t>
            </a:r>
            <a:r>
              <a:rPr lang="es-CO" sz="2200" b="1" dirty="0">
                <a:solidFill>
                  <a:schemeClr val="accent2">
                    <a:lumMod val="75000"/>
                  </a:schemeClr>
                </a:solidFill>
                <a:latin typeface="Arial Narrow" panose="020B0606020202030204" pitchFamily="34" charset="0"/>
              </a:rPr>
              <a:t>SEGUIMIENTO</a:t>
            </a:r>
          </a:p>
        </p:txBody>
      </p:sp>
      <p:sp>
        <p:nvSpPr>
          <p:cNvPr id="36" name="Rounded Rectangle 14"/>
          <p:cNvSpPr/>
          <p:nvPr/>
        </p:nvSpPr>
        <p:spPr>
          <a:xfrm>
            <a:off x="2787744" y="2801975"/>
            <a:ext cx="4702267" cy="506921"/>
          </a:xfrm>
          <a:prstGeom prst="roundRect">
            <a:avLst/>
          </a:prstGeom>
          <a:solidFill>
            <a:schemeClr val="accent3">
              <a:lumMod val="40000"/>
              <a:lumOff val="6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200" b="1" dirty="0">
                <a:solidFill>
                  <a:srgbClr val="FF0000"/>
                </a:solidFill>
                <a:latin typeface="Arial Narrow" panose="020B0606020202030204" pitchFamily="34" charset="0"/>
              </a:rPr>
              <a:t>MITIGACIÓN</a:t>
            </a:r>
            <a:r>
              <a:rPr lang="es-CO" sz="2200" b="1" dirty="0">
                <a:solidFill>
                  <a:schemeClr val="tx1"/>
                </a:solidFill>
                <a:latin typeface="Arial Narrow" panose="020B0606020202030204" pitchFamily="34" charset="0"/>
              </a:rPr>
              <a:t> + </a:t>
            </a:r>
            <a:r>
              <a:rPr lang="es-CO" sz="2200" b="1" dirty="0">
                <a:solidFill>
                  <a:schemeClr val="accent2">
                    <a:lumMod val="75000"/>
                  </a:schemeClr>
                </a:solidFill>
                <a:latin typeface="Arial Narrow" panose="020B0606020202030204" pitchFamily="34" charset="0"/>
              </a:rPr>
              <a:t>SEGUIMIENTO</a:t>
            </a:r>
          </a:p>
        </p:txBody>
      </p:sp>
      <p:sp>
        <p:nvSpPr>
          <p:cNvPr id="7" name="CuadroTexto 6"/>
          <p:cNvSpPr txBox="1"/>
          <p:nvPr/>
        </p:nvSpPr>
        <p:spPr>
          <a:xfrm>
            <a:off x="603930" y="2627630"/>
            <a:ext cx="1729425" cy="1200329"/>
          </a:xfrm>
          <a:prstGeom prst="rect">
            <a:avLst/>
          </a:prstGeom>
          <a:noFill/>
        </p:spPr>
        <p:txBody>
          <a:bodyPr wrap="square" rtlCol="0">
            <a:spAutoFit/>
          </a:bodyPr>
          <a:lstStyle/>
          <a:p>
            <a:pPr algn="ctr"/>
            <a:r>
              <a:rPr lang="es-MX" sz="2400" b="1" dirty="0">
                <a:solidFill>
                  <a:schemeClr val="tx2">
                    <a:lumMod val="75000"/>
                  </a:schemeClr>
                </a:solidFill>
                <a:latin typeface="Arial Narrow" panose="020B0606020202030204" pitchFamily="34" charset="0"/>
              </a:rPr>
              <a:t>EJES </a:t>
            </a:r>
          </a:p>
          <a:p>
            <a:endParaRPr lang="es-MX" sz="2400" b="1" dirty="0">
              <a:solidFill>
                <a:schemeClr val="tx2">
                  <a:lumMod val="75000"/>
                </a:schemeClr>
              </a:solidFill>
              <a:latin typeface="Arial Narrow" panose="020B0606020202030204" pitchFamily="34" charset="0"/>
            </a:endParaRPr>
          </a:p>
          <a:p>
            <a:pPr algn="ctr"/>
            <a:r>
              <a:rPr lang="es-MX" sz="2400" b="1" dirty="0">
                <a:solidFill>
                  <a:schemeClr val="tx2">
                    <a:lumMod val="75000"/>
                  </a:schemeClr>
                </a:solidFill>
                <a:latin typeface="Arial Narrow" panose="020B0606020202030204" pitchFamily="34" charset="0"/>
              </a:rPr>
              <a:t>TEMÁTICOS</a:t>
            </a:r>
            <a:endParaRPr lang="es-CO" sz="2400" b="1" dirty="0">
              <a:solidFill>
                <a:schemeClr val="tx2">
                  <a:lumMod val="75000"/>
                </a:schemeClr>
              </a:solidFill>
              <a:latin typeface="Arial Narrow" panose="020B0606020202030204" pitchFamily="34" charset="0"/>
            </a:endParaRPr>
          </a:p>
        </p:txBody>
      </p:sp>
      <p:sp>
        <p:nvSpPr>
          <p:cNvPr id="2" name="Rectángulo 1"/>
          <p:cNvSpPr/>
          <p:nvPr/>
        </p:nvSpPr>
        <p:spPr>
          <a:xfrm>
            <a:off x="4450813" y="3244334"/>
            <a:ext cx="352982" cy="369332"/>
          </a:xfrm>
          <a:prstGeom prst="rect">
            <a:avLst/>
          </a:prstGeom>
        </p:spPr>
        <p:txBody>
          <a:bodyPr wrap="none">
            <a:spAutoFit/>
          </a:bodyPr>
          <a:lstStyle/>
          <a:p>
            <a:r>
              <a:rPr lang="es-CO" dirty="0">
                <a:solidFill>
                  <a:srgbClr val="000000"/>
                </a:solidFill>
                <a:latin typeface="Times New Roman" panose="02020603050405020304" pitchFamily="18" charset="0"/>
              </a:rPr>
              <a:t> </a:t>
            </a:r>
            <a:r>
              <a:rPr lang="es-CO" dirty="0"/>
              <a:t>  </a:t>
            </a:r>
          </a:p>
        </p:txBody>
      </p:sp>
      <p:sp>
        <p:nvSpPr>
          <p:cNvPr id="8" name="Rectángulo 7"/>
          <p:cNvSpPr/>
          <p:nvPr/>
        </p:nvSpPr>
        <p:spPr>
          <a:xfrm>
            <a:off x="4450813" y="3244334"/>
            <a:ext cx="242374" cy="369332"/>
          </a:xfrm>
          <a:prstGeom prst="rect">
            <a:avLst/>
          </a:prstGeom>
        </p:spPr>
        <p:txBody>
          <a:bodyPr wrap="none">
            <a:spAutoFit/>
          </a:bodyPr>
          <a:lstStyle/>
          <a:p>
            <a:r>
              <a:rPr lang="es-CO" dirty="0">
                <a:solidFill>
                  <a:srgbClr val="000000"/>
                </a:solidFill>
                <a:latin typeface="Times New Roman" panose="02020603050405020304" pitchFamily="18" charset="0"/>
              </a:rPr>
              <a:t> </a:t>
            </a:r>
            <a:endParaRPr lang="es-CO" dirty="0"/>
          </a:p>
        </p:txBody>
      </p:sp>
    </p:spTree>
    <p:extLst>
      <p:ext uri="{BB962C8B-B14F-4D97-AF65-F5344CB8AC3E}">
        <p14:creationId xmlns:p14="http://schemas.microsoft.com/office/powerpoint/2010/main" val="177559235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ángulo 18"/>
          <p:cNvSpPr/>
          <p:nvPr/>
        </p:nvSpPr>
        <p:spPr>
          <a:xfrm>
            <a:off x="5175607" y="3732588"/>
            <a:ext cx="2595614" cy="2578645"/>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s-CO"/>
          </a:p>
        </p:txBody>
      </p:sp>
      <p:sp>
        <p:nvSpPr>
          <p:cNvPr id="20" name="Rectángulo 19"/>
          <p:cNvSpPr/>
          <p:nvPr/>
        </p:nvSpPr>
        <p:spPr>
          <a:xfrm>
            <a:off x="172468" y="1023406"/>
            <a:ext cx="2595614" cy="257864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CO"/>
          </a:p>
        </p:txBody>
      </p:sp>
      <p:sp>
        <p:nvSpPr>
          <p:cNvPr id="25" name="Rectángulo 24"/>
          <p:cNvSpPr/>
          <p:nvPr/>
        </p:nvSpPr>
        <p:spPr>
          <a:xfrm>
            <a:off x="6274945" y="1039035"/>
            <a:ext cx="2595614" cy="257864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CO"/>
          </a:p>
        </p:txBody>
      </p:sp>
      <p:sp>
        <p:nvSpPr>
          <p:cNvPr id="3" name="Rectángulo 2"/>
          <p:cNvSpPr/>
          <p:nvPr/>
        </p:nvSpPr>
        <p:spPr>
          <a:xfrm>
            <a:off x="2186338" y="3745667"/>
            <a:ext cx="2595614" cy="2578645"/>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CO"/>
          </a:p>
        </p:txBody>
      </p:sp>
      <p:sp>
        <p:nvSpPr>
          <p:cNvPr id="11" name="Rectángulo 10"/>
          <p:cNvSpPr/>
          <p:nvPr/>
        </p:nvSpPr>
        <p:spPr>
          <a:xfrm>
            <a:off x="3311045" y="2633334"/>
            <a:ext cx="2405129" cy="4530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50" dirty="0">
                <a:latin typeface="Arial Narrow" panose="020B0606020202030204" pitchFamily="34" charset="0"/>
                <a:cs typeface="Arial" panose="020B0604020202020204" pitchFamily="34" charset="0"/>
              </a:rPr>
              <a:t>Estimación dada para años </a:t>
            </a:r>
            <a:endParaRPr lang="es-CO" sz="1650" dirty="0">
              <a:latin typeface="Arial Narrow" panose="020B0606020202030204" pitchFamily="34" charset="0"/>
            </a:endParaRPr>
          </a:p>
        </p:txBody>
      </p:sp>
      <p:sp>
        <p:nvSpPr>
          <p:cNvPr id="2" name="Título 1"/>
          <p:cNvSpPr txBox="1">
            <a:spLocks/>
          </p:cNvSpPr>
          <p:nvPr/>
        </p:nvSpPr>
        <p:spPr>
          <a:xfrm>
            <a:off x="1272462" y="171095"/>
            <a:ext cx="6599076" cy="367550"/>
          </a:xfrm>
          <a:prstGeom prst="rect">
            <a:avLst/>
          </a:prstGeom>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pitchFamily="34" charset="0"/>
              </a:defRPr>
            </a:lvl2pPr>
            <a:lvl3pPr algn="ctr" rtl="0" eaLnBrk="1" fontAlgn="base" hangingPunct="1">
              <a:spcBef>
                <a:spcPct val="0"/>
              </a:spcBef>
              <a:spcAft>
                <a:spcPct val="0"/>
              </a:spcAft>
              <a:defRPr sz="4400">
                <a:solidFill>
                  <a:schemeClr val="tx1"/>
                </a:solidFill>
                <a:latin typeface="Calibri" panose="020F0502020204030204" pitchFamily="34" charset="0"/>
              </a:defRPr>
            </a:lvl3pPr>
            <a:lvl4pPr algn="ctr" rtl="0" eaLnBrk="1" fontAlgn="base" hangingPunct="1">
              <a:spcBef>
                <a:spcPct val="0"/>
              </a:spcBef>
              <a:spcAft>
                <a:spcPct val="0"/>
              </a:spcAft>
              <a:defRPr sz="4400">
                <a:solidFill>
                  <a:schemeClr val="tx1"/>
                </a:solidFill>
                <a:latin typeface="Calibri" panose="020F0502020204030204" pitchFamily="34" charset="0"/>
              </a:defRPr>
            </a:lvl4pPr>
            <a:lvl5pPr algn="ctr" rtl="0" eaLnBrk="1" fontAlgn="base" hangingPunct="1">
              <a:spcBef>
                <a:spcPct val="0"/>
              </a:spcBef>
              <a:spcAft>
                <a:spcPct val="0"/>
              </a:spcAft>
              <a:defRPr sz="4400">
                <a:solidFill>
                  <a:schemeClr val="tx1"/>
                </a:solidFill>
                <a:latin typeface="Calibri" panose="020F0502020204030204" pitchFamily="34" charset="0"/>
              </a:defRPr>
            </a:lvl5pPr>
            <a:lvl6pPr marL="457200" algn="ctr" rtl="0" eaLnBrk="1" fontAlgn="base" hangingPunct="1">
              <a:spcBef>
                <a:spcPct val="0"/>
              </a:spcBef>
              <a:spcAft>
                <a:spcPct val="0"/>
              </a:spcAft>
              <a:defRPr sz="4400">
                <a:solidFill>
                  <a:schemeClr val="tx1"/>
                </a:solidFill>
                <a:latin typeface="Calibri" panose="020F0502020204030204" pitchFamily="34" charset="0"/>
              </a:defRPr>
            </a:lvl6pPr>
            <a:lvl7pPr marL="914400" algn="ctr" rtl="0" eaLnBrk="1" fontAlgn="base" hangingPunct="1">
              <a:spcBef>
                <a:spcPct val="0"/>
              </a:spcBef>
              <a:spcAft>
                <a:spcPct val="0"/>
              </a:spcAft>
              <a:defRPr sz="4400">
                <a:solidFill>
                  <a:schemeClr val="tx1"/>
                </a:solidFill>
                <a:latin typeface="Calibri" panose="020F0502020204030204" pitchFamily="34" charset="0"/>
              </a:defRPr>
            </a:lvl7pPr>
            <a:lvl8pPr marL="1371600" algn="ctr" rtl="0" eaLnBrk="1" fontAlgn="base" hangingPunct="1">
              <a:spcBef>
                <a:spcPct val="0"/>
              </a:spcBef>
              <a:spcAft>
                <a:spcPct val="0"/>
              </a:spcAft>
              <a:defRPr sz="4400">
                <a:solidFill>
                  <a:schemeClr val="tx1"/>
                </a:solidFill>
                <a:latin typeface="Calibri" panose="020F0502020204030204" pitchFamily="34" charset="0"/>
              </a:defRPr>
            </a:lvl8pPr>
            <a:lvl9pPr marL="1828800" algn="ctr" rtl="0" eaLnBrk="1" fontAlgn="base" hangingPunct="1">
              <a:spcBef>
                <a:spcPct val="0"/>
              </a:spcBef>
              <a:spcAft>
                <a:spcPct val="0"/>
              </a:spcAft>
              <a:defRPr sz="4400">
                <a:solidFill>
                  <a:schemeClr val="tx1"/>
                </a:solidFill>
                <a:latin typeface="Calibri" panose="020F0502020204030204" pitchFamily="34" charset="0"/>
              </a:defRPr>
            </a:lvl9pPr>
          </a:lstStyle>
          <a:p>
            <a:r>
              <a:rPr lang="es-CO" sz="3200" b="1" dirty="0">
                <a:solidFill>
                  <a:schemeClr val="accent1">
                    <a:lumMod val="75000"/>
                  </a:schemeClr>
                </a:solidFill>
                <a:effectLst>
                  <a:outerShdw blurRad="38100" dist="38100" dir="2700000" algn="tl">
                    <a:srgbClr val="000000">
                      <a:alpha val="43137"/>
                    </a:srgbClr>
                  </a:outerShdw>
                </a:effectLst>
                <a:latin typeface="Arial Narrow" panose="020B0606020202030204" pitchFamily="34" charset="0"/>
              </a:rPr>
              <a:t>¿QUE HA HECHO LA CAR EN HCM?</a:t>
            </a:r>
          </a:p>
        </p:txBody>
      </p:sp>
      <p:pic>
        <p:nvPicPr>
          <p:cNvPr id="5" name="Imagen 4" descr="C:\Users\PERSONAL\Dropbox\Huella de carbono municipal - CAR\Formato encuestas ajustados 2016\Seguimiento Ubate\Fotografias Estufas\IMAG2987.jpg"/>
          <p:cNvPicPr/>
          <p:nvPr/>
        </p:nvPicPr>
        <p:blipFill rotWithShape="1">
          <a:blip r:embed="rId2" cstate="print">
            <a:extLst>
              <a:ext uri="{28A0092B-C50C-407E-A947-70E740481C1C}">
                <a14:useLocalDpi xmlns:a14="http://schemas.microsoft.com/office/drawing/2010/main" val="0"/>
              </a:ext>
            </a:extLst>
          </a:blip>
          <a:srcRect l="7865" r="20020"/>
          <a:stretch>
            <a:fillRect/>
          </a:stretch>
        </p:blipFill>
        <p:spPr bwMode="auto">
          <a:xfrm>
            <a:off x="2341056" y="4749530"/>
            <a:ext cx="2363626" cy="1510187"/>
          </a:xfrm>
          <a:prstGeom prst="rect">
            <a:avLst/>
          </a:prstGeom>
          <a:ln>
            <a:noFill/>
          </a:ln>
          <a:effectLst>
            <a:outerShdw blurRad="190500" algn="tl" rotWithShape="0">
              <a:srgbClr val="000000">
                <a:alpha val="70000"/>
              </a:srgbClr>
            </a:outerShdw>
          </a:effectLst>
        </p:spPr>
      </p:pic>
      <p:pic>
        <p:nvPicPr>
          <p:cNvPr id="6" name="Imagen 5" descr="F:\Implementación luminarias\Tenjo (2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96140" y="2022857"/>
            <a:ext cx="2353224" cy="1515828"/>
          </a:xfrm>
          <a:prstGeom prst="rect">
            <a:avLst/>
          </a:prstGeom>
          <a:ln>
            <a:noFill/>
          </a:ln>
          <a:effectLst>
            <a:outerShdw blurRad="190500" algn="tl" rotWithShape="0">
              <a:srgbClr val="000000">
                <a:alpha val="70000"/>
              </a:srgbClr>
            </a:outerShdw>
          </a:effectLst>
        </p:spPr>
      </p:pic>
      <p:sp>
        <p:nvSpPr>
          <p:cNvPr id="7" name="Rectángulo 6"/>
          <p:cNvSpPr/>
          <p:nvPr/>
        </p:nvSpPr>
        <p:spPr>
          <a:xfrm>
            <a:off x="3311045" y="1147555"/>
            <a:ext cx="2405129" cy="4530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50" dirty="0">
                <a:latin typeface="Arial Narrow" panose="020B0606020202030204" pitchFamily="34" charset="0"/>
                <a:cs typeface="Arial" panose="020B0604020202020204" pitchFamily="34" charset="0"/>
              </a:rPr>
              <a:t>6 municipios piloto</a:t>
            </a:r>
            <a:endParaRPr lang="es-CO" sz="1650" dirty="0">
              <a:latin typeface="Arial Narrow" panose="020B0606020202030204" pitchFamily="34" charset="0"/>
            </a:endParaRPr>
          </a:p>
        </p:txBody>
      </p:sp>
      <p:sp>
        <p:nvSpPr>
          <p:cNvPr id="8" name="Rectángulo 7"/>
          <p:cNvSpPr/>
          <p:nvPr/>
        </p:nvSpPr>
        <p:spPr>
          <a:xfrm>
            <a:off x="3394742" y="1554623"/>
            <a:ext cx="2190550" cy="85408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s-CO" sz="1650" dirty="0">
                <a:solidFill>
                  <a:schemeClr val="tx1"/>
                </a:solidFill>
                <a:latin typeface="Arial Narrow" panose="020B0606020202030204" pitchFamily="34" charset="0"/>
                <a:cs typeface="Arial" panose="020B0604020202020204" pitchFamily="34" charset="0"/>
              </a:rPr>
              <a:t>Ubaté, Tenjo, Madrid, Mosquera, Sopó y Tocancipá.</a:t>
            </a:r>
          </a:p>
        </p:txBody>
      </p:sp>
      <p:sp>
        <p:nvSpPr>
          <p:cNvPr id="9" name="Rectángulo 8"/>
          <p:cNvSpPr/>
          <p:nvPr/>
        </p:nvSpPr>
        <p:spPr>
          <a:xfrm>
            <a:off x="3394742" y="3051821"/>
            <a:ext cx="2190549" cy="36933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s-CO" dirty="0" smtClean="0">
                <a:latin typeface="Arial Narrow" panose="020B0606020202030204" pitchFamily="34" charset="0"/>
                <a:cs typeface="Arial" panose="020B0604020202020204" pitchFamily="34" charset="0"/>
              </a:rPr>
              <a:t>2012</a:t>
            </a:r>
            <a:r>
              <a:rPr lang="es-CO" dirty="0">
                <a:latin typeface="Arial Narrow" panose="020B0606020202030204" pitchFamily="34" charset="0"/>
                <a:cs typeface="Arial" panose="020B0604020202020204" pitchFamily="34" charset="0"/>
              </a:rPr>
              <a:t>, 2014 y 2016</a:t>
            </a:r>
          </a:p>
        </p:txBody>
      </p:sp>
      <p:sp>
        <p:nvSpPr>
          <p:cNvPr id="12" name="Rectángulo 11"/>
          <p:cNvSpPr/>
          <p:nvPr/>
        </p:nvSpPr>
        <p:spPr>
          <a:xfrm>
            <a:off x="6167279" y="1109946"/>
            <a:ext cx="2810946" cy="923330"/>
          </a:xfrm>
          <a:prstGeom prst="rect">
            <a:avLst/>
          </a:prstGeom>
        </p:spPr>
        <p:txBody>
          <a:bodyPr wrap="square">
            <a:spAutoFit/>
          </a:bodyPr>
          <a:lstStyle/>
          <a:p>
            <a:pPr algn="ctr"/>
            <a:r>
              <a:rPr lang="es-CO" dirty="0">
                <a:latin typeface="Arial Narrow" panose="020B0606020202030204" pitchFamily="34" charset="0"/>
              </a:rPr>
              <a:t>Cambio de luminarias en los alumbrados públicos (Ubaté-</a:t>
            </a:r>
            <a:r>
              <a:rPr lang="es-CO" dirty="0" err="1">
                <a:latin typeface="Arial Narrow" panose="020B0606020202030204" pitchFamily="34" charset="0"/>
              </a:rPr>
              <a:t>Tenjo</a:t>
            </a:r>
            <a:r>
              <a:rPr lang="es-CO" dirty="0" smtClean="0">
                <a:latin typeface="Arial Narrow" panose="020B0606020202030204" pitchFamily="34" charset="0"/>
              </a:rPr>
              <a:t>).</a:t>
            </a:r>
            <a:endParaRPr lang="es-CO" dirty="0">
              <a:latin typeface="Arial Narrow" panose="020B0606020202030204" pitchFamily="34" charset="0"/>
              <a:cs typeface="Arial" panose="020B0604020202020204" pitchFamily="34" charset="0"/>
            </a:endParaRPr>
          </a:p>
        </p:txBody>
      </p:sp>
      <p:sp>
        <p:nvSpPr>
          <p:cNvPr id="13" name="Rectángulo 12"/>
          <p:cNvSpPr/>
          <p:nvPr/>
        </p:nvSpPr>
        <p:spPr>
          <a:xfrm>
            <a:off x="2183734" y="3820559"/>
            <a:ext cx="2678269" cy="923330"/>
          </a:xfrm>
          <a:prstGeom prst="rect">
            <a:avLst/>
          </a:prstGeom>
        </p:spPr>
        <p:txBody>
          <a:bodyPr wrap="square">
            <a:spAutoFit/>
          </a:bodyPr>
          <a:lstStyle/>
          <a:p>
            <a:pPr algn="ctr"/>
            <a:r>
              <a:rPr lang="es-CO" dirty="0">
                <a:latin typeface="Arial Narrow" panose="020B0606020202030204" pitchFamily="34" charset="0"/>
              </a:rPr>
              <a:t>Implementación de estufas eco eficientes beneficiando a la población rural (Ubaté</a:t>
            </a:r>
            <a:r>
              <a:rPr lang="es-CO" dirty="0" smtClean="0">
                <a:latin typeface="Arial Narrow" panose="020B0606020202030204" pitchFamily="34" charset="0"/>
              </a:rPr>
              <a:t>).</a:t>
            </a:r>
            <a:endParaRPr lang="es-CO" dirty="0">
              <a:latin typeface="Arial Narrow" panose="020B0606020202030204" pitchFamily="34" charset="0"/>
              <a:cs typeface="Arial" panose="020B0604020202020204" pitchFamily="34" charset="0"/>
            </a:endParaRPr>
          </a:p>
        </p:txBody>
      </p:sp>
      <p:pic>
        <p:nvPicPr>
          <p:cNvPr id="15" name="Imagen 14"/>
          <p:cNvPicPr>
            <a:picLocks noChangeAspect="1"/>
          </p:cNvPicPr>
          <p:nvPr/>
        </p:nvPicPr>
        <p:blipFill rotWithShape="1">
          <a:blip r:embed="rId4" cstate="print">
            <a:extLst>
              <a:ext uri="{28A0092B-C50C-407E-A947-70E740481C1C}">
                <a14:useLocalDpi xmlns:a14="http://schemas.microsoft.com/office/drawing/2010/main" val="0"/>
              </a:ext>
            </a:extLst>
          </a:blip>
          <a:srcRect l="7169"/>
          <a:stretch/>
        </p:blipFill>
        <p:spPr>
          <a:xfrm>
            <a:off x="5332417" y="4743889"/>
            <a:ext cx="2281994" cy="1444889"/>
          </a:xfrm>
          <a:prstGeom prst="rect">
            <a:avLst/>
          </a:prstGeom>
          <a:ln>
            <a:noFill/>
          </a:ln>
          <a:effectLst>
            <a:outerShdw blurRad="190500" algn="tl" rotWithShape="0">
              <a:srgbClr val="000000">
                <a:alpha val="70000"/>
              </a:srgbClr>
            </a:outerShdw>
          </a:effectLst>
        </p:spPr>
      </p:pic>
      <p:sp>
        <p:nvSpPr>
          <p:cNvPr id="18" name="Rectángulo 17"/>
          <p:cNvSpPr/>
          <p:nvPr/>
        </p:nvSpPr>
        <p:spPr>
          <a:xfrm>
            <a:off x="5175607" y="3860732"/>
            <a:ext cx="2691064" cy="646331"/>
          </a:xfrm>
          <a:prstGeom prst="rect">
            <a:avLst/>
          </a:prstGeom>
        </p:spPr>
        <p:txBody>
          <a:bodyPr wrap="square">
            <a:spAutoFit/>
          </a:bodyPr>
          <a:lstStyle/>
          <a:p>
            <a:pPr algn="ctr"/>
            <a:r>
              <a:rPr lang="es-CO" dirty="0">
                <a:latin typeface="Arial Narrow" panose="020B0606020202030204" pitchFamily="34" charset="0"/>
              </a:rPr>
              <a:t>Sistema de uso compartido </a:t>
            </a:r>
            <a:r>
              <a:rPr lang="es-CO" dirty="0" smtClean="0">
                <a:latin typeface="Arial Narrow" panose="020B0606020202030204" pitchFamily="34" charset="0"/>
              </a:rPr>
              <a:t>de </a:t>
            </a:r>
            <a:r>
              <a:rPr lang="es-CO" dirty="0">
                <a:latin typeface="Arial Narrow" panose="020B0606020202030204" pitchFamily="34" charset="0"/>
              </a:rPr>
              <a:t>bicicletas (</a:t>
            </a:r>
            <a:r>
              <a:rPr lang="es-CO" dirty="0" err="1">
                <a:latin typeface="Arial Narrow" panose="020B0606020202030204" pitchFamily="34" charset="0"/>
              </a:rPr>
              <a:t>Tenjo</a:t>
            </a:r>
            <a:r>
              <a:rPr lang="es-CO" dirty="0" smtClean="0">
                <a:latin typeface="Arial Narrow" panose="020B0606020202030204" pitchFamily="34" charset="0"/>
              </a:rPr>
              <a:t>).</a:t>
            </a:r>
            <a:endParaRPr lang="es-CO" dirty="0">
              <a:latin typeface="Arial Narrow" panose="020B0606020202030204" pitchFamily="34" charset="0"/>
              <a:cs typeface="Arial" panose="020B0604020202020204" pitchFamily="34" charset="0"/>
            </a:endParaRPr>
          </a:p>
        </p:txBody>
      </p:sp>
      <p:pic>
        <p:nvPicPr>
          <p:cNvPr id="21" name="Imagen 20"/>
          <p:cNvPicPr>
            <a:picLocks noChangeAspect="1"/>
          </p:cNvPicPr>
          <p:nvPr/>
        </p:nvPicPr>
        <p:blipFill rotWithShape="1">
          <a:blip r:embed="rId5"/>
          <a:srcRect l="29523" t="68702" r="59409" b="16532"/>
          <a:stretch/>
        </p:blipFill>
        <p:spPr>
          <a:xfrm>
            <a:off x="378551" y="2021628"/>
            <a:ext cx="2263796" cy="1515828"/>
          </a:xfrm>
          <a:prstGeom prst="rect">
            <a:avLst/>
          </a:prstGeom>
          <a:ln>
            <a:noFill/>
          </a:ln>
          <a:effectLst>
            <a:outerShdw blurRad="190500" algn="tl" rotWithShape="0">
              <a:srgbClr val="000000">
                <a:alpha val="70000"/>
              </a:srgbClr>
            </a:outerShdw>
          </a:effectLst>
        </p:spPr>
      </p:pic>
      <p:sp>
        <p:nvSpPr>
          <p:cNvPr id="22" name="Rectángulo 21"/>
          <p:cNvSpPr/>
          <p:nvPr/>
        </p:nvSpPr>
        <p:spPr>
          <a:xfrm>
            <a:off x="56086" y="1037806"/>
            <a:ext cx="2828377" cy="923330"/>
          </a:xfrm>
          <a:prstGeom prst="rect">
            <a:avLst/>
          </a:prstGeom>
        </p:spPr>
        <p:txBody>
          <a:bodyPr wrap="square">
            <a:spAutoFit/>
          </a:bodyPr>
          <a:lstStyle/>
          <a:p>
            <a:pPr algn="ctr"/>
            <a:r>
              <a:rPr lang="es-CO" dirty="0" smtClean="0">
                <a:latin typeface="Arial Narrow" panose="020B0606020202030204" pitchFamily="34" charset="0"/>
              </a:rPr>
              <a:t>Aprovechamiento </a:t>
            </a:r>
            <a:r>
              <a:rPr lang="es-CO" dirty="0">
                <a:latin typeface="Arial Narrow" panose="020B0606020202030204" pitchFamily="34" charset="0"/>
              </a:rPr>
              <a:t>de residuos orgánicos generados en centros poblados (</a:t>
            </a:r>
            <a:r>
              <a:rPr lang="es-CO" dirty="0" err="1">
                <a:latin typeface="Arial Narrow" panose="020B0606020202030204" pitchFamily="34" charset="0"/>
              </a:rPr>
              <a:t>Tenjo</a:t>
            </a:r>
            <a:r>
              <a:rPr lang="es-CO" dirty="0" smtClean="0">
                <a:latin typeface="Arial Narrow" panose="020B0606020202030204" pitchFamily="34" charset="0"/>
              </a:rPr>
              <a:t>).</a:t>
            </a:r>
            <a:endParaRPr lang="es-CO" dirty="0">
              <a:latin typeface="Arial Narrow" panose="020B0606020202030204" pitchFamily="34" charset="0"/>
            </a:endParaRPr>
          </a:p>
        </p:txBody>
      </p:sp>
    </p:spTree>
    <p:extLst>
      <p:ext uri="{BB962C8B-B14F-4D97-AF65-F5344CB8AC3E}">
        <p14:creationId xmlns:p14="http://schemas.microsoft.com/office/powerpoint/2010/main" val="262807586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p:cNvSpPr txBox="1"/>
          <p:nvPr/>
        </p:nvSpPr>
        <p:spPr>
          <a:xfrm>
            <a:off x="4065581" y="5288340"/>
            <a:ext cx="5580695" cy="1569660"/>
          </a:xfrm>
          <a:prstGeom prst="rect">
            <a:avLst/>
          </a:prstGeom>
          <a:noFill/>
        </p:spPr>
        <p:txBody>
          <a:bodyPr wrap="square" rtlCol="0">
            <a:spAutoFit/>
          </a:bodyPr>
          <a:lstStyle/>
          <a:p>
            <a:endParaRPr lang="es-CO" sz="1200" b="1" dirty="0">
              <a:solidFill>
                <a:schemeClr val="bg1"/>
              </a:solidFill>
              <a:latin typeface="Arial" panose="020B0604020202020204" pitchFamily="34" charset="0"/>
              <a:cs typeface="Arial" panose="020B0604020202020204" pitchFamily="34" charset="0"/>
            </a:endParaRPr>
          </a:p>
          <a:p>
            <a:r>
              <a:rPr lang="es-CO" sz="1200" b="1" dirty="0">
                <a:solidFill>
                  <a:schemeClr val="bg1"/>
                </a:solidFill>
                <a:latin typeface="Arial" panose="020B0604020202020204" pitchFamily="34" charset="0"/>
                <a:cs typeface="Arial" panose="020B0604020202020204" pitchFamily="34" charset="0"/>
              </a:rPr>
              <a:t>DIRECCIÓN DE GESTIÓN DEL ORDENAMIENTO AMBIENTAL Y TERRITORIAL - DGOAT</a:t>
            </a:r>
          </a:p>
          <a:p>
            <a:r>
              <a:rPr lang="es-CO" sz="1200" b="1" dirty="0">
                <a:solidFill>
                  <a:schemeClr val="bg1"/>
                </a:solidFill>
                <a:latin typeface="Arial" panose="020B0604020202020204" pitchFamily="34" charset="0"/>
                <a:cs typeface="Arial" panose="020B0604020202020204" pitchFamily="34" charset="0"/>
              </a:rPr>
              <a:t>CAMBIO CLIMÁTICO </a:t>
            </a:r>
          </a:p>
          <a:p>
            <a:endParaRPr lang="es-CO" sz="1200" b="1" dirty="0">
              <a:solidFill>
                <a:schemeClr val="bg1"/>
              </a:solidFill>
              <a:latin typeface="Arial" panose="020B0604020202020204" pitchFamily="34" charset="0"/>
              <a:cs typeface="Arial" panose="020B0604020202020204" pitchFamily="34" charset="0"/>
            </a:endParaRPr>
          </a:p>
          <a:p>
            <a:r>
              <a:rPr lang="es-CO" sz="1200" b="1" dirty="0">
                <a:solidFill>
                  <a:schemeClr val="bg1"/>
                </a:solidFill>
                <a:latin typeface="Arial" panose="020B0604020202020204" pitchFamily="34" charset="0"/>
                <a:cs typeface="Arial" panose="020B0604020202020204" pitchFamily="34" charset="0"/>
              </a:rPr>
              <a:t>MARIA ELENA BÁEZ C: </a:t>
            </a:r>
            <a:r>
              <a:rPr lang="es-CO" sz="1200" b="1" dirty="0">
                <a:solidFill>
                  <a:schemeClr val="bg1"/>
                </a:solidFill>
                <a:highlight>
                  <a:srgbClr val="FFFF00"/>
                </a:highlight>
                <a:latin typeface="Arial" panose="020B0604020202020204" pitchFamily="34" charset="0"/>
                <a:cs typeface="Arial" panose="020B0604020202020204" pitchFamily="34" charset="0"/>
                <a:hlinkClick r:id="rId3"/>
              </a:rPr>
              <a:t>mbaezc@car.gov.co</a:t>
            </a:r>
            <a:endParaRPr lang="es-CO" sz="1200" b="1" dirty="0">
              <a:solidFill>
                <a:schemeClr val="bg1"/>
              </a:solidFill>
              <a:latin typeface="Arial" panose="020B0604020202020204" pitchFamily="34" charset="0"/>
              <a:cs typeface="Arial" panose="020B0604020202020204" pitchFamily="34" charset="0"/>
            </a:endParaRPr>
          </a:p>
          <a:p>
            <a:r>
              <a:rPr lang="es-CO" sz="1200" b="1" dirty="0">
                <a:solidFill>
                  <a:schemeClr val="bg1"/>
                </a:solidFill>
                <a:latin typeface="Arial" panose="020B0604020202020204" pitchFamily="34" charset="0"/>
                <a:cs typeface="Arial" panose="020B0604020202020204" pitchFamily="34" charset="0"/>
              </a:rPr>
              <a:t>CAMILA </a:t>
            </a:r>
            <a:r>
              <a:rPr lang="es-CO" sz="1200" b="1" dirty="0" smtClean="0">
                <a:solidFill>
                  <a:schemeClr val="bg1"/>
                </a:solidFill>
                <a:latin typeface="Arial" panose="020B0604020202020204" pitchFamily="34" charset="0"/>
                <a:cs typeface="Arial" panose="020B0604020202020204" pitchFamily="34" charset="0"/>
              </a:rPr>
              <a:t>MOSQUERA</a:t>
            </a:r>
            <a:r>
              <a:rPr lang="es-CO" sz="1200" b="1" dirty="0" smtClean="0">
                <a:solidFill>
                  <a:schemeClr val="bg1"/>
                </a:solidFill>
                <a:highlight>
                  <a:srgbClr val="FFFF00"/>
                </a:highlight>
                <a:latin typeface="Arial" panose="020B0604020202020204" pitchFamily="34" charset="0"/>
                <a:cs typeface="Arial" panose="020B0604020202020204" pitchFamily="34" charset="0"/>
              </a:rPr>
              <a:t>: </a:t>
            </a:r>
            <a:r>
              <a:rPr lang="es-CO" sz="1200" b="1" dirty="0" smtClean="0">
                <a:solidFill>
                  <a:schemeClr val="bg1"/>
                </a:solidFill>
                <a:highlight>
                  <a:srgbClr val="FFFF00"/>
                </a:highlight>
                <a:latin typeface="Arial" panose="020B0604020202020204" pitchFamily="34" charset="0"/>
                <a:cs typeface="Arial" panose="020B0604020202020204" pitchFamily="34" charset="0"/>
                <a:hlinkClick r:id="rId4"/>
              </a:rPr>
              <a:t>cmosquerar@car.gov.co</a:t>
            </a:r>
            <a:endParaRPr lang="es-CO" sz="1200" b="1" dirty="0" smtClean="0">
              <a:solidFill>
                <a:schemeClr val="bg1"/>
              </a:solidFill>
              <a:highlight>
                <a:srgbClr val="FFFF00"/>
              </a:highlight>
              <a:latin typeface="Arial" panose="020B0604020202020204" pitchFamily="34" charset="0"/>
              <a:cs typeface="Arial" panose="020B0604020202020204" pitchFamily="34" charset="0"/>
            </a:endParaRPr>
          </a:p>
          <a:p>
            <a:endParaRPr lang="es-CO" sz="1200" b="1" dirty="0">
              <a:solidFill>
                <a:schemeClr val="bg1"/>
              </a:solidFill>
              <a:highlight>
                <a:srgbClr val="FFFF00"/>
              </a:highligh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03039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80"/>
          <p:cNvSpPr txBox="1"/>
          <p:nvPr/>
        </p:nvSpPr>
        <p:spPr>
          <a:xfrm>
            <a:off x="5063711" y="5354368"/>
            <a:ext cx="2937380" cy="346248"/>
          </a:xfrm>
          <a:prstGeom prst="rect">
            <a:avLst/>
          </a:prstGeom>
          <a:noFill/>
          <a:ln>
            <a:noFill/>
          </a:ln>
        </p:spPr>
        <p:txBody>
          <a:bodyPr lIns="68569" tIns="34275" rIns="68569" bIns="34275" anchor="t" anchorCtr="0">
            <a:noAutofit/>
          </a:bodyPr>
          <a:lstStyle/>
          <a:p>
            <a:pPr algn="ctr">
              <a:buSzPct val="25000"/>
            </a:pPr>
            <a:r>
              <a:rPr lang="es-CO">
                <a:solidFill>
                  <a:schemeClr val="lt1"/>
                </a:solidFill>
              </a:rPr>
              <a:t>www.car.gov.co</a:t>
            </a:r>
          </a:p>
        </p:txBody>
      </p:sp>
      <p:grpSp>
        <p:nvGrpSpPr>
          <p:cNvPr id="25" name="Grupo 24"/>
          <p:cNvGrpSpPr/>
          <p:nvPr/>
        </p:nvGrpSpPr>
        <p:grpSpPr>
          <a:xfrm>
            <a:off x="179377" y="200966"/>
            <a:ext cx="8773897" cy="5202603"/>
            <a:chOff x="251156" y="1436757"/>
            <a:chExt cx="8758449" cy="4931761"/>
          </a:xfrm>
        </p:grpSpPr>
        <p:sp>
          <p:nvSpPr>
            <p:cNvPr id="3" name="Shape 178"/>
            <p:cNvSpPr txBox="1">
              <a:spLocks/>
            </p:cNvSpPr>
            <p:nvPr/>
          </p:nvSpPr>
          <p:spPr>
            <a:xfrm>
              <a:off x="352979" y="2437971"/>
              <a:ext cx="2161693" cy="1155590"/>
            </a:xfrm>
            <a:prstGeom prst="rect">
              <a:avLst/>
            </a:prstGeom>
            <a:noFill/>
            <a:ln>
              <a:noFill/>
            </a:ln>
          </p:spPr>
          <p:txBody>
            <a:bodyPr lIns="68569" tIns="34275" rIns="68569" bIns="34275" anchor="ctr" anchorCtr="0">
              <a:noAutofit/>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buSzPct val="25000"/>
              </a:pPr>
              <a:r>
                <a:rPr lang="es-CO" sz="2400" b="1" dirty="0">
                  <a:solidFill>
                    <a:srgbClr val="FF0000"/>
                  </a:solidFill>
                  <a:latin typeface="Arial Narrow" panose="020B0606020202030204" pitchFamily="34" charset="0"/>
                  <a:ea typeface="Arial"/>
                  <a:cs typeface="Arial"/>
                  <a:sym typeface="Arial"/>
                </a:rPr>
                <a:t>CAMBIO CLIMÁTICO </a:t>
              </a:r>
            </a:p>
          </p:txBody>
        </p:sp>
        <p:sp>
          <p:nvSpPr>
            <p:cNvPr id="5" name="Shape 197"/>
            <p:cNvSpPr txBox="1"/>
            <p:nvPr/>
          </p:nvSpPr>
          <p:spPr>
            <a:xfrm>
              <a:off x="7274745" y="4741330"/>
              <a:ext cx="1512167" cy="369332"/>
            </a:xfrm>
            <a:prstGeom prst="rect">
              <a:avLst/>
            </a:prstGeom>
            <a:noFill/>
            <a:ln>
              <a:noFill/>
            </a:ln>
          </p:spPr>
          <p:txBody>
            <a:bodyPr lIns="68569" tIns="34275" rIns="68569" bIns="34275" anchor="t" anchorCtr="0">
              <a:noAutofit/>
            </a:bodyPr>
            <a:lstStyle/>
            <a:p>
              <a:pPr>
                <a:buSzPct val="25000"/>
              </a:pPr>
              <a:endParaRPr lang="es-CO" sz="2400" b="1" dirty="0">
                <a:solidFill>
                  <a:schemeClr val="dk1"/>
                </a:solidFill>
                <a:latin typeface="Arial Narrow" panose="020B0606020202030204" pitchFamily="34" charset="0"/>
                <a:ea typeface="Calibri"/>
                <a:cs typeface="Calibri"/>
                <a:sym typeface="Calibri"/>
              </a:endParaRPr>
            </a:p>
          </p:txBody>
        </p:sp>
        <p:sp>
          <p:nvSpPr>
            <p:cNvPr id="6" name="Rectangle 1"/>
            <p:cNvSpPr/>
            <p:nvPr/>
          </p:nvSpPr>
          <p:spPr>
            <a:xfrm>
              <a:off x="3017287" y="1436757"/>
              <a:ext cx="2463575" cy="75255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400" b="1" dirty="0">
                  <a:solidFill>
                    <a:schemeClr val="tx1"/>
                  </a:solidFill>
                  <a:latin typeface="Arial Narrow" panose="020B0606020202030204" pitchFamily="34" charset="0"/>
                </a:rPr>
                <a:t>Calentamiento global</a:t>
              </a:r>
            </a:p>
          </p:txBody>
        </p:sp>
        <p:sp>
          <p:nvSpPr>
            <p:cNvPr id="7" name="Rectangle 22"/>
            <p:cNvSpPr/>
            <p:nvPr/>
          </p:nvSpPr>
          <p:spPr>
            <a:xfrm>
              <a:off x="3073018" y="3998170"/>
              <a:ext cx="2584593" cy="76956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400" b="1" dirty="0">
                  <a:solidFill>
                    <a:srgbClr val="FF0000"/>
                  </a:solidFill>
                  <a:latin typeface="Arial Narrow" panose="020B0606020202030204" pitchFamily="34" charset="0"/>
                </a:rPr>
                <a:t>VULNERABILIDAD</a:t>
              </a:r>
              <a:r>
                <a:rPr lang="es-CO" sz="2400" dirty="0">
                  <a:solidFill>
                    <a:srgbClr val="FF0000"/>
                  </a:solidFill>
                  <a:latin typeface="Arial Narrow" panose="020B0606020202030204" pitchFamily="34" charset="0"/>
                </a:rPr>
                <a:t> </a:t>
              </a:r>
            </a:p>
          </p:txBody>
        </p:sp>
        <p:cxnSp>
          <p:nvCxnSpPr>
            <p:cNvPr id="8" name="Elbow Connector 3"/>
            <p:cNvCxnSpPr>
              <a:endCxn id="6" idx="1"/>
            </p:cNvCxnSpPr>
            <p:nvPr/>
          </p:nvCxnSpPr>
          <p:spPr>
            <a:xfrm flipV="1">
              <a:off x="2257079" y="1813034"/>
              <a:ext cx="760208" cy="679031"/>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Elbow Connector 5"/>
            <p:cNvCxnSpPr/>
            <p:nvPr/>
          </p:nvCxnSpPr>
          <p:spPr>
            <a:xfrm>
              <a:off x="2346353" y="3754245"/>
              <a:ext cx="598750" cy="271581"/>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Rectangle 12"/>
            <p:cNvSpPr/>
            <p:nvPr/>
          </p:nvSpPr>
          <p:spPr>
            <a:xfrm>
              <a:off x="3273933" y="2333327"/>
              <a:ext cx="1951630" cy="593229"/>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400" b="1" dirty="0">
                  <a:solidFill>
                    <a:schemeClr val="accent4">
                      <a:lumMod val="50000"/>
                    </a:schemeClr>
                  </a:solidFill>
                  <a:latin typeface="Arial Narrow" panose="020B0606020202030204" pitchFamily="34" charset="0"/>
                </a:rPr>
                <a:t>GEI</a:t>
              </a:r>
            </a:p>
          </p:txBody>
        </p:sp>
        <p:sp>
          <p:nvSpPr>
            <p:cNvPr id="13" name="Rectangle 35"/>
            <p:cNvSpPr/>
            <p:nvPr/>
          </p:nvSpPr>
          <p:spPr>
            <a:xfrm>
              <a:off x="3189874" y="5123667"/>
              <a:ext cx="2350881" cy="1055791"/>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400" b="1" dirty="0" smtClean="0">
                  <a:solidFill>
                    <a:schemeClr val="accent4">
                      <a:lumMod val="50000"/>
                    </a:schemeClr>
                  </a:solidFill>
                  <a:latin typeface="Arial Narrow" panose="020B0606020202030204" pitchFamily="34" charset="0"/>
                </a:rPr>
                <a:t>SOCIAL, ECONÓMICA </a:t>
              </a:r>
            </a:p>
            <a:p>
              <a:pPr algn="ctr"/>
              <a:r>
                <a:rPr lang="es-CO" sz="2400" b="1" dirty="0" smtClean="0">
                  <a:solidFill>
                    <a:schemeClr val="accent4">
                      <a:lumMod val="50000"/>
                    </a:schemeClr>
                  </a:solidFill>
                  <a:latin typeface="Arial Narrow" panose="020B0606020202030204" pitchFamily="34" charset="0"/>
                </a:rPr>
                <a:t>AMBIENTAL</a:t>
              </a:r>
              <a:endParaRPr lang="es-CO" sz="2400" b="1" dirty="0">
                <a:solidFill>
                  <a:schemeClr val="accent4">
                    <a:lumMod val="50000"/>
                  </a:schemeClr>
                </a:solidFill>
                <a:latin typeface="Arial Narrow" panose="020B0606020202030204" pitchFamily="34" charset="0"/>
              </a:endParaRPr>
            </a:p>
          </p:txBody>
        </p:sp>
        <p:sp>
          <p:nvSpPr>
            <p:cNvPr id="15" name="Right Brace 13"/>
            <p:cNvSpPr/>
            <p:nvPr/>
          </p:nvSpPr>
          <p:spPr>
            <a:xfrm>
              <a:off x="6173226" y="1655084"/>
              <a:ext cx="202726" cy="1499038"/>
            </a:xfrm>
            <a:prstGeom prst="rightBrace">
              <a:avLst>
                <a:gd name="adj1" fmla="val 8333"/>
                <a:gd name="adj2" fmla="val 49159"/>
              </a:avLst>
            </a:prstGeom>
            <a:solidFill>
              <a:schemeClr val="bg1"/>
            </a:solidFill>
            <a:ln>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sz="2400" dirty="0">
                <a:solidFill>
                  <a:srgbClr val="FF0000"/>
                </a:solidFill>
                <a:latin typeface="Arial Narrow" panose="020B0606020202030204" pitchFamily="34" charset="0"/>
              </a:endParaRPr>
            </a:p>
          </p:txBody>
        </p:sp>
        <p:sp>
          <p:nvSpPr>
            <p:cNvPr id="16" name="Right Brace 39"/>
            <p:cNvSpPr/>
            <p:nvPr/>
          </p:nvSpPr>
          <p:spPr>
            <a:xfrm>
              <a:off x="6198496" y="4052306"/>
              <a:ext cx="202726" cy="1499038"/>
            </a:xfrm>
            <a:prstGeom prst="rightBrace">
              <a:avLst>
                <a:gd name="adj1" fmla="val 8333"/>
                <a:gd name="adj2" fmla="val 49159"/>
              </a:avLst>
            </a:prstGeom>
            <a:solidFill>
              <a:schemeClr val="bg1"/>
            </a:solidFill>
            <a:ln>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sz="2400" dirty="0">
                <a:solidFill>
                  <a:srgbClr val="FF0000"/>
                </a:solidFill>
                <a:latin typeface="Arial Narrow" panose="020B0606020202030204" pitchFamily="34" charset="0"/>
              </a:endParaRPr>
            </a:p>
          </p:txBody>
        </p:sp>
        <p:sp>
          <p:nvSpPr>
            <p:cNvPr id="17" name="Rounded Rectangle 14"/>
            <p:cNvSpPr/>
            <p:nvPr/>
          </p:nvSpPr>
          <p:spPr>
            <a:xfrm>
              <a:off x="6649317" y="1569323"/>
              <a:ext cx="2333767" cy="656625"/>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400" b="1" dirty="0">
                  <a:solidFill>
                    <a:srgbClr val="C00000"/>
                  </a:solidFill>
                  <a:latin typeface="Arial Narrow" panose="020B0606020202030204" pitchFamily="34" charset="0"/>
                </a:rPr>
                <a:t>MITIGACIÓN</a:t>
              </a:r>
            </a:p>
          </p:txBody>
        </p:sp>
        <p:sp>
          <p:nvSpPr>
            <p:cNvPr id="18" name="Rounded Rectangle 41"/>
            <p:cNvSpPr/>
            <p:nvPr/>
          </p:nvSpPr>
          <p:spPr>
            <a:xfrm>
              <a:off x="6675838" y="4046467"/>
              <a:ext cx="2333767" cy="678221"/>
            </a:xfrm>
            <a:prstGeom prst="round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400" b="1" dirty="0">
                  <a:solidFill>
                    <a:srgbClr val="C00000"/>
                  </a:solidFill>
                  <a:latin typeface="Arial Narrow" panose="020B0606020202030204" pitchFamily="34" charset="0"/>
                </a:rPr>
                <a:t>ADAPTACIÓN</a:t>
              </a:r>
            </a:p>
          </p:txBody>
        </p:sp>
        <p:sp>
          <p:nvSpPr>
            <p:cNvPr id="22" name="Shape 194"/>
            <p:cNvSpPr/>
            <p:nvPr/>
          </p:nvSpPr>
          <p:spPr>
            <a:xfrm>
              <a:off x="6763806" y="4801825"/>
              <a:ext cx="2207320" cy="1566693"/>
            </a:xfrm>
            <a:prstGeom prst="ellipse">
              <a:avLst/>
            </a:prstGeom>
            <a:blipFill rotWithShape="1">
              <a:blip r:embed="rId3">
                <a:alphaModFix/>
              </a:blip>
              <a:stretch>
                <a:fillRect t="-15999" b="-15998"/>
              </a:stretch>
            </a:blipFill>
            <a:ln w="25400" cap="flat" cmpd="sng">
              <a:solidFill>
                <a:schemeClr val="lt1"/>
              </a:solidFill>
              <a:prstDash val="solid"/>
              <a:round/>
              <a:headEnd type="none" w="med" len="med"/>
              <a:tailEnd type="none" w="med" len="med"/>
            </a:ln>
          </p:spPr>
          <p:txBody>
            <a:bodyPr lIns="68569" tIns="68569" rIns="68569" bIns="68569" anchor="ctr" anchorCtr="0">
              <a:noAutofit/>
            </a:bodyPr>
            <a:lstStyle/>
            <a:p>
              <a:endParaRPr sz="2400">
                <a:latin typeface="Arial Narrow" panose="020B0606020202030204" pitchFamily="34" charset="0"/>
              </a:endParaRPr>
            </a:p>
          </p:txBody>
        </p:sp>
        <p:sp>
          <p:nvSpPr>
            <p:cNvPr id="23" name="Shape 188"/>
            <p:cNvSpPr/>
            <p:nvPr/>
          </p:nvSpPr>
          <p:spPr>
            <a:xfrm>
              <a:off x="6675838" y="2289578"/>
              <a:ext cx="2290585" cy="1708592"/>
            </a:xfrm>
            <a:prstGeom prst="ellipse">
              <a:avLst/>
            </a:prstGeom>
            <a:blipFill rotWithShape="1">
              <a:blip r:embed="rId4">
                <a:alphaModFix/>
              </a:blip>
              <a:stretch>
                <a:fillRect l="-32998" r="-32998"/>
              </a:stretch>
            </a:blipFill>
            <a:ln w="25400" cap="flat" cmpd="sng">
              <a:solidFill>
                <a:schemeClr val="lt1"/>
              </a:solidFill>
              <a:prstDash val="solid"/>
              <a:round/>
              <a:headEnd type="none" w="med" len="med"/>
              <a:tailEnd type="none" w="med" len="med"/>
            </a:ln>
          </p:spPr>
          <p:txBody>
            <a:bodyPr lIns="68569" tIns="68569" rIns="68569" bIns="68569" anchor="ctr" anchorCtr="0">
              <a:noAutofit/>
            </a:bodyPr>
            <a:lstStyle/>
            <a:p>
              <a:endParaRPr sz="2400">
                <a:latin typeface="Arial Narrow" panose="020B0606020202030204" pitchFamily="34" charset="0"/>
              </a:endParaRPr>
            </a:p>
          </p:txBody>
        </p:sp>
        <p:sp>
          <p:nvSpPr>
            <p:cNvPr id="24" name="Shape 191"/>
            <p:cNvSpPr/>
            <p:nvPr/>
          </p:nvSpPr>
          <p:spPr>
            <a:xfrm>
              <a:off x="251156" y="4039540"/>
              <a:ext cx="2637648" cy="2139919"/>
            </a:xfrm>
            <a:prstGeom prst="ellipse">
              <a:avLst/>
            </a:prstGeom>
            <a:blipFill rotWithShape="1">
              <a:blip r:embed="rId5">
                <a:alphaModFix/>
              </a:blip>
              <a:stretch>
                <a:fillRect/>
              </a:stretch>
            </a:blipFill>
            <a:ln w="25400" cap="flat" cmpd="sng">
              <a:solidFill>
                <a:schemeClr val="lt1"/>
              </a:solidFill>
              <a:prstDash val="solid"/>
              <a:round/>
              <a:headEnd type="none" w="med" len="med"/>
              <a:tailEnd type="none" w="med" len="med"/>
            </a:ln>
          </p:spPr>
          <p:txBody>
            <a:bodyPr lIns="68569" tIns="68569" rIns="68569" bIns="68569" anchor="ctr" anchorCtr="0">
              <a:noAutofit/>
            </a:bodyPr>
            <a:lstStyle/>
            <a:p>
              <a:endParaRPr sz="2400">
                <a:latin typeface="Arial Narrow" panose="020B0606020202030204" pitchFamily="34" charset="0"/>
              </a:endParaRPr>
            </a:p>
          </p:txBody>
        </p:sp>
      </p:grpSp>
      <p:sp>
        <p:nvSpPr>
          <p:cNvPr id="20" name="Up Arrow 19"/>
          <p:cNvSpPr/>
          <p:nvPr/>
        </p:nvSpPr>
        <p:spPr>
          <a:xfrm>
            <a:off x="4147479" y="1972076"/>
            <a:ext cx="216024" cy="183548"/>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2400"/>
          </a:p>
        </p:txBody>
      </p:sp>
      <p:sp>
        <p:nvSpPr>
          <p:cNvPr id="26" name="Flecha derecha 25"/>
          <p:cNvSpPr/>
          <p:nvPr/>
        </p:nvSpPr>
        <p:spPr>
          <a:xfrm>
            <a:off x="2105670" y="5375496"/>
            <a:ext cx="5184576" cy="5009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2400">
              <a:solidFill>
                <a:srgbClr val="FF0000"/>
              </a:solidFill>
            </a:endParaRPr>
          </a:p>
        </p:txBody>
      </p:sp>
      <p:sp>
        <p:nvSpPr>
          <p:cNvPr id="21" name="CuadroTexto 20"/>
          <p:cNvSpPr txBox="1"/>
          <p:nvPr/>
        </p:nvSpPr>
        <p:spPr>
          <a:xfrm>
            <a:off x="1374631" y="5389983"/>
            <a:ext cx="6512181" cy="461665"/>
          </a:xfrm>
          <a:prstGeom prst="rect">
            <a:avLst/>
          </a:prstGeom>
          <a:noFill/>
        </p:spPr>
        <p:txBody>
          <a:bodyPr wrap="square" rtlCol="0">
            <a:spAutoFit/>
          </a:bodyPr>
          <a:lstStyle/>
          <a:p>
            <a:pPr algn="ctr"/>
            <a:r>
              <a:rPr lang="es-CO" sz="2400" b="1" dirty="0">
                <a:solidFill>
                  <a:srgbClr val="FF0000"/>
                </a:solidFill>
              </a:rPr>
              <a:t>EDUCACIÓN SOBRE CAMBIO CLIMÁTICO </a:t>
            </a:r>
          </a:p>
        </p:txBody>
      </p:sp>
    </p:spTree>
    <p:extLst>
      <p:ext uri="{BB962C8B-B14F-4D97-AF65-F5344CB8AC3E}">
        <p14:creationId xmlns:p14="http://schemas.microsoft.com/office/powerpoint/2010/main" val="19207652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9" name="Shape 179"/>
          <p:cNvSpPr txBox="1"/>
          <p:nvPr/>
        </p:nvSpPr>
        <p:spPr>
          <a:xfrm>
            <a:off x="4247963" y="3509479"/>
            <a:ext cx="2221451" cy="354993"/>
          </a:xfrm>
          <a:prstGeom prst="rect">
            <a:avLst/>
          </a:prstGeom>
          <a:noFill/>
          <a:ln>
            <a:noFill/>
          </a:ln>
        </p:spPr>
        <p:txBody>
          <a:bodyPr lIns="68569" tIns="34275" rIns="68569" bIns="34275" anchor="t" anchorCtr="0">
            <a:noAutofit/>
          </a:bodyPr>
          <a:lstStyle/>
          <a:p>
            <a:pPr>
              <a:buSzPct val="25000"/>
            </a:pPr>
            <a:r>
              <a:rPr lang="es-CO" sz="2100" b="1" dirty="0">
                <a:solidFill>
                  <a:schemeClr val="lt1"/>
                </a:solidFill>
                <a:latin typeface="Arial"/>
                <a:ea typeface="Arial"/>
                <a:cs typeface="Arial"/>
                <a:sym typeface="Arial"/>
              </a:rPr>
              <a:t>IMAGEN</a:t>
            </a:r>
            <a:r>
              <a:rPr lang="es-CO" sz="2100" dirty="0">
                <a:solidFill>
                  <a:schemeClr val="lt1"/>
                </a:solidFill>
                <a:latin typeface="Calibri"/>
                <a:ea typeface="Calibri"/>
                <a:cs typeface="Calibri"/>
                <a:sym typeface="Calibri"/>
              </a:rPr>
              <a:t> </a:t>
            </a:r>
            <a:r>
              <a:rPr lang="es-CO" sz="2100" b="1" dirty="0">
                <a:solidFill>
                  <a:schemeClr val="lt1"/>
                </a:solidFill>
                <a:latin typeface="Arial"/>
                <a:ea typeface="Arial"/>
                <a:cs typeface="Arial"/>
                <a:sym typeface="Arial"/>
              </a:rPr>
              <a:t>OPCIONAL</a:t>
            </a:r>
          </a:p>
        </p:txBody>
      </p:sp>
      <p:sp>
        <p:nvSpPr>
          <p:cNvPr id="186" name="Shape 186"/>
          <p:cNvSpPr/>
          <p:nvPr/>
        </p:nvSpPr>
        <p:spPr>
          <a:xfrm>
            <a:off x="2276539" y="3999832"/>
            <a:ext cx="2021984" cy="943164"/>
          </a:xfrm>
          <a:prstGeom prst="rect">
            <a:avLst/>
          </a:prstGeom>
          <a:noFill/>
          <a:ln>
            <a:noFill/>
          </a:ln>
        </p:spPr>
        <p:txBody>
          <a:bodyPr lIns="68569" tIns="68569" rIns="68569" bIns="68569" anchor="ctr" anchorCtr="0">
            <a:noAutofit/>
          </a:bodyPr>
          <a:lstStyle/>
          <a:p>
            <a:endParaRPr sz="1350"/>
          </a:p>
        </p:txBody>
      </p:sp>
      <p:sp>
        <p:nvSpPr>
          <p:cNvPr id="187" name="Shape 187"/>
          <p:cNvSpPr txBox="1"/>
          <p:nvPr/>
        </p:nvSpPr>
        <p:spPr>
          <a:xfrm>
            <a:off x="2276539" y="3999832"/>
            <a:ext cx="2021984" cy="943164"/>
          </a:xfrm>
          <a:prstGeom prst="rect">
            <a:avLst/>
          </a:prstGeom>
          <a:noFill/>
          <a:ln>
            <a:noFill/>
          </a:ln>
        </p:spPr>
        <p:txBody>
          <a:bodyPr lIns="0" tIns="0" rIns="0" bIns="0" anchor="b" anchorCtr="0">
            <a:noAutofit/>
          </a:bodyPr>
          <a:lstStyle/>
          <a:p>
            <a:pPr algn="ctr">
              <a:lnSpc>
                <a:spcPct val="90000"/>
              </a:lnSpc>
            </a:pPr>
            <a:endParaRPr sz="4875">
              <a:solidFill>
                <a:schemeClr val="lt1"/>
              </a:solidFill>
              <a:latin typeface="Calibri"/>
              <a:ea typeface="Calibri"/>
              <a:cs typeface="Calibri"/>
              <a:sym typeface="Calibri"/>
            </a:endParaRPr>
          </a:p>
        </p:txBody>
      </p:sp>
      <p:sp>
        <p:nvSpPr>
          <p:cNvPr id="22" name="Rectángulo 21"/>
          <p:cNvSpPr/>
          <p:nvPr/>
        </p:nvSpPr>
        <p:spPr>
          <a:xfrm>
            <a:off x="2114725" y="164814"/>
            <a:ext cx="4914545" cy="507831"/>
          </a:xfrm>
          <a:prstGeom prst="rect">
            <a:avLst/>
          </a:prstGeom>
        </p:spPr>
        <p:txBody>
          <a:bodyPr wrap="square">
            <a:spAutoFit/>
          </a:bodyPr>
          <a:lstStyle/>
          <a:p>
            <a:pPr algn="ctr"/>
            <a:r>
              <a:rPr lang="es-CO" sz="2700" b="1" dirty="0">
                <a:solidFill>
                  <a:schemeClr val="accent1">
                    <a:lumMod val="75000"/>
                  </a:schemeClr>
                </a:solidFill>
                <a:effectLst>
                  <a:outerShdw blurRad="38100" dist="38100" dir="2700000" algn="tl">
                    <a:srgbClr val="000000">
                      <a:alpha val="43137"/>
                    </a:srgbClr>
                  </a:outerShdw>
                </a:effectLst>
                <a:latin typeface="Arial Narrow" panose="020B0606020202030204" pitchFamily="34" charset="0"/>
                <a:ea typeface="Arial"/>
                <a:cs typeface="Arial"/>
                <a:sym typeface="Arial"/>
              </a:rPr>
              <a:t>BASES CONCEPTUALES</a:t>
            </a:r>
          </a:p>
        </p:txBody>
      </p:sp>
      <p:sp>
        <p:nvSpPr>
          <p:cNvPr id="9" name="CuadroTexto 8"/>
          <p:cNvSpPr txBox="1"/>
          <p:nvPr/>
        </p:nvSpPr>
        <p:spPr>
          <a:xfrm>
            <a:off x="6562738" y="4063216"/>
            <a:ext cx="378042" cy="300082"/>
          </a:xfrm>
          <a:prstGeom prst="rect">
            <a:avLst/>
          </a:prstGeom>
          <a:noFill/>
        </p:spPr>
        <p:txBody>
          <a:bodyPr wrap="square" rtlCol="0">
            <a:spAutoFit/>
          </a:bodyPr>
          <a:lstStyle/>
          <a:p>
            <a:endParaRPr lang="es-CO" sz="1350" dirty="0"/>
          </a:p>
        </p:txBody>
      </p:sp>
      <p:pic>
        <p:nvPicPr>
          <p:cNvPr id="4" name="Imagen 3"/>
          <p:cNvPicPr>
            <a:picLocks noChangeAspect="1"/>
          </p:cNvPicPr>
          <p:nvPr/>
        </p:nvPicPr>
        <p:blipFill>
          <a:blip r:embed="rId3"/>
          <a:stretch>
            <a:fillRect/>
          </a:stretch>
        </p:blipFill>
        <p:spPr>
          <a:xfrm>
            <a:off x="199888" y="910543"/>
            <a:ext cx="8744221" cy="4421311"/>
          </a:xfrm>
          <a:prstGeom prst="rect">
            <a:avLst/>
          </a:prstGeom>
          <a:ln>
            <a:noFill/>
          </a:ln>
          <a:effectLst>
            <a:outerShdw blurRad="292100" dist="139700" dir="2700000" algn="tl" rotWithShape="0">
              <a:srgbClr val="333333">
                <a:alpha val="65000"/>
              </a:srgbClr>
            </a:outerShdw>
          </a:effectLst>
        </p:spPr>
      </p:pic>
      <p:sp>
        <p:nvSpPr>
          <p:cNvPr id="2" name="CuadroTexto 1"/>
          <p:cNvSpPr txBox="1"/>
          <p:nvPr/>
        </p:nvSpPr>
        <p:spPr>
          <a:xfrm>
            <a:off x="6940780" y="3784385"/>
            <a:ext cx="627797" cy="338554"/>
          </a:xfrm>
          <a:prstGeom prst="rect">
            <a:avLst/>
          </a:prstGeom>
          <a:noFill/>
        </p:spPr>
        <p:txBody>
          <a:bodyPr wrap="square" rtlCol="0">
            <a:spAutoFit/>
          </a:bodyPr>
          <a:lstStyle/>
          <a:p>
            <a:r>
              <a:rPr lang="es-CO" sz="1600" b="1" dirty="0">
                <a:solidFill>
                  <a:schemeClr val="bg1"/>
                </a:solidFill>
              </a:rPr>
              <a:t>CFC</a:t>
            </a:r>
          </a:p>
        </p:txBody>
      </p:sp>
      <p:sp>
        <p:nvSpPr>
          <p:cNvPr id="10" name="CuadroTexto 9"/>
          <p:cNvSpPr txBox="1"/>
          <p:nvPr/>
        </p:nvSpPr>
        <p:spPr>
          <a:xfrm>
            <a:off x="6585386" y="4113166"/>
            <a:ext cx="627797" cy="338554"/>
          </a:xfrm>
          <a:prstGeom prst="rect">
            <a:avLst/>
          </a:prstGeom>
          <a:noFill/>
        </p:spPr>
        <p:txBody>
          <a:bodyPr wrap="square" rtlCol="0">
            <a:spAutoFit/>
          </a:bodyPr>
          <a:lstStyle/>
          <a:p>
            <a:r>
              <a:rPr lang="es-CO" sz="1600" b="1" dirty="0">
                <a:solidFill>
                  <a:schemeClr val="bg1"/>
                </a:solidFill>
              </a:rPr>
              <a:t>PFC</a:t>
            </a:r>
          </a:p>
        </p:txBody>
      </p:sp>
      <p:sp>
        <p:nvSpPr>
          <p:cNvPr id="11" name="CuadroTexto 10"/>
          <p:cNvSpPr txBox="1"/>
          <p:nvPr/>
        </p:nvSpPr>
        <p:spPr>
          <a:xfrm>
            <a:off x="7018996" y="4305678"/>
            <a:ext cx="627797" cy="338554"/>
          </a:xfrm>
          <a:prstGeom prst="rect">
            <a:avLst/>
          </a:prstGeom>
          <a:noFill/>
        </p:spPr>
        <p:txBody>
          <a:bodyPr wrap="square" rtlCol="0">
            <a:spAutoFit/>
          </a:bodyPr>
          <a:lstStyle/>
          <a:p>
            <a:r>
              <a:rPr lang="es-CO" sz="1600" b="1" dirty="0">
                <a:solidFill>
                  <a:schemeClr val="bg1"/>
                </a:solidFill>
              </a:rPr>
              <a:t>SF</a:t>
            </a:r>
            <a:r>
              <a:rPr lang="es-CO" sz="1100" b="1" dirty="0">
                <a:solidFill>
                  <a:schemeClr val="bg1"/>
                </a:solidFill>
              </a:rPr>
              <a:t>6</a:t>
            </a:r>
          </a:p>
        </p:txBody>
      </p:sp>
    </p:spTree>
    <p:extLst>
      <p:ext uri="{BB962C8B-B14F-4D97-AF65-F5344CB8AC3E}">
        <p14:creationId xmlns:p14="http://schemas.microsoft.com/office/powerpoint/2010/main" val="3177228240"/>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9"/>
                                        </p:tgtEl>
                                        <p:attrNameLst>
                                          <p:attrName>style.visibility</p:attrName>
                                        </p:attrNameLst>
                                      </p:cBhvr>
                                      <p:to>
                                        <p:strVal val="visible"/>
                                      </p:to>
                                    </p:set>
                                    <p:animEffect transition="in" filter="fade">
                                      <p:cBhvr>
                                        <p:cTn id="7" dur="1000"/>
                                        <p:tgtEl>
                                          <p:spTgt spid="179"/>
                                        </p:tgtEl>
                                      </p:cBhvr>
                                    </p:animEffect>
                                    <p:anim calcmode="lin" valueType="num">
                                      <p:cBhvr>
                                        <p:cTn id="8" dur="1000" fill="hold"/>
                                        <p:tgtEl>
                                          <p:spTgt spid="179"/>
                                        </p:tgtEl>
                                        <p:attrNameLst>
                                          <p:attrName>ppt_x</p:attrName>
                                        </p:attrNameLst>
                                      </p:cBhvr>
                                      <p:tavLst>
                                        <p:tav tm="0">
                                          <p:val>
                                            <p:strVal val="#ppt_x"/>
                                          </p:val>
                                        </p:tav>
                                        <p:tav tm="100000">
                                          <p:val>
                                            <p:strVal val="#ppt_x"/>
                                          </p:val>
                                        </p:tav>
                                      </p:tavLst>
                                    </p:anim>
                                    <p:anim calcmode="lin" valueType="num">
                                      <p:cBhvr>
                                        <p:cTn id="9" dur="1000" fill="hold"/>
                                        <p:tgtEl>
                                          <p:spTgt spid="17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Shape 202"/>
          <p:cNvSpPr txBox="1"/>
          <p:nvPr/>
        </p:nvSpPr>
        <p:spPr>
          <a:xfrm>
            <a:off x="5049609" y="5675039"/>
            <a:ext cx="2937380" cy="346248"/>
          </a:xfrm>
          <a:prstGeom prst="rect">
            <a:avLst/>
          </a:prstGeom>
          <a:noFill/>
          <a:ln>
            <a:noFill/>
          </a:ln>
        </p:spPr>
        <p:txBody>
          <a:bodyPr lIns="68569" tIns="34275" rIns="68569" bIns="34275" anchor="t" anchorCtr="0">
            <a:noAutofit/>
          </a:bodyPr>
          <a:lstStyle/>
          <a:p>
            <a:pPr algn="ctr">
              <a:buSzPct val="25000"/>
            </a:pPr>
            <a:r>
              <a:rPr lang="es-CO" b="1">
                <a:solidFill>
                  <a:srgbClr val="FFFFFF"/>
                </a:solidFill>
                <a:latin typeface="Arial Narrow" panose="020B0606020202030204" pitchFamily="34" charset="0"/>
              </a:rPr>
              <a:t>www.car.gov.co</a:t>
            </a:r>
          </a:p>
        </p:txBody>
      </p:sp>
      <p:pic>
        <p:nvPicPr>
          <p:cNvPr id="203" name="Shape 203"/>
          <p:cNvPicPr preferRelativeResize="0"/>
          <p:nvPr/>
        </p:nvPicPr>
        <p:blipFill rotWithShape="1">
          <a:blip r:embed="rId3">
            <a:alphaModFix/>
          </a:blip>
          <a:srcRect/>
          <a:stretch/>
        </p:blipFill>
        <p:spPr>
          <a:xfrm>
            <a:off x="3339248" y="57284"/>
            <a:ext cx="2602406" cy="2042185"/>
          </a:xfrm>
          <a:prstGeom prst="rect">
            <a:avLst/>
          </a:prstGeom>
          <a:noFill/>
          <a:ln>
            <a:noFill/>
          </a:ln>
        </p:spPr>
      </p:pic>
      <p:grpSp>
        <p:nvGrpSpPr>
          <p:cNvPr id="204" name="Shape 204"/>
          <p:cNvGrpSpPr/>
          <p:nvPr/>
        </p:nvGrpSpPr>
        <p:grpSpPr>
          <a:xfrm>
            <a:off x="244492" y="318659"/>
            <a:ext cx="8655014" cy="4079413"/>
            <a:chOff x="1025333" y="-66676"/>
            <a:chExt cx="9214501" cy="3861331"/>
          </a:xfrm>
        </p:grpSpPr>
        <p:sp>
          <p:nvSpPr>
            <p:cNvPr id="205" name="Shape 205"/>
            <p:cNvSpPr/>
            <p:nvPr/>
          </p:nvSpPr>
          <p:spPr>
            <a:xfrm>
              <a:off x="1025333" y="206913"/>
              <a:ext cx="1026743" cy="576064"/>
            </a:xfrm>
            <a:prstGeom prst="rightArrow">
              <a:avLst>
                <a:gd name="adj1" fmla="val 50000"/>
                <a:gd name="adj2" fmla="val 50000"/>
              </a:avLst>
            </a:prstGeom>
            <a:gradFill>
              <a:gsLst>
                <a:gs pos="0">
                  <a:srgbClr val="5E9EFF"/>
                </a:gs>
                <a:gs pos="39999">
                  <a:srgbClr val="85C2FF"/>
                </a:gs>
                <a:gs pos="70000">
                  <a:srgbClr val="C4D6EB"/>
                </a:gs>
                <a:gs pos="100000">
                  <a:srgbClr val="FFEBFA"/>
                </a:gs>
              </a:gsLst>
              <a:lin ang="0" scaled="0"/>
            </a:gradFill>
            <a:ln>
              <a:solidFill>
                <a:schemeClr val="tx1"/>
              </a:solidFill>
            </a:ln>
          </p:spPr>
          <p:txBody>
            <a:bodyPr lIns="68569" tIns="34275" rIns="68569" bIns="34275" anchor="ctr" anchorCtr="0">
              <a:noAutofit/>
            </a:bodyPr>
            <a:lstStyle/>
            <a:p>
              <a:pPr algn="ctr"/>
              <a:endParaRPr sz="2000" b="1">
                <a:solidFill>
                  <a:schemeClr val="lt1"/>
                </a:solidFill>
                <a:latin typeface="Arial Narrow" panose="020B0606020202030204" pitchFamily="34" charset="0"/>
                <a:ea typeface="Calibri"/>
                <a:cs typeface="Calibri"/>
                <a:sym typeface="Calibri"/>
              </a:endParaRPr>
            </a:p>
          </p:txBody>
        </p:sp>
        <p:sp>
          <p:nvSpPr>
            <p:cNvPr id="206" name="Shape 206"/>
            <p:cNvSpPr/>
            <p:nvPr/>
          </p:nvSpPr>
          <p:spPr>
            <a:xfrm>
              <a:off x="1045646" y="1646033"/>
              <a:ext cx="2989849" cy="756000"/>
            </a:xfrm>
            <a:prstGeom prst="rightArrow">
              <a:avLst>
                <a:gd name="adj1" fmla="val 50000"/>
                <a:gd name="adj2" fmla="val 50000"/>
              </a:avLst>
            </a:prstGeom>
            <a:gradFill>
              <a:gsLst>
                <a:gs pos="0">
                  <a:srgbClr val="538CD5"/>
                </a:gs>
                <a:gs pos="17999">
                  <a:srgbClr val="FEE7F2"/>
                </a:gs>
                <a:gs pos="36000">
                  <a:srgbClr val="FAC77D"/>
                </a:gs>
                <a:gs pos="61000">
                  <a:srgbClr val="FBA97D"/>
                </a:gs>
                <a:gs pos="82001">
                  <a:srgbClr val="FBD49C"/>
                </a:gs>
                <a:gs pos="100000">
                  <a:srgbClr val="FEE7F2"/>
                </a:gs>
              </a:gsLst>
              <a:lin ang="0" scaled="0"/>
            </a:gradFill>
            <a:ln>
              <a:solidFill>
                <a:schemeClr val="tx1"/>
              </a:solidFill>
            </a:ln>
          </p:spPr>
          <p:txBody>
            <a:bodyPr lIns="68569" tIns="34275" rIns="68569" bIns="34275" anchor="ctr" anchorCtr="0">
              <a:noAutofit/>
            </a:bodyPr>
            <a:lstStyle/>
            <a:p>
              <a:pPr algn="ctr"/>
              <a:endParaRPr sz="2000" b="1">
                <a:solidFill>
                  <a:schemeClr val="lt1"/>
                </a:solidFill>
                <a:latin typeface="Arial Narrow" panose="020B0606020202030204" pitchFamily="34" charset="0"/>
                <a:ea typeface="Calibri"/>
                <a:cs typeface="Calibri"/>
                <a:sym typeface="Calibri"/>
              </a:endParaRPr>
            </a:p>
          </p:txBody>
        </p:sp>
        <p:sp>
          <p:nvSpPr>
            <p:cNvPr id="207" name="Shape 207"/>
            <p:cNvSpPr/>
            <p:nvPr/>
          </p:nvSpPr>
          <p:spPr>
            <a:xfrm>
              <a:off x="1045646" y="2858655"/>
              <a:ext cx="6962188" cy="936000"/>
            </a:xfrm>
            <a:prstGeom prst="rightArrow">
              <a:avLst>
                <a:gd name="adj1" fmla="val 50000"/>
                <a:gd name="adj2" fmla="val 50000"/>
              </a:avLst>
            </a:prstGeom>
            <a:gradFill>
              <a:gsLst>
                <a:gs pos="0">
                  <a:srgbClr val="8CB3E3"/>
                </a:gs>
                <a:gs pos="45000">
                  <a:srgbClr val="FF7A00"/>
                </a:gs>
                <a:gs pos="70000">
                  <a:srgbClr val="FF0300"/>
                </a:gs>
                <a:gs pos="100000">
                  <a:srgbClr val="4D0808"/>
                </a:gs>
              </a:gsLst>
              <a:lin ang="0" scaled="0"/>
            </a:gradFill>
            <a:ln>
              <a:solidFill>
                <a:schemeClr val="tx1"/>
              </a:solidFill>
            </a:ln>
          </p:spPr>
          <p:txBody>
            <a:bodyPr lIns="68569" tIns="34275" rIns="68569" bIns="34275" anchor="ctr" anchorCtr="0">
              <a:noAutofit/>
            </a:bodyPr>
            <a:lstStyle/>
            <a:p>
              <a:pPr algn="ctr"/>
              <a:endParaRPr sz="2000" b="1">
                <a:solidFill>
                  <a:schemeClr val="lt1"/>
                </a:solidFill>
                <a:latin typeface="Arial Narrow" panose="020B0606020202030204" pitchFamily="34" charset="0"/>
                <a:ea typeface="Calibri"/>
                <a:cs typeface="Calibri"/>
                <a:sym typeface="Calibri"/>
              </a:endParaRPr>
            </a:p>
          </p:txBody>
        </p:sp>
        <p:sp>
          <p:nvSpPr>
            <p:cNvPr id="208" name="Shape 208"/>
            <p:cNvSpPr txBox="1"/>
            <p:nvPr/>
          </p:nvSpPr>
          <p:spPr>
            <a:xfrm>
              <a:off x="1926281" y="329263"/>
              <a:ext cx="2600459" cy="646331"/>
            </a:xfrm>
            <a:prstGeom prst="rect">
              <a:avLst/>
            </a:prstGeom>
            <a:noFill/>
            <a:ln>
              <a:noFill/>
            </a:ln>
          </p:spPr>
          <p:txBody>
            <a:bodyPr lIns="68569" tIns="34275" rIns="68569" bIns="34275" anchor="t" anchorCtr="0">
              <a:noAutofit/>
            </a:bodyPr>
            <a:lstStyle/>
            <a:p>
              <a:pPr algn="ctr">
                <a:buSzPct val="25000"/>
              </a:pPr>
              <a:r>
                <a:rPr lang="es-CO" sz="2000" b="1" dirty="0">
                  <a:solidFill>
                    <a:schemeClr val="dk1"/>
                  </a:solidFill>
                  <a:latin typeface="Arial Narrow" panose="020B0606020202030204" pitchFamily="34" charset="0"/>
                  <a:ea typeface="Calibri"/>
                  <a:cs typeface="Calibri"/>
                  <a:sym typeface="Calibri"/>
                </a:rPr>
                <a:t>Tiempo Atmosférico</a:t>
              </a:r>
            </a:p>
            <a:p>
              <a:pPr algn="ctr">
                <a:buSzPct val="25000"/>
              </a:pPr>
              <a:r>
                <a:rPr lang="es-CO" sz="2000" b="1" dirty="0">
                  <a:solidFill>
                    <a:schemeClr val="dk1"/>
                  </a:solidFill>
                  <a:latin typeface="Arial Narrow" panose="020B0606020202030204" pitchFamily="34" charset="0"/>
                  <a:ea typeface="Calibri"/>
                  <a:cs typeface="Calibri"/>
                  <a:sym typeface="Calibri"/>
                </a:rPr>
                <a:t>(Días)</a:t>
              </a:r>
            </a:p>
          </p:txBody>
        </p:sp>
        <p:sp>
          <p:nvSpPr>
            <p:cNvPr id="209" name="Shape 209"/>
            <p:cNvSpPr txBox="1"/>
            <p:nvPr/>
          </p:nvSpPr>
          <p:spPr>
            <a:xfrm>
              <a:off x="3943282" y="1700867"/>
              <a:ext cx="2470319" cy="646331"/>
            </a:xfrm>
            <a:prstGeom prst="rect">
              <a:avLst/>
            </a:prstGeom>
            <a:noFill/>
            <a:ln>
              <a:noFill/>
            </a:ln>
          </p:spPr>
          <p:txBody>
            <a:bodyPr lIns="68569" tIns="34275" rIns="68569" bIns="34275" anchor="t" anchorCtr="0">
              <a:noAutofit/>
            </a:bodyPr>
            <a:lstStyle/>
            <a:p>
              <a:pPr algn="ctr">
                <a:buSzPct val="25000"/>
              </a:pPr>
              <a:r>
                <a:rPr lang="es-CO" sz="2000" b="1" dirty="0">
                  <a:solidFill>
                    <a:schemeClr val="dk1"/>
                  </a:solidFill>
                  <a:latin typeface="Arial Narrow" panose="020B0606020202030204" pitchFamily="34" charset="0"/>
                  <a:ea typeface="Calibri"/>
                  <a:cs typeface="Calibri"/>
                  <a:sym typeface="Calibri"/>
                </a:rPr>
                <a:t>Variabilidad Climática</a:t>
              </a:r>
            </a:p>
            <a:p>
              <a:pPr algn="ctr">
                <a:buSzPct val="25000"/>
              </a:pPr>
              <a:r>
                <a:rPr lang="es-CO" sz="2000" b="1" dirty="0">
                  <a:solidFill>
                    <a:schemeClr val="dk1"/>
                  </a:solidFill>
                  <a:latin typeface="Arial Narrow" panose="020B0606020202030204" pitchFamily="34" charset="0"/>
                  <a:ea typeface="Calibri"/>
                  <a:cs typeface="Calibri"/>
                  <a:sym typeface="Calibri"/>
                </a:rPr>
                <a:t>(Meses, Años)</a:t>
              </a:r>
            </a:p>
          </p:txBody>
        </p:sp>
        <p:sp>
          <p:nvSpPr>
            <p:cNvPr id="210" name="Shape 210"/>
            <p:cNvSpPr txBox="1"/>
            <p:nvPr/>
          </p:nvSpPr>
          <p:spPr>
            <a:xfrm>
              <a:off x="8007834" y="3003490"/>
              <a:ext cx="2232000" cy="646330"/>
            </a:xfrm>
            <a:prstGeom prst="rect">
              <a:avLst/>
            </a:prstGeom>
            <a:noFill/>
            <a:ln>
              <a:noFill/>
            </a:ln>
          </p:spPr>
          <p:txBody>
            <a:bodyPr lIns="68569" tIns="34275" rIns="68569" bIns="34275" anchor="t" anchorCtr="0">
              <a:noAutofit/>
            </a:bodyPr>
            <a:lstStyle/>
            <a:p>
              <a:pPr algn="ctr">
                <a:buSzPct val="25000"/>
              </a:pPr>
              <a:r>
                <a:rPr lang="es-CO" sz="2000" b="1" dirty="0">
                  <a:solidFill>
                    <a:schemeClr val="dk1"/>
                  </a:solidFill>
                  <a:latin typeface="Arial Narrow" panose="020B0606020202030204" pitchFamily="34" charset="0"/>
                  <a:ea typeface="Calibri"/>
                  <a:cs typeface="Calibri"/>
                  <a:sym typeface="Calibri"/>
                </a:rPr>
                <a:t>Cambio Climático</a:t>
              </a:r>
            </a:p>
            <a:p>
              <a:pPr algn="ctr">
                <a:buSzPct val="25000"/>
              </a:pPr>
              <a:r>
                <a:rPr lang="es-CO" sz="2000" b="1" dirty="0">
                  <a:solidFill>
                    <a:schemeClr val="dk1"/>
                  </a:solidFill>
                  <a:latin typeface="Arial Narrow" panose="020B0606020202030204" pitchFamily="34" charset="0"/>
                  <a:ea typeface="Calibri"/>
                  <a:cs typeface="Calibri"/>
                  <a:sym typeface="Calibri"/>
                </a:rPr>
                <a:t>(Décadas, Siglos)</a:t>
              </a:r>
            </a:p>
          </p:txBody>
        </p:sp>
        <p:sp>
          <p:nvSpPr>
            <p:cNvPr id="211" name="Shape 211"/>
            <p:cNvSpPr/>
            <p:nvPr/>
          </p:nvSpPr>
          <p:spPr>
            <a:xfrm>
              <a:off x="7375426" y="-66676"/>
              <a:ext cx="2252906" cy="2160240"/>
            </a:xfrm>
            <a:prstGeom prst="cloudCallout">
              <a:avLst>
                <a:gd name="adj1" fmla="val -100380"/>
                <a:gd name="adj2" fmla="val 58309"/>
              </a:avLst>
            </a:prstGeom>
            <a:noFill/>
            <a:ln w="25400" cap="flat" cmpd="sng">
              <a:solidFill>
                <a:srgbClr val="395E89"/>
              </a:solidFill>
              <a:prstDash val="solid"/>
              <a:round/>
              <a:headEnd type="none" w="med" len="med"/>
              <a:tailEnd type="none" w="med" len="med"/>
            </a:ln>
          </p:spPr>
          <p:txBody>
            <a:bodyPr lIns="68569" tIns="34275" rIns="68569" bIns="34275" anchor="ctr" anchorCtr="0">
              <a:noAutofit/>
            </a:bodyPr>
            <a:lstStyle/>
            <a:p>
              <a:pPr algn="ctr">
                <a:buSzPct val="25000"/>
              </a:pPr>
              <a:r>
                <a:rPr lang="es-CO" sz="2000" b="1" i="1" dirty="0">
                  <a:solidFill>
                    <a:schemeClr val="dk1"/>
                  </a:solidFill>
                  <a:latin typeface="Arial Narrow" panose="020B0606020202030204" pitchFamily="34" charset="0"/>
                  <a:ea typeface="Calibri"/>
                  <a:cs typeface="Calibri"/>
                  <a:sym typeface="Calibri"/>
                </a:rPr>
                <a:t>Fenómenos Niño y Niña</a:t>
              </a:r>
            </a:p>
          </p:txBody>
        </p:sp>
      </p:grpSp>
      <p:sp>
        <p:nvSpPr>
          <p:cNvPr id="212" name="Shape 212"/>
          <p:cNvSpPr/>
          <p:nvPr/>
        </p:nvSpPr>
        <p:spPr>
          <a:xfrm>
            <a:off x="2015660" y="4540846"/>
            <a:ext cx="5662017" cy="1134193"/>
          </a:xfrm>
          <a:prstGeom prst="rect">
            <a:avLst/>
          </a:prstGeom>
          <a:noFill/>
          <a:ln w="38100" cap="flat" cmpd="sng">
            <a:solidFill>
              <a:srgbClr val="FFC000"/>
            </a:solidFill>
            <a:prstDash val="solid"/>
            <a:round/>
            <a:headEnd type="none" w="med" len="med"/>
            <a:tailEnd type="none" w="med" len="med"/>
          </a:ln>
        </p:spPr>
        <p:txBody>
          <a:bodyPr lIns="68569" tIns="34275" rIns="68569" bIns="34275" anchor="t" anchorCtr="0">
            <a:noAutofit/>
          </a:bodyPr>
          <a:lstStyle/>
          <a:p>
            <a:pPr algn="ctr">
              <a:buSzPct val="25000"/>
            </a:pPr>
            <a:r>
              <a:rPr lang="es-CO" sz="3200" b="1" dirty="0">
                <a:solidFill>
                  <a:schemeClr val="dk1"/>
                </a:solidFill>
                <a:latin typeface="Arial Narrow" panose="020B0606020202030204" pitchFamily="34" charset="0"/>
                <a:ea typeface="Calibri"/>
                <a:cs typeface="Calibri"/>
                <a:sym typeface="Calibri"/>
              </a:rPr>
              <a:t>Tiempo Climático/Variabilidad Climática/Cambio climático</a:t>
            </a:r>
          </a:p>
        </p:txBody>
      </p:sp>
    </p:spTree>
    <p:extLst>
      <p:ext uri="{BB962C8B-B14F-4D97-AF65-F5344CB8AC3E}">
        <p14:creationId xmlns:p14="http://schemas.microsoft.com/office/powerpoint/2010/main" val="480261332"/>
      </p:ext>
    </p:extLst>
  </p:cSld>
  <p:clrMapOvr>
    <a:masterClrMapping/>
  </p:clrMapOvr>
  <p:transition spd="slow">
    <p:cu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0761" y="1159099"/>
            <a:ext cx="6547054" cy="4198512"/>
          </a:xfrm>
          <a:prstGeom prst="rect">
            <a:avLst/>
          </a:prstGeom>
          <a:ln>
            <a:noFill/>
          </a:ln>
          <a:effectLst>
            <a:outerShdw blurRad="190500" algn="tl" rotWithShape="0">
              <a:srgbClr val="000000">
                <a:alpha val="70000"/>
              </a:srgbClr>
            </a:outerShdw>
          </a:effectLst>
        </p:spPr>
      </p:pic>
      <p:sp>
        <p:nvSpPr>
          <p:cNvPr id="5" name="Título 4"/>
          <p:cNvSpPr>
            <a:spLocks noGrp="1"/>
          </p:cNvSpPr>
          <p:nvPr>
            <p:ph type="ctrTitle"/>
          </p:nvPr>
        </p:nvSpPr>
        <p:spPr>
          <a:xfrm>
            <a:off x="802888" y="-1458079"/>
            <a:ext cx="7772400" cy="2387600"/>
          </a:xfrm>
        </p:spPr>
        <p:txBody>
          <a:bodyPr>
            <a:normAutofit/>
          </a:bodyPr>
          <a:lstStyle/>
          <a:p>
            <a:r>
              <a:rPr lang="es-CO" sz="4000" dirty="0">
                <a:solidFill>
                  <a:schemeClr val="accent1">
                    <a:lumMod val="75000"/>
                  </a:schemeClr>
                </a:solidFill>
                <a:effectLst>
                  <a:outerShdw blurRad="38100" dist="38100" dir="2700000" algn="tl">
                    <a:srgbClr val="000000">
                      <a:alpha val="43137"/>
                    </a:srgbClr>
                  </a:outerShdw>
                </a:effectLst>
                <a:latin typeface="Arial Narrow" panose="020B0606020202030204" pitchFamily="34" charset="0"/>
              </a:rPr>
              <a:t>VARIABILIDAD Y CAMBIO CLIMÁTICO</a:t>
            </a:r>
          </a:p>
        </p:txBody>
      </p:sp>
      <p:sp>
        <p:nvSpPr>
          <p:cNvPr id="6" name="CuadroTexto 5"/>
          <p:cNvSpPr txBox="1"/>
          <p:nvPr/>
        </p:nvSpPr>
        <p:spPr>
          <a:xfrm>
            <a:off x="4814792" y="5433300"/>
            <a:ext cx="2183023" cy="307777"/>
          </a:xfrm>
          <a:prstGeom prst="rect">
            <a:avLst/>
          </a:prstGeom>
          <a:noFill/>
        </p:spPr>
        <p:txBody>
          <a:bodyPr wrap="square" rtlCol="0">
            <a:spAutoFit/>
          </a:bodyPr>
          <a:lstStyle/>
          <a:p>
            <a:r>
              <a:rPr lang="es-CO" sz="1400" dirty="0">
                <a:latin typeface="Arial Narrow" panose="020B0606020202030204" pitchFamily="34" charset="0"/>
              </a:rPr>
              <a:t>Fuente CAR  - U. </a:t>
            </a:r>
            <a:r>
              <a:rPr lang="es-CO" sz="1400" dirty="0" err="1">
                <a:latin typeface="Arial Narrow" panose="020B0606020202030204" pitchFamily="34" charset="0"/>
              </a:rPr>
              <a:t>Nal</a:t>
            </a:r>
            <a:r>
              <a:rPr lang="es-CO" sz="1400" dirty="0">
                <a:latin typeface="Arial Narrow" panose="020B0606020202030204" pitchFamily="34" charset="0"/>
              </a:rPr>
              <a:t>.  2018 </a:t>
            </a:r>
          </a:p>
        </p:txBody>
      </p:sp>
      <p:sp>
        <p:nvSpPr>
          <p:cNvPr id="2" name="CuadroTexto 1"/>
          <p:cNvSpPr txBox="1"/>
          <p:nvPr/>
        </p:nvSpPr>
        <p:spPr>
          <a:xfrm>
            <a:off x="6997815" y="2897515"/>
            <a:ext cx="1991639" cy="523220"/>
          </a:xfrm>
          <a:prstGeom prst="rect">
            <a:avLst/>
          </a:prstGeom>
          <a:noFill/>
        </p:spPr>
        <p:txBody>
          <a:bodyPr wrap="square" rtlCol="0">
            <a:spAutoFit/>
          </a:bodyPr>
          <a:lstStyle/>
          <a:p>
            <a:r>
              <a:rPr lang="es-CO" sz="1400" b="1" dirty="0">
                <a:solidFill>
                  <a:schemeClr val="accent1">
                    <a:lumMod val="75000"/>
                  </a:schemeClr>
                </a:solidFill>
                <a:latin typeface="Arial Narrow" panose="020B0606020202030204" pitchFamily="34" charset="0"/>
              </a:rPr>
              <a:t>Variabilidad Climática </a:t>
            </a:r>
            <a:r>
              <a:rPr lang="es-CO" sz="1400" dirty="0">
                <a:solidFill>
                  <a:schemeClr val="accent1">
                    <a:lumMod val="75000"/>
                  </a:schemeClr>
                </a:solidFill>
                <a:latin typeface="Arial Narrow" panose="020B0606020202030204" pitchFamily="34" charset="0"/>
              </a:rPr>
              <a:t>___</a:t>
            </a:r>
          </a:p>
          <a:p>
            <a:r>
              <a:rPr lang="es-CO" sz="1400" b="1" dirty="0">
                <a:solidFill>
                  <a:schemeClr val="accent2"/>
                </a:solidFill>
                <a:latin typeface="Arial Narrow" panose="020B0606020202030204" pitchFamily="34" charset="0"/>
              </a:rPr>
              <a:t>Cambio Climático</a:t>
            </a:r>
            <a:r>
              <a:rPr lang="es-CO" sz="1400" dirty="0">
                <a:solidFill>
                  <a:schemeClr val="accent2"/>
                </a:solidFill>
                <a:latin typeface="Arial Narrow" panose="020B0606020202030204" pitchFamily="34" charset="0"/>
              </a:rPr>
              <a:t>___</a:t>
            </a:r>
          </a:p>
        </p:txBody>
      </p:sp>
    </p:spTree>
    <p:extLst>
      <p:ext uri="{BB962C8B-B14F-4D97-AF65-F5344CB8AC3E}">
        <p14:creationId xmlns:p14="http://schemas.microsoft.com/office/powerpoint/2010/main" val="1929857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2783561" y="1747085"/>
            <a:ext cx="5887392" cy="4324584"/>
          </a:xfrm>
          <a:prstGeom prst="rect">
            <a:avLst/>
          </a:prstGeom>
        </p:spPr>
      </p:pic>
      <p:pic>
        <p:nvPicPr>
          <p:cNvPr id="56" name="Imagen 55"/>
          <p:cNvPicPr>
            <a:picLocks noChangeAspect="1"/>
          </p:cNvPicPr>
          <p:nvPr/>
        </p:nvPicPr>
        <p:blipFill rotWithShape="1">
          <a:blip r:embed="rId3"/>
          <a:srcRect l="43503" t="16384" r="24013" b="6930"/>
          <a:stretch/>
        </p:blipFill>
        <p:spPr>
          <a:xfrm>
            <a:off x="218197" y="769696"/>
            <a:ext cx="2528627" cy="3069259"/>
          </a:xfrm>
          <a:prstGeom prst="rect">
            <a:avLst/>
          </a:prstGeom>
        </p:spPr>
      </p:pic>
      <p:sp>
        <p:nvSpPr>
          <p:cNvPr id="57" name="Elipse 56"/>
          <p:cNvSpPr/>
          <p:nvPr/>
        </p:nvSpPr>
        <p:spPr>
          <a:xfrm>
            <a:off x="4481078" y="2849042"/>
            <a:ext cx="400894" cy="37031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CO" dirty="0"/>
              <a:t>1</a:t>
            </a:r>
          </a:p>
        </p:txBody>
      </p:sp>
      <p:sp>
        <p:nvSpPr>
          <p:cNvPr id="58" name="Elipse 57"/>
          <p:cNvSpPr/>
          <p:nvPr/>
        </p:nvSpPr>
        <p:spPr>
          <a:xfrm>
            <a:off x="5335715" y="2818322"/>
            <a:ext cx="400894" cy="37031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CO" dirty="0"/>
              <a:t>2</a:t>
            </a:r>
          </a:p>
        </p:txBody>
      </p:sp>
      <p:sp>
        <p:nvSpPr>
          <p:cNvPr id="59" name="Elipse 58"/>
          <p:cNvSpPr/>
          <p:nvPr/>
        </p:nvSpPr>
        <p:spPr>
          <a:xfrm>
            <a:off x="6343731" y="2824564"/>
            <a:ext cx="400894" cy="370317"/>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CO" dirty="0"/>
              <a:t>3</a:t>
            </a:r>
          </a:p>
        </p:txBody>
      </p:sp>
      <p:sp>
        <p:nvSpPr>
          <p:cNvPr id="60" name="Elipse 59"/>
          <p:cNvSpPr/>
          <p:nvPr/>
        </p:nvSpPr>
        <p:spPr>
          <a:xfrm>
            <a:off x="7198368" y="2849041"/>
            <a:ext cx="400894" cy="370317"/>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CO" dirty="0"/>
              <a:t>4</a:t>
            </a:r>
          </a:p>
        </p:txBody>
      </p:sp>
      <p:sp>
        <p:nvSpPr>
          <p:cNvPr id="61" name="Elipse 60"/>
          <p:cNvSpPr/>
          <p:nvPr/>
        </p:nvSpPr>
        <p:spPr>
          <a:xfrm>
            <a:off x="8373173" y="2856103"/>
            <a:ext cx="400894" cy="37031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CO" dirty="0"/>
              <a:t>5</a:t>
            </a:r>
          </a:p>
        </p:txBody>
      </p:sp>
      <p:sp>
        <p:nvSpPr>
          <p:cNvPr id="62" name="CuadroTexto 61"/>
          <p:cNvSpPr txBox="1"/>
          <p:nvPr/>
        </p:nvSpPr>
        <p:spPr>
          <a:xfrm>
            <a:off x="6225099" y="751353"/>
            <a:ext cx="2564487" cy="30777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s-CO" sz="1400" dirty="0">
                <a:latin typeface="Arial Narrow" panose="020B0606020202030204" pitchFamily="34" charset="0"/>
              </a:rPr>
              <a:t>Estrategias territoriales: 1, 2, 5 </a:t>
            </a:r>
          </a:p>
        </p:txBody>
      </p:sp>
      <p:sp>
        <p:nvSpPr>
          <p:cNvPr id="63" name="CuadroTexto 62"/>
          <p:cNvSpPr txBox="1"/>
          <p:nvPr/>
        </p:nvSpPr>
        <p:spPr>
          <a:xfrm>
            <a:off x="6225100" y="1249219"/>
            <a:ext cx="2564487" cy="307777"/>
          </a:xfrm>
          <a:prstGeom prst="rect">
            <a:avLst/>
          </a:prstGeom>
          <a:solidFill>
            <a:schemeClr val="accent1">
              <a:lumMod val="60000"/>
              <a:lumOff val="40000"/>
            </a:schemeClr>
          </a:solidFill>
        </p:spPr>
        <p:txBody>
          <a:bodyPr wrap="square" rtlCol="0">
            <a:spAutoFit/>
          </a:bodyPr>
          <a:lstStyle/>
          <a:p>
            <a:pPr algn="ctr"/>
            <a:r>
              <a:rPr lang="es-CO" sz="1400" dirty="0">
                <a:latin typeface="Arial Narrow" panose="020B0606020202030204" pitchFamily="34" charset="0"/>
              </a:rPr>
              <a:t>Estrategias sectoriales: 3, 4 </a:t>
            </a:r>
          </a:p>
        </p:txBody>
      </p:sp>
      <p:sp>
        <p:nvSpPr>
          <p:cNvPr id="11" name="CuadroTexto 10"/>
          <p:cNvSpPr txBox="1"/>
          <p:nvPr/>
        </p:nvSpPr>
        <p:spPr>
          <a:xfrm>
            <a:off x="43883" y="4157578"/>
            <a:ext cx="2877253" cy="738664"/>
          </a:xfrm>
          <a:prstGeom prst="rect">
            <a:avLst/>
          </a:prstGeom>
          <a:noFill/>
        </p:spPr>
        <p:txBody>
          <a:bodyPr wrap="square" rtlCol="0">
            <a:spAutoFit/>
          </a:bodyPr>
          <a:lstStyle/>
          <a:p>
            <a:pPr algn="ctr"/>
            <a:r>
              <a:rPr lang="es-CO" sz="1400" b="1" dirty="0">
                <a:solidFill>
                  <a:schemeClr val="accent2"/>
                </a:solidFill>
                <a:latin typeface="Arial Narrow" panose="020B0606020202030204" pitchFamily="34" charset="0"/>
              </a:rPr>
              <a:t>Hacen posible logro de objetivos</a:t>
            </a:r>
            <a:r>
              <a:rPr lang="es-CO" sz="1400" dirty="0">
                <a:solidFill>
                  <a:schemeClr val="accent2"/>
                </a:solidFill>
                <a:latin typeface="Arial Narrow" panose="020B0606020202030204" pitchFamily="34" charset="0"/>
              </a:rPr>
              <a:t>. </a:t>
            </a:r>
          </a:p>
          <a:p>
            <a:pPr algn="ctr"/>
            <a:r>
              <a:rPr lang="es-CO" sz="1400" dirty="0">
                <a:solidFill>
                  <a:schemeClr val="accent2"/>
                </a:solidFill>
                <a:latin typeface="Arial Narrow" panose="020B0606020202030204" pitchFamily="34" charset="0"/>
              </a:rPr>
              <a:t>Entidades del gobiernos y sectores responsables de implementación</a:t>
            </a:r>
          </a:p>
        </p:txBody>
      </p:sp>
      <p:sp>
        <p:nvSpPr>
          <p:cNvPr id="12" name="CuadroTexto 11"/>
          <p:cNvSpPr txBox="1"/>
          <p:nvPr/>
        </p:nvSpPr>
        <p:spPr>
          <a:xfrm>
            <a:off x="2885347" y="649054"/>
            <a:ext cx="3166285" cy="1200329"/>
          </a:xfrm>
          <a:prstGeom prst="rect">
            <a:avLst/>
          </a:prstGeom>
          <a:noFill/>
        </p:spPr>
        <p:txBody>
          <a:bodyPr wrap="square" rtlCol="0">
            <a:spAutoFit/>
          </a:bodyPr>
          <a:lstStyle/>
          <a:p>
            <a:pPr algn="ctr"/>
            <a:r>
              <a:rPr lang="es-CO" b="1" dirty="0">
                <a:latin typeface="Arial Narrow" panose="020B0606020202030204" pitchFamily="34" charset="0"/>
              </a:rPr>
              <a:t>Influir en la toma de decisiones</a:t>
            </a:r>
          </a:p>
          <a:p>
            <a:r>
              <a:rPr lang="es-CO" dirty="0">
                <a:latin typeface="Arial Narrow" panose="020B0606020202030204" pitchFamily="34" charset="0"/>
              </a:rPr>
              <a:t>-Sectoriales</a:t>
            </a:r>
          </a:p>
          <a:p>
            <a:r>
              <a:rPr lang="es-CO" dirty="0">
                <a:latin typeface="Arial Narrow" panose="020B0606020202030204" pitchFamily="34" charset="0"/>
              </a:rPr>
              <a:t>-Desarrollo</a:t>
            </a:r>
          </a:p>
          <a:p>
            <a:r>
              <a:rPr lang="es-CO" dirty="0">
                <a:latin typeface="Arial Narrow" panose="020B0606020202030204" pitchFamily="34" charset="0"/>
              </a:rPr>
              <a:t>-Planificación del territorio</a:t>
            </a:r>
          </a:p>
        </p:txBody>
      </p:sp>
      <p:sp>
        <p:nvSpPr>
          <p:cNvPr id="13" name="CuadroTexto 12"/>
          <p:cNvSpPr txBox="1"/>
          <p:nvPr/>
        </p:nvSpPr>
        <p:spPr>
          <a:xfrm>
            <a:off x="153850" y="57365"/>
            <a:ext cx="9060488" cy="646331"/>
          </a:xfrm>
          <a:prstGeom prst="rect">
            <a:avLst/>
          </a:prstGeom>
          <a:noFill/>
        </p:spPr>
        <p:txBody>
          <a:bodyPr wrap="square" rtlCol="0">
            <a:spAutoFit/>
          </a:bodyPr>
          <a:lstStyle/>
          <a:p>
            <a:pPr defTabSz="685800" fontAlgn="base">
              <a:spcBef>
                <a:spcPct val="0"/>
              </a:spcBef>
              <a:spcAft>
                <a:spcPct val="0"/>
              </a:spcAft>
              <a:defRPr/>
            </a:pPr>
            <a:r>
              <a:rPr lang="es-CO" sz="3600" b="1" dirty="0">
                <a:ln w="0"/>
                <a:solidFill>
                  <a:schemeClr val="accent1">
                    <a:lumMod val="75000"/>
                  </a:schemeClr>
                </a:solidFill>
                <a:effectLst>
                  <a:outerShdw blurRad="38100" dist="19050" dir="2700000" algn="tl" rotWithShape="0">
                    <a:prstClr val="black">
                      <a:alpha val="40000"/>
                    </a:prstClr>
                  </a:outerShdw>
                </a:effectLst>
                <a:latin typeface="Arial Narrow" panose="020B0606020202030204" pitchFamily="34" charset="0"/>
                <a:cs typeface="Arial" charset="0"/>
              </a:rPr>
              <a:t>NORMATIVA CAMBIO CLIMÁTICO EN COLOMBIA</a:t>
            </a:r>
          </a:p>
        </p:txBody>
      </p:sp>
    </p:spTree>
    <p:extLst>
      <p:ext uri="{BB962C8B-B14F-4D97-AF65-F5344CB8AC3E}">
        <p14:creationId xmlns:p14="http://schemas.microsoft.com/office/powerpoint/2010/main" val="4977367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474742" y="198098"/>
            <a:ext cx="8185880" cy="523220"/>
          </a:xfrm>
          <a:prstGeom prst="rect">
            <a:avLst/>
          </a:prstGeom>
          <a:noFill/>
        </p:spPr>
        <p:txBody>
          <a:bodyPr wrap="square" rtlCol="0">
            <a:spAutoFit/>
          </a:bodyPr>
          <a:lstStyle/>
          <a:p>
            <a:pPr algn="ctr" defTabSz="685800" fontAlgn="base">
              <a:spcBef>
                <a:spcPct val="0"/>
              </a:spcBef>
              <a:spcAft>
                <a:spcPct val="0"/>
              </a:spcAft>
              <a:defRPr/>
            </a:pPr>
            <a:r>
              <a:rPr lang="es-CO" sz="2800" b="1" dirty="0">
                <a:ln w="0"/>
                <a:solidFill>
                  <a:schemeClr val="accent1">
                    <a:lumMod val="75000"/>
                  </a:schemeClr>
                </a:solidFill>
                <a:effectLst>
                  <a:outerShdw blurRad="38100" dist="19050" dir="2700000" algn="tl" rotWithShape="0">
                    <a:prstClr val="black">
                      <a:alpha val="40000"/>
                    </a:prstClr>
                  </a:outerShdw>
                </a:effectLst>
                <a:latin typeface="Arial Narrow" panose="020B0606020202030204" pitchFamily="34" charset="0"/>
                <a:cs typeface="Arial" charset="0"/>
              </a:rPr>
              <a:t>NORMATIVA CAMBIO CLIMÁTICO</a:t>
            </a:r>
            <a:endParaRPr lang="es-CO" sz="3200" b="1" dirty="0">
              <a:ln w="0"/>
              <a:solidFill>
                <a:schemeClr val="accent1">
                  <a:lumMod val="75000"/>
                </a:schemeClr>
              </a:solidFill>
              <a:effectLst>
                <a:outerShdw blurRad="38100" dist="19050" dir="2700000" algn="tl" rotWithShape="0">
                  <a:prstClr val="black">
                    <a:alpha val="40000"/>
                  </a:prstClr>
                </a:outerShdw>
              </a:effectLst>
              <a:latin typeface="Arial Narrow" panose="020B0606020202030204" pitchFamily="34" charset="0"/>
              <a:cs typeface="Arial" charset="0"/>
            </a:endParaRPr>
          </a:p>
        </p:txBody>
      </p:sp>
      <p:pic>
        <p:nvPicPr>
          <p:cNvPr id="8" name="Imagen 7"/>
          <p:cNvPicPr>
            <a:picLocks noChangeAspect="1"/>
          </p:cNvPicPr>
          <p:nvPr/>
        </p:nvPicPr>
        <p:blipFill rotWithShape="1">
          <a:blip r:embed="rId3"/>
          <a:srcRect l="29919" t="16384" r="31691" b="62080"/>
          <a:stretch/>
        </p:blipFill>
        <p:spPr>
          <a:xfrm>
            <a:off x="738909" y="669608"/>
            <a:ext cx="7222836" cy="991767"/>
          </a:xfrm>
          <a:prstGeom prst="rect">
            <a:avLst/>
          </a:prstGeom>
        </p:spPr>
      </p:pic>
      <p:sp>
        <p:nvSpPr>
          <p:cNvPr id="2" name="CuadroTexto 1"/>
          <p:cNvSpPr txBox="1"/>
          <p:nvPr/>
        </p:nvSpPr>
        <p:spPr>
          <a:xfrm>
            <a:off x="109914" y="1670611"/>
            <a:ext cx="3943927" cy="4001095"/>
          </a:xfrm>
          <a:prstGeom prst="rect">
            <a:avLst/>
          </a:prstGeom>
          <a:noFill/>
          <a:ln>
            <a:solidFill>
              <a:srgbClr val="7030A0"/>
            </a:solidFill>
          </a:ln>
        </p:spPr>
        <p:txBody>
          <a:bodyPr wrap="square" rtlCol="0">
            <a:spAutoFit/>
          </a:bodyPr>
          <a:lstStyle/>
          <a:p>
            <a:pPr algn="just" defTabSz="685800" fontAlgn="base">
              <a:spcBef>
                <a:spcPct val="0"/>
              </a:spcBef>
              <a:spcAft>
                <a:spcPct val="0"/>
              </a:spcAft>
              <a:defRPr/>
            </a:pPr>
            <a:r>
              <a:rPr lang="es-CO" sz="1400" b="1" dirty="0">
                <a:solidFill>
                  <a:prstClr val="black"/>
                </a:solidFill>
                <a:latin typeface="Arial Narrow" panose="020B0606020202030204" pitchFamily="34" charset="0"/>
                <a:cs typeface="Arial" panose="020B0604020202020204" pitchFamily="34" charset="0"/>
              </a:rPr>
              <a:t>ARTICULO 1. OBJETIVO : </a:t>
            </a:r>
          </a:p>
          <a:p>
            <a:pPr algn="just" defTabSz="685800" fontAlgn="base">
              <a:spcBef>
                <a:spcPct val="0"/>
              </a:spcBef>
              <a:spcAft>
                <a:spcPct val="0"/>
              </a:spcAft>
              <a:defRPr/>
            </a:pPr>
            <a:endParaRPr lang="es-CO" sz="1400" b="1" dirty="0">
              <a:solidFill>
                <a:prstClr val="black"/>
              </a:solidFill>
              <a:latin typeface="Arial Narrow" panose="020B0606020202030204" pitchFamily="34" charset="0"/>
              <a:cs typeface="Arial" panose="020B0604020202020204" pitchFamily="34" charset="0"/>
            </a:endParaRPr>
          </a:p>
          <a:p>
            <a:pPr algn="just" defTabSz="685800" fontAlgn="base">
              <a:spcBef>
                <a:spcPct val="0"/>
              </a:spcBef>
              <a:spcAft>
                <a:spcPct val="0"/>
              </a:spcAft>
              <a:defRPr/>
            </a:pPr>
            <a:r>
              <a:rPr lang="es-CO" sz="1600" dirty="0">
                <a:solidFill>
                  <a:prstClr val="black"/>
                </a:solidFill>
                <a:latin typeface="Arial Narrow" panose="020B0606020202030204" pitchFamily="34" charset="0"/>
                <a:cs typeface="Arial" panose="020B0604020202020204" pitchFamily="34" charset="0"/>
              </a:rPr>
              <a:t>Establecer las directrices para la </a:t>
            </a:r>
            <a:r>
              <a:rPr lang="es-CO" dirty="0">
                <a:solidFill>
                  <a:srgbClr val="008000"/>
                </a:solidFill>
                <a:latin typeface="Arial Narrow" panose="020B0606020202030204" pitchFamily="34" charset="0"/>
                <a:cs typeface="Arial" panose="020B0604020202020204" pitchFamily="34" charset="0"/>
              </a:rPr>
              <a:t>gestión del cambio climático</a:t>
            </a:r>
            <a:r>
              <a:rPr lang="es-CO" sz="1600" dirty="0">
                <a:solidFill>
                  <a:srgbClr val="008000"/>
                </a:solidFill>
                <a:latin typeface="Arial Narrow" panose="020B0606020202030204" pitchFamily="34" charset="0"/>
                <a:cs typeface="Arial" panose="020B0604020202020204" pitchFamily="34" charset="0"/>
              </a:rPr>
              <a:t> </a:t>
            </a:r>
            <a:r>
              <a:rPr lang="es-CO" sz="1600" dirty="0">
                <a:solidFill>
                  <a:prstClr val="black"/>
                </a:solidFill>
                <a:latin typeface="Arial Narrow" panose="020B0606020202030204" pitchFamily="34" charset="0"/>
                <a:cs typeface="Arial" panose="020B0604020202020204" pitchFamily="34" charset="0"/>
              </a:rPr>
              <a:t>en las decisiones de las personas públicas y privadas, la concurrencia de la Nación, Departamentos, Municipios, Distritos, Areas Metropolitanas y Autoridades Ambientales principalmente en las </a:t>
            </a:r>
            <a:r>
              <a:rPr lang="es-CO" dirty="0">
                <a:solidFill>
                  <a:srgbClr val="008000"/>
                </a:solidFill>
                <a:latin typeface="Arial Narrow" panose="020B0606020202030204" pitchFamily="34" charset="0"/>
                <a:cs typeface="Arial" panose="020B0604020202020204" pitchFamily="34" charset="0"/>
              </a:rPr>
              <a:t>acciones de adaptación </a:t>
            </a:r>
            <a:r>
              <a:rPr lang="es-CO" sz="1600" dirty="0">
                <a:latin typeface="Arial Narrow" panose="020B0606020202030204" pitchFamily="34" charset="0"/>
                <a:cs typeface="Arial" panose="020B0604020202020204" pitchFamily="34" charset="0"/>
              </a:rPr>
              <a:t>al cambio climático</a:t>
            </a:r>
            <a:r>
              <a:rPr lang="es-CO" sz="1600" dirty="0">
                <a:solidFill>
                  <a:prstClr val="black"/>
                </a:solidFill>
                <a:latin typeface="Arial Narrow" panose="020B0606020202030204" pitchFamily="34" charset="0"/>
                <a:cs typeface="Arial" panose="020B0604020202020204" pitchFamily="34" charset="0"/>
              </a:rPr>
              <a:t>, así como en </a:t>
            </a:r>
            <a:r>
              <a:rPr lang="es-CO" dirty="0">
                <a:solidFill>
                  <a:srgbClr val="008000"/>
                </a:solidFill>
                <a:latin typeface="Arial Narrow" panose="020B0606020202030204" pitchFamily="34" charset="0"/>
                <a:cs typeface="Arial" panose="020B0604020202020204" pitchFamily="34" charset="0"/>
              </a:rPr>
              <a:t>mitigación de gases efecto invernadero,</a:t>
            </a:r>
            <a:r>
              <a:rPr lang="es-CO" sz="1600" dirty="0">
                <a:solidFill>
                  <a:srgbClr val="008000"/>
                </a:solidFill>
                <a:latin typeface="Arial Narrow" panose="020B0606020202030204" pitchFamily="34" charset="0"/>
                <a:cs typeface="Arial" panose="020B0604020202020204" pitchFamily="34" charset="0"/>
              </a:rPr>
              <a:t> </a:t>
            </a:r>
            <a:r>
              <a:rPr lang="es-CO" sz="1600" dirty="0">
                <a:solidFill>
                  <a:prstClr val="black"/>
                </a:solidFill>
                <a:latin typeface="Arial Narrow" panose="020B0606020202030204" pitchFamily="34" charset="0"/>
                <a:cs typeface="Arial" panose="020B0604020202020204" pitchFamily="34" charset="0"/>
              </a:rPr>
              <a:t>con el objetivo de </a:t>
            </a:r>
            <a:r>
              <a:rPr lang="es-CO" u="sng" dirty="0">
                <a:solidFill>
                  <a:srgbClr val="24055B"/>
                </a:solidFill>
                <a:latin typeface="Arial Narrow" panose="020B0606020202030204" pitchFamily="34" charset="0"/>
                <a:cs typeface="Arial" panose="020B0604020202020204" pitchFamily="34" charset="0"/>
              </a:rPr>
              <a:t>reducir la vulnerabilidad de la población y de los ecosistemas del país </a:t>
            </a:r>
            <a:r>
              <a:rPr lang="es-CO" sz="1600" dirty="0">
                <a:solidFill>
                  <a:prstClr val="black"/>
                </a:solidFill>
                <a:latin typeface="Arial Narrow" panose="020B0606020202030204" pitchFamily="34" charset="0"/>
                <a:cs typeface="Arial" panose="020B0604020202020204" pitchFamily="34" charset="0"/>
              </a:rPr>
              <a:t>frente a los efectos del mismo y promover la transición hacia una economía competitiva, sustentable y </a:t>
            </a:r>
            <a:r>
              <a:rPr lang="es-CO" dirty="0">
                <a:solidFill>
                  <a:srgbClr val="008000"/>
                </a:solidFill>
                <a:latin typeface="Arial Narrow" panose="020B0606020202030204" pitchFamily="34" charset="0"/>
                <a:cs typeface="Arial" panose="020B0604020202020204" pitchFamily="34" charset="0"/>
              </a:rPr>
              <a:t>un desarrollo bajo en carbono. -</a:t>
            </a:r>
          </a:p>
        </p:txBody>
      </p:sp>
      <p:sp>
        <p:nvSpPr>
          <p:cNvPr id="7" name="CuadroTexto 6">
            <a:extLst>
              <a:ext uri="{FF2B5EF4-FFF2-40B4-BE49-F238E27FC236}">
                <a16:creationId xmlns="" xmlns:a16="http://schemas.microsoft.com/office/drawing/2014/main" id="{63539C7B-CA7C-4B5F-B7C8-9F01185CCD0A}"/>
              </a:ext>
            </a:extLst>
          </p:cNvPr>
          <p:cNvSpPr txBox="1"/>
          <p:nvPr/>
        </p:nvSpPr>
        <p:spPr>
          <a:xfrm>
            <a:off x="4123320" y="1661375"/>
            <a:ext cx="4969164" cy="4739759"/>
          </a:xfrm>
          <a:prstGeom prst="rect">
            <a:avLst/>
          </a:prstGeom>
          <a:noFill/>
          <a:ln w="12700">
            <a:solidFill>
              <a:srgbClr val="7030A0"/>
            </a:solidFill>
          </a:ln>
        </p:spPr>
        <p:txBody>
          <a:bodyPr wrap="square" rtlCol="0">
            <a:spAutoFit/>
          </a:bodyPr>
          <a:lstStyle/>
          <a:p>
            <a:pPr defTabSz="685800" fontAlgn="base">
              <a:spcBef>
                <a:spcPct val="0"/>
              </a:spcBef>
              <a:spcAft>
                <a:spcPct val="0"/>
              </a:spcAft>
              <a:defRPr/>
            </a:pPr>
            <a:r>
              <a:rPr lang="es-CO" sz="1400" b="1" dirty="0">
                <a:solidFill>
                  <a:prstClr val="black"/>
                </a:solidFill>
                <a:latin typeface="Arial Narrow" panose="020B0606020202030204" pitchFamily="34" charset="0"/>
                <a:cs typeface="Arial" panose="020B0604020202020204" pitchFamily="34" charset="0"/>
              </a:rPr>
              <a:t>ARTICULO 9. INSTRUMENTOS MUNICIPALES Y DISTRITALES. </a:t>
            </a:r>
          </a:p>
          <a:p>
            <a:pPr algn="just" defTabSz="685800" fontAlgn="base">
              <a:spcBef>
                <a:spcPct val="0"/>
              </a:spcBef>
              <a:spcAft>
                <a:spcPct val="0"/>
              </a:spcAft>
              <a:defRPr/>
            </a:pPr>
            <a:endParaRPr lang="es-CO" sz="1600" dirty="0">
              <a:solidFill>
                <a:prstClr val="black"/>
              </a:solidFill>
              <a:latin typeface="Arial Narrow" panose="020B0606020202030204" pitchFamily="34" charset="0"/>
              <a:cs typeface="Arial" panose="020B0604020202020204" pitchFamily="34" charset="0"/>
            </a:endParaRPr>
          </a:p>
          <a:p>
            <a:pPr algn="just" defTabSz="685800" fontAlgn="base">
              <a:spcBef>
                <a:spcPct val="0"/>
              </a:spcBef>
              <a:spcAft>
                <a:spcPct val="0"/>
              </a:spcAft>
              <a:defRPr/>
            </a:pPr>
            <a:r>
              <a:rPr lang="es-CO" sz="1600" dirty="0">
                <a:solidFill>
                  <a:prstClr val="black"/>
                </a:solidFill>
                <a:latin typeface="Arial Narrow" panose="020B0606020202030204" pitchFamily="34" charset="0"/>
                <a:cs typeface="Arial" panose="020B0604020202020204" pitchFamily="34" charset="0"/>
              </a:rPr>
              <a:t>Las autoridades, municipales y distritales </a:t>
            </a:r>
            <a:r>
              <a:rPr lang="es-CO" sz="1600" dirty="0">
                <a:solidFill>
                  <a:srgbClr val="009242"/>
                </a:solidFill>
                <a:latin typeface="Arial Narrow" panose="020B0606020202030204" pitchFamily="34" charset="0"/>
                <a:cs typeface="Arial" panose="020B0604020202020204" pitchFamily="34" charset="0"/>
              </a:rPr>
              <a:t>deberán incorporar dentro de sus planes de desarrollo y: planes de ordenamiento territorial, la gestión del cambio climático</a:t>
            </a:r>
            <a:r>
              <a:rPr lang="es-CO" sz="1600" dirty="0">
                <a:solidFill>
                  <a:srgbClr val="00B050"/>
                </a:solidFill>
                <a:latin typeface="Arial Narrow" panose="020B0606020202030204" pitchFamily="34" charset="0"/>
                <a:cs typeface="Arial" panose="020B0604020202020204" pitchFamily="34" charset="0"/>
              </a:rPr>
              <a:t> </a:t>
            </a:r>
            <a:r>
              <a:rPr lang="es-CO" sz="1600" dirty="0">
                <a:solidFill>
                  <a:prstClr val="black"/>
                </a:solidFill>
                <a:latin typeface="Arial Narrow" panose="020B0606020202030204" pitchFamily="34" charset="0"/>
                <a:cs typeface="Arial" panose="020B0604020202020204" pitchFamily="34" charset="0"/>
              </a:rPr>
              <a:t>teniendo corno referencia los Planes Integrales de Gestión del Cambio Climático Territoriales de su departamento y los Planes Integrales de Gestión del Cambio Climático Sectoriales. Asimismo, podrán incorporar la gestión del cambio climático en otros instrumentos de planeación con que cuente la respectiva entidad territorial. </a:t>
            </a:r>
          </a:p>
          <a:p>
            <a:pPr algn="just" defTabSz="685800" fontAlgn="base">
              <a:spcBef>
                <a:spcPct val="0"/>
              </a:spcBef>
              <a:spcAft>
                <a:spcPct val="0"/>
              </a:spcAft>
              <a:defRPr/>
            </a:pPr>
            <a:endParaRPr lang="es-CO" sz="1600" dirty="0">
              <a:solidFill>
                <a:prstClr val="black"/>
              </a:solidFill>
              <a:latin typeface="Arial Narrow" panose="020B0606020202030204" pitchFamily="34" charset="0"/>
              <a:cs typeface="Arial" panose="020B0604020202020204" pitchFamily="34" charset="0"/>
            </a:endParaRPr>
          </a:p>
          <a:p>
            <a:pPr algn="just" defTabSz="685800" fontAlgn="base">
              <a:spcBef>
                <a:spcPct val="0"/>
              </a:spcBef>
              <a:spcAft>
                <a:spcPct val="0"/>
              </a:spcAft>
              <a:defRPr/>
            </a:pPr>
            <a:r>
              <a:rPr lang="es-CO" sz="1400" b="1" dirty="0">
                <a:solidFill>
                  <a:prstClr val="black"/>
                </a:solidFill>
                <a:latin typeface="Arial Narrow" panose="020B0606020202030204" pitchFamily="34" charset="0"/>
                <a:cs typeface="Arial" panose="020B0604020202020204" pitchFamily="34" charset="0"/>
              </a:rPr>
              <a:t>PARÁGRAFO 1</a:t>
            </a:r>
            <a:r>
              <a:rPr lang="es-CO" sz="1600" b="1" dirty="0">
                <a:solidFill>
                  <a:prstClr val="black"/>
                </a:solidFill>
                <a:latin typeface="Arial Narrow" panose="020B0606020202030204" pitchFamily="34" charset="0"/>
                <a:cs typeface="Arial" panose="020B0604020202020204" pitchFamily="34" charset="0"/>
              </a:rPr>
              <a:t>. </a:t>
            </a:r>
            <a:r>
              <a:rPr lang="es-CO" sz="1600" dirty="0">
                <a:solidFill>
                  <a:prstClr val="black"/>
                </a:solidFill>
                <a:latin typeface="Arial Narrow" panose="020B0606020202030204" pitchFamily="34" charset="0"/>
                <a:cs typeface="Arial" panose="020B0604020202020204" pitchFamily="34" charset="0"/>
              </a:rPr>
              <a:t>Los municipios y distritos </a:t>
            </a:r>
            <a:r>
              <a:rPr lang="es-CO" sz="1600" dirty="0">
                <a:solidFill>
                  <a:srgbClr val="008000"/>
                </a:solidFill>
                <a:latin typeface="Arial Narrow" panose="020B0606020202030204" pitchFamily="34" charset="0"/>
                <a:cs typeface="Arial" panose="020B0604020202020204" pitchFamily="34" charset="0"/>
              </a:rPr>
              <a:t>implementarán medidas de mitigación de Gases de Efecto Invernadero en:</a:t>
            </a:r>
            <a:endParaRPr lang="es-CO" sz="1600" dirty="0">
              <a:solidFill>
                <a:srgbClr val="24055B"/>
              </a:solidFill>
              <a:latin typeface="Arial Narrow" panose="020B0606020202030204" pitchFamily="34" charset="0"/>
              <a:cs typeface="Arial" panose="020B0604020202020204" pitchFamily="34" charset="0"/>
            </a:endParaRPr>
          </a:p>
          <a:p>
            <a:pPr marL="214313" indent="-214313" algn="just" defTabSz="685800" fontAlgn="base">
              <a:spcBef>
                <a:spcPct val="0"/>
              </a:spcBef>
              <a:spcAft>
                <a:spcPct val="0"/>
              </a:spcAft>
              <a:buFont typeface="Wingdings" panose="05000000000000000000" pitchFamily="2" charset="2"/>
              <a:buChar char="ü"/>
              <a:defRPr/>
            </a:pPr>
            <a:r>
              <a:rPr lang="es-CO" sz="1600" dirty="0">
                <a:solidFill>
                  <a:srgbClr val="24055B"/>
                </a:solidFill>
                <a:latin typeface="Arial Narrow" panose="020B0606020202030204" pitchFamily="34" charset="0"/>
                <a:cs typeface="Arial" panose="020B0604020202020204" pitchFamily="34" charset="0"/>
              </a:rPr>
              <a:t> transporte e infraestructura, </a:t>
            </a:r>
          </a:p>
          <a:p>
            <a:pPr marL="214313" indent="-214313" algn="just" defTabSz="685800" fontAlgn="base">
              <a:spcBef>
                <a:spcPct val="0"/>
              </a:spcBef>
              <a:spcAft>
                <a:spcPct val="0"/>
              </a:spcAft>
              <a:buFont typeface="Wingdings" panose="05000000000000000000" pitchFamily="2" charset="2"/>
              <a:buChar char="ü"/>
              <a:defRPr/>
            </a:pPr>
            <a:r>
              <a:rPr lang="es-CO" sz="1600" dirty="0">
                <a:solidFill>
                  <a:srgbClr val="24055B"/>
                </a:solidFill>
                <a:latin typeface="Arial Narrow" panose="020B0606020202030204" pitchFamily="34" charset="0"/>
                <a:cs typeface="Arial" panose="020B0604020202020204" pitchFamily="34" charset="0"/>
              </a:rPr>
              <a:t>desarrollo agropecuario, </a:t>
            </a:r>
          </a:p>
          <a:p>
            <a:pPr marL="214313" indent="-214313" algn="just" defTabSz="685800" fontAlgn="base">
              <a:spcBef>
                <a:spcPct val="0"/>
              </a:spcBef>
              <a:spcAft>
                <a:spcPct val="0"/>
              </a:spcAft>
              <a:buFont typeface="Wingdings" panose="05000000000000000000" pitchFamily="2" charset="2"/>
              <a:buChar char="ü"/>
              <a:defRPr/>
            </a:pPr>
            <a:r>
              <a:rPr lang="es-CO" sz="1600" dirty="0">
                <a:solidFill>
                  <a:srgbClr val="24055B"/>
                </a:solidFill>
                <a:latin typeface="Arial Narrow" panose="020B0606020202030204" pitchFamily="34" charset="0"/>
                <a:cs typeface="Arial" panose="020B0604020202020204" pitchFamily="34" charset="0"/>
              </a:rPr>
              <a:t>energía, </a:t>
            </a:r>
          </a:p>
          <a:p>
            <a:pPr marL="214313" indent="-214313" algn="just" defTabSz="685800" fontAlgn="base">
              <a:spcBef>
                <a:spcPct val="0"/>
              </a:spcBef>
              <a:spcAft>
                <a:spcPct val="0"/>
              </a:spcAft>
              <a:buFont typeface="Wingdings" panose="05000000000000000000" pitchFamily="2" charset="2"/>
              <a:buChar char="ü"/>
              <a:defRPr/>
            </a:pPr>
            <a:r>
              <a:rPr lang="es-CO" sz="1600" dirty="0">
                <a:solidFill>
                  <a:srgbClr val="24055B"/>
                </a:solidFill>
                <a:latin typeface="Arial Narrow" panose="020B0606020202030204" pitchFamily="34" charset="0"/>
                <a:cs typeface="Arial" panose="020B0604020202020204" pitchFamily="34" charset="0"/>
              </a:rPr>
              <a:t>vivienda y saneamiento, </a:t>
            </a:r>
          </a:p>
          <a:p>
            <a:pPr marL="214313" indent="-214313" algn="just" defTabSz="685800" fontAlgn="base">
              <a:spcBef>
                <a:spcPct val="0"/>
              </a:spcBef>
              <a:spcAft>
                <a:spcPct val="0"/>
              </a:spcAft>
              <a:buFont typeface="Wingdings" panose="05000000000000000000" pitchFamily="2" charset="2"/>
              <a:buChar char="ü"/>
              <a:defRPr/>
            </a:pPr>
            <a:r>
              <a:rPr lang="es-CO" sz="1600" dirty="0">
                <a:solidFill>
                  <a:srgbClr val="24055B"/>
                </a:solidFill>
                <a:latin typeface="Arial Narrow" panose="020B0606020202030204" pitchFamily="34" charset="0"/>
                <a:cs typeface="Arial" panose="020B0604020202020204" pitchFamily="34" charset="0"/>
              </a:rPr>
              <a:t>comercio, industria y turismo, </a:t>
            </a:r>
          </a:p>
        </p:txBody>
      </p:sp>
    </p:spTree>
    <p:extLst>
      <p:ext uri="{BB962C8B-B14F-4D97-AF65-F5344CB8AC3E}">
        <p14:creationId xmlns:p14="http://schemas.microsoft.com/office/powerpoint/2010/main" val="3288183749"/>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245</TotalTime>
  <Words>1504</Words>
  <Application>Microsoft Office PowerPoint</Application>
  <PresentationFormat>Presentación en pantalla (4:3)</PresentationFormat>
  <Paragraphs>225</Paragraphs>
  <Slides>31</Slides>
  <Notes>5</Notes>
  <HiddenSlides>0</HiddenSlides>
  <MMClips>0</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31</vt:i4>
      </vt:variant>
    </vt:vector>
  </HeadingPairs>
  <TitlesOfParts>
    <vt:vector size="41" baseType="lpstr">
      <vt:lpstr>Arial</vt:lpstr>
      <vt:lpstr>Arial Narrow</vt:lpstr>
      <vt:lpstr>Calibri</vt:lpstr>
      <vt:lpstr>Calibri Light</vt:lpstr>
      <vt:lpstr>MS Mincho</vt:lpstr>
      <vt:lpstr>Simple Outline Pat</vt:lpstr>
      <vt:lpstr>Times New Roman</vt:lpstr>
      <vt:lpstr>Trebuchet MS</vt:lpstr>
      <vt:lpstr>Wingdings</vt:lpstr>
      <vt:lpstr>Tema de Office</vt:lpstr>
      <vt:lpstr>Presentación de PowerPoint</vt:lpstr>
      <vt:lpstr>INCLUSIÓN DEL CAMBIO CLIMÁTICO EN INSTRUMENTOS DE PLANIFICACIÓN Bogotá, D.C. 2020</vt:lpstr>
      <vt:lpstr>Presentación de PowerPoint</vt:lpstr>
      <vt:lpstr>Presentación de PowerPoint</vt:lpstr>
      <vt:lpstr>Presentación de PowerPoint</vt:lpstr>
      <vt:lpstr>Presentación de PowerPoint</vt:lpstr>
      <vt:lpstr>VARIABILIDAD Y CAMBIO CLIMÁTICO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HUELLA DE CARBONO MUNICIPAL  Bogotá, D.C., 2020</vt:lpstr>
      <vt:lpstr>GASES EFECTO INVERNADERO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FUENTE DE INFORMACIÓN CALCULO DE HUELLA DE CARBONO</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 de Windows</dc:creator>
  <cp:lastModifiedBy>Camila Mosquera</cp:lastModifiedBy>
  <cp:revision>23</cp:revision>
  <dcterms:created xsi:type="dcterms:W3CDTF">2020-06-23T16:15:12Z</dcterms:created>
  <dcterms:modified xsi:type="dcterms:W3CDTF">2020-07-22T12:59:40Z</dcterms:modified>
</cp:coreProperties>
</file>